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4D29-62E4-471D-9700-50396DE70779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6ED94-7F81-420C-8F50-E9BD4DDB19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0%B4%D1%80%D1%83%D0%B6%D0%B6%D1%8F" TargetMode="External"/><Relationship Id="rId3" Type="http://schemas.openxmlformats.org/officeDocument/2006/relationships/hyperlink" Target="http://uk.wikipedia.org/wiki/%D0%A1%D0%BE%D1%86%D1%96%D0%B0%D0%BB%D1%8C%D0%BD%D0%B0_%D0%B3%D1%80%D1%83%D0%BF%D0%B0" TargetMode="External"/><Relationship Id="rId7" Type="http://schemas.openxmlformats.org/officeDocument/2006/relationships/hyperlink" Target="http://uk.wikipedia.org/w/index.php?title=%D0%A0%D0%BE%D0%B4%D0%B8%D0%BD%D0%BD%D0%B8%D0%B9_%D0%B7%D0%B2'%D1%8F%D0%B7%D0%BE%D0%BA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/index.php?title=%D0%9F%D1%80%D0%B8%D0%B9%D0%BE%D0%BC%D0%BD%D0%B0_%D0%B4%D0%B8%D1%82%D0%B8%D0%BD%D0%B0&amp;action=edit&amp;redlink=1" TargetMode="External"/><Relationship Id="rId5" Type="http://schemas.openxmlformats.org/officeDocument/2006/relationships/hyperlink" Target="http://uk.wikipedia.org/wiki/%D0%94%D0%B8%D1%82%D0%B8%D0%BD%D0%B0" TargetMode="External"/><Relationship Id="rId10" Type="http://schemas.openxmlformats.org/officeDocument/2006/relationships/hyperlink" Target="http://uk.wikipedia.org/wiki/%D0%92%D0%B8%D1%85%D0%BE%D0%B2%D0%B0%D0%BD%D0%BD%D1%8F" TargetMode="External"/><Relationship Id="rId4" Type="http://schemas.openxmlformats.org/officeDocument/2006/relationships/hyperlink" Target="http://uk.wikipedia.org/wiki/%D0%A8%D0%BB%D1%8E%D0%B1" TargetMode="External"/><Relationship Id="rId9" Type="http://schemas.openxmlformats.org/officeDocument/2006/relationships/hyperlink" Target="http://uk.wikipedia.org/w/index.php?title=%D0%A0%D0%BE%D0%B4%D0%B8%D1%87&amp;action=edit&amp;redlink=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k.wikipedia.org/wiki/%D0%92%D1%96%D0%BA%D1%96%D0%BF%D0%B5%D0%B4%D1%96%D1%8F:%D0%A1%D1%82%D0%B0%D1%82%D1%82%D1%96,_%D1%89%D0%BE_%D0%BD%D0%B5%D0%BE%D0%B1%D1%85%D1%96%D0%B4%D0%BD%D0%BE_%D0%BF%D0%BE%D0%BB%D1%96%D0%BF%D1%88%D0%B8%D1%82%D0%B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49" TargetMode="External"/><Relationship Id="rId2" Type="http://schemas.openxmlformats.org/officeDocument/2006/relationships/hyperlink" Target="http://uk.wikipedia.org/wiki/%D0%9B%D0%B0%D1%82%D0%B8%D0%BD%D1%81%D1%8C%D0%BA%D0%B0_%D0%BC%D0%BE%D0%B2%D0%B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k.wikipedia.org/w/index.php?title=%D0%94%D0%B6%D0%BE%D1%80%D0%B4%D0%B6_%D0%9F%D1%96%D1%82%D0%B5%D1%80_%D0%9C%D0%B5%D1%80%D0%B4%D0%BE%D0%BA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1%D1%83%D1%81%D0%BF%D1%96%D0%BB%D1%8C%D1%81%D1%82%D0%B2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3%D1%81%D0%B8%D0%BD%D0%BE%D0%B2%D0%BB%D0%B5%D0%BD%D0%BD%D1%8F" TargetMode="External"/><Relationship Id="rId5" Type="http://schemas.openxmlformats.org/officeDocument/2006/relationships/hyperlink" Target="http://uk.wikipedia.org/wiki/%D0%A8%D0%BB%D1%8E%D0%B1" TargetMode="External"/><Relationship Id="rId4" Type="http://schemas.openxmlformats.org/officeDocument/2006/relationships/hyperlink" Target="http://uk.wikipedia.org/w/index.php?title=%D0%A7%D0%BB%D0%B5%D0%BD_%D1%81%D1%96%D0%BC'%D1%97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На заметку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688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008316">
            <a:off x="785786" y="357166"/>
            <a:ext cx="6357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hlinkClick r:id="rId3" tooltip="Соціальна група"/>
              </a:rPr>
              <a:t>Сім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 tooltip="Соціальна група"/>
              </a:rPr>
              <a:t>`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hlinkClick r:id="rId3" tooltip="Соціальна група"/>
              </a:rPr>
              <a:t>я -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hlinkClick r:id="rId3" tooltip="Соціальна група"/>
              </a:rPr>
              <a:t>соціальна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hlinkClick r:id="rId3" tooltip="Соціальна група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3" tooltip="Соціальна група"/>
              </a:rPr>
              <a:t>група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яка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складається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людей,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зазвичай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перебувають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у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4" tooltip="Шлюб"/>
              </a:rPr>
              <a:t>шлюбі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їхніх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5" tooltip="Дитина"/>
              </a:rPr>
              <a:t>дітей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(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власних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або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6" tooltip="Прийомна дитина (ще не написана)"/>
              </a:rPr>
              <a:t>прийомних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 та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інших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осіб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поєднаних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7" tooltip="Родинний зв'язок (ще не написана)"/>
              </a:rPr>
              <a:t>родинними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hlinkClick r:id="rId7" tooltip="Родинний зв'язок (ще не написана)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7" tooltip="Родинний зв'язок (ще не написана)"/>
              </a:rPr>
              <a:t>зв'язками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8" tooltip="Подружжя"/>
              </a:rPr>
              <a:t>подружжям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кровних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9" tooltip="Родич (ще не написана)"/>
              </a:rPr>
              <a:t>родичів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здійснює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свою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життєдіяльність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основі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спільного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економічного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побутового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морально-психологічного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укладу,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взаємної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відповідальності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hlinkClick r:id="rId10" tooltip="Виховання"/>
              </a:rPr>
              <a:t>виховання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дітей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Тюмень В Тюменской области прокуратура потребовала навести порядок на 64 кладбищах - БезФормата.Ru - 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472" y="42860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6. Рекреативна: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14290"/>
            <a:ext cx="50006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Пов'язана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відпочинком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організацією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дозвілля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турботою</a:t>
            </a:r>
            <a:r>
              <a:rPr lang="ru-RU" sz="2400" b="1" dirty="0">
                <a:solidFill>
                  <a:srgbClr val="FF0000"/>
                </a:solidFill>
              </a:rPr>
              <a:t> про </a:t>
            </a:r>
            <a:r>
              <a:rPr lang="ru-RU" sz="2400" b="1" dirty="0" err="1">
                <a:solidFill>
                  <a:srgbClr val="FF0000"/>
                </a:solidFill>
              </a:rPr>
              <a:t>здоров'я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благополуччя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членів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сім'ї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050" name="AutoShape 2" descr="Тюмень В Тюменской области прокуратура потребовала навести порядок на 64 кладбищах - БезФормата.Ru - Нов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7. Духовного спілкування: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8674" name="Picture 2" descr="Стена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491239" cy="45005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28860" y="107154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</a:rPr>
              <a:t>розвиток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особистостей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членів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сім'ї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духовне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взаємозбагачення</a:t>
            </a:r>
            <a:r>
              <a:rPr lang="ru-RU" sz="2000" b="1" dirty="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8. Соціально-статусна: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7650" name="Picture 2" descr="Для чего мы женимся и выходим замуж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142984"/>
            <a:ext cx="5500726" cy="55007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20831104">
            <a:off x="55697" y="135162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</a:rPr>
              <a:t>надання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певного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соціального</a:t>
            </a:r>
            <a:r>
              <a:rPr lang="ru-RU" sz="2000" b="1" dirty="0">
                <a:solidFill>
                  <a:srgbClr val="FF0000"/>
                </a:solidFill>
              </a:rPr>
              <a:t> статусу членам </a:t>
            </a:r>
            <a:r>
              <a:rPr lang="ru-RU" sz="2000" b="1" dirty="0" err="1">
                <a:solidFill>
                  <a:srgbClr val="FF0000"/>
                </a:solidFill>
              </a:rPr>
              <a:t>сім'ї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відтворення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соціальної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структури</a:t>
            </a:r>
            <a:r>
              <a:rPr lang="ru-RU" sz="2000" b="1" dirty="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9. Психотерапевтична: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65008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Дозволяє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членам </a:t>
            </a:r>
            <a:r>
              <a:rPr lang="ru-RU" sz="2000" b="1" dirty="0" err="1">
                <a:solidFill>
                  <a:srgbClr val="FF0000"/>
                </a:solidFill>
              </a:rPr>
              <a:t>сім'ї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задовольняти</a:t>
            </a:r>
            <a:r>
              <a:rPr lang="ru-RU" sz="2000" b="1" dirty="0">
                <a:solidFill>
                  <a:srgbClr val="FF0000"/>
                </a:solidFill>
              </a:rPr>
              <a:t> потреби в </a:t>
            </a:r>
            <a:r>
              <a:rPr lang="ru-RU" sz="2000" b="1" dirty="0" err="1">
                <a:solidFill>
                  <a:srgbClr val="FF0000"/>
                </a:solidFill>
              </a:rPr>
              <a:t>симпатії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повазі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визнанні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емоційній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підтримці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психологічному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захисті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8934"/>
            <a:ext cx="32861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Шлюб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вдалий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чи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залежно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від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активізації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цієї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функції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тобто</a:t>
            </a:r>
            <a:r>
              <a:rPr lang="ru-RU" b="1" dirty="0">
                <a:solidFill>
                  <a:srgbClr val="C00000"/>
                </a:solidFill>
              </a:rPr>
              <a:t> в наш час</a:t>
            </a:r>
            <a:r>
              <a:rPr lang="ru-RU" b="1" baseline="30000" dirty="0">
                <a:solidFill>
                  <a:srgbClr val="C00000"/>
                </a:solidFill>
              </a:rPr>
              <a:t>[</a:t>
            </a:r>
            <a:r>
              <a:rPr lang="ru-RU" b="1" i="1" baseline="30000" dirty="0">
                <a:solidFill>
                  <a:srgbClr val="C00000"/>
                </a:solidFill>
                <a:hlinkClick r:id="rId2" tooltip="Вікіпедія:Статті, що необхідно поліпшити"/>
              </a:rPr>
              <a:t>Коли?</a:t>
            </a:r>
            <a:r>
              <a:rPr lang="ru-RU" b="1" baseline="30000" dirty="0">
                <a:solidFill>
                  <a:srgbClr val="C00000"/>
                </a:solidFill>
              </a:rPr>
              <a:t>]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dirty="0" err="1">
                <a:solidFill>
                  <a:srgbClr val="C00000"/>
                </a:solidFill>
              </a:rPr>
              <a:t>сімейне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існування</a:t>
            </a:r>
            <a:r>
              <a:rPr lang="ru-RU" b="1" dirty="0">
                <a:solidFill>
                  <a:srgbClr val="C00000"/>
                </a:solidFill>
              </a:rPr>
              <a:t> в </a:t>
            </a:r>
            <a:r>
              <a:rPr lang="ru-RU" b="1" dirty="0" err="1">
                <a:solidFill>
                  <a:srgbClr val="C00000"/>
                </a:solidFill>
              </a:rPr>
              <a:t>значній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мірі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залежить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від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стабільності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близьких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емоційних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стосунків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26628" name="Picture 4" descr="Психология - Психотерапия и консультиро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357430"/>
            <a:ext cx="5598472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0"/>
            <a:ext cx="3467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Типи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сім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`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ї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00108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/>
              <a:t>Нуклеарна</a:t>
            </a:r>
            <a:r>
              <a:rPr lang="ru-RU" sz="2000" b="1" dirty="0"/>
              <a:t> (</a:t>
            </a:r>
            <a:r>
              <a:rPr lang="ru-RU" sz="2000" dirty="0" err="1"/>
              <a:t>від</a:t>
            </a:r>
            <a:r>
              <a:rPr lang="ru-RU" sz="2000" dirty="0"/>
              <a:t> </a:t>
            </a:r>
            <a:r>
              <a:rPr lang="ru-RU" sz="2000" dirty="0">
                <a:hlinkClick r:id="rId2" tooltip="Латинська мова"/>
              </a:rPr>
              <a:t>лат.</a:t>
            </a:r>
            <a:r>
              <a:rPr lang="ru-RU" sz="2000" dirty="0"/>
              <a:t> </a:t>
            </a:r>
            <a:r>
              <a:rPr lang="en-US" sz="2000" i="1" dirty="0"/>
              <a:t>nucleus</a:t>
            </a:r>
            <a:r>
              <a:rPr lang="en-US" sz="2000" dirty="0"/>
              <a:t> </a:t>
            </a:r>
            <a:r>
              <a:rPr lang="ru-RU" sz="2000" dirty="0"/>
              <a:t>ядро) — </a:t>
            </a:r>
            <a:r>
              <a:rPr lang="ru-RU" sz="2000" dirty="0" err="1"/>
              <a:t>вперше</a:t>
            </a:r>
            <a:r>
              <a:rPr lang="ru-RU" sz="2000" dirty="0"/>
              <a:t>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вжита</a:t>
            </a:r>
            <a:r>
              <a:rPr lang="ru-RU" sz="2000" dirty="0"/>
              <a:t> в </a:t>
            </a:r>
            <a:r>
              <a:rPr lang="ru-RU" sz="2000" dirty="0">
                <a:hlinkClick r:id="rId3" tooltip="1949"/>
              </a:rPr>
              <a:t>1949</a:t>
            </a:r>
            <a:r>
              <a:rPr lang="ru-RU" sz="2000" dirty="0"/>
              <a:t> </a:t>
            </a:r>
            <a:r>
              <a:rPr lang="ru-RU" sz="2000" dirty="0" err="1"/>
              <a:t>американським</a:t>
            </a:r>
            <a:r>
              <a:rPr lang="ru-RU" sz="2000" dirty="0"/>
              <a:t> </a:t>
            </a:r>
            <a:r>
              <a:rPr lang="ru-RU" sz="2000" dirty="0" err="1"/>
              <a:t>соціологом</a:t>
            </a:r>
            <a:r>
              <a:rPr lang="ru-RU" sz="2000" dirty="0"/>
              <a:t> </a:t>
            </a:r>
            <a:r>
              <a:rPr lang="ru-RU" sz="2000" dirty="0" err="1">
                <a:hlinkClick r:id="rId4" tooltip="Джордж Пітер Мердок (ще не написана)"/>
              </a:rPr>
              <a:t>Джорджом</a:t>
            </a:r>
            <a:r>
              <a:rPr lang="ru-RU" sz="2000" dirty="0">
                <a:hlinkClick r:id="rId4" tooltip="Джордж Пітер Мердок (ще не написана)"/>
              </a:rPr>
              <a:t> </a:t>
            </a:r>
            <a:r>
              <a:rPr lang="ru-RU" sz="2000" dirty="0" err="1">
                <a:hlinkClick r:id="rId4" tooltip="Джордж Пітер Мердок (ще не написана)"/>
              </a:rPr>
              <a:t>Мердоком</a:t>
            </a:r>
            <a:r>
              <a:rPr lang="ru-RU" sz="2000" dirty="0"/>
              <a:t>;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сімейна</a:t>
            </a:r>
            <a:r>
              <a:rPr lang="ru-RU" sz="2000" dirty="0"/>
              <a:t> </a:t>
            </a:r>
            <a:r>
              <a:rPr lang="ru-RU" sz="2000" dirty="0" err="1"/>
              <a:t>група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незалежністю</a:t>
            </a:r>
            <a:r>
              <a:rPr lang="ru-RU" sz="2000" dirty="0"/>
              <a:t> (</a:t>
            </a:r>
            <a:r>
              <a:rPr lang="ru-RU" sz="2000" dirty="0" err="1"/>
              <a:t>відокремлена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близьких</a:t>
            </a:r>
            <a:r>
              <a:rPr lang="ru-RU" sz="2000" dirty="0"/>
              <a:t> та </a:t>
            </a:r>
            <a:r>
              <a:rPr lang="ru-RU" sz="2000" dirty="0" err="1"/>
              <a:t>сусідів</a:t>
            </a:r>
            <a:r>
              <a:rPr lang="ru-RU" sz="2000" dirty="0"/>
              <a:t>), </a:t>
            </a:r>
            <a:r>
              <a:rPr lang="ru-RU" sz="2000" dirty="0" err="1"/>
              <a:t>нечисельністю</a:t>
            </a:r>
            <a:r>
              <a:rPr lang="ru-RU" sz="2000" dirty="0"/>
              <a:t> (батьки та 1 </a:t>
            </a:r>
            <a:r>
              <a:rPr lang="ru-RU" sz="2000" dirty="0" err="1"/>
              <a:t>чи</a:t>
            </a:r>
            <a:r>
              <a:rPr lang="ru-RU" sz="2000" dirty="0"/>
              <a:t> 2 </a:t>
            </a:r>
            <a:r>
              <a:rPr lang="ru-RU" sz="2000" dirty="0" err="1"/>
              <a:t>дітей</a:t>
            </a:r>
            <a:r>
              <a:rPr lang="ru-RU" sz="2000" dirty="0"/>
              <a:t>) та </a:t>
            </a:r>
            <a:r>
              <a:rPr lang="ru-RU" sz="2000" dirty="0" err="1"/>
              <a:t>динамічністю</a:t>
            </a:r>
            <a:r>
              <a:rPr lang="ru-RU" sz="2000" dirty="0"/>
              <a:t> (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швидко</a:t>
            </a:r>
            <a:r>
              <a:rPr lang="ru-RU" sz="2000" dirty="0"/>
              <a:t> </a:t>
            </a:r>
            <a:r>
              <a:rPr lang="ru-RU" sz="2000" dirty="0" err="1"/>
              <a:t>змінювати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, </a:t>
            </a:r>
            <a:r>
              <a:rPr lang="ru-RU" sz="2000" dirty="0" err="1"/>
              <a:t>професію</a:t>
            </a:r>
            <a:r>
              <a:rPr lang="ru-RU" sz="2000" dirty="0"/>
              <a:t>, </a:t>
            </a:r>
            <a:r>
              <a:rPr lang="ru-RU" sz="2000" dirty="0" err="1"/>
              <a:t>соціальний</a:t>
            </a:r>
            <a:r>
              <a:rPr lang="ru-RU" sz="2000" dirty="0"/>
              <a:t> статус</a:t>
            </a:r>
            <a:r>
              <a:rPr lang="ru-RU" sz="2000" dirty="0" smtClean="0"/>
              <a:t>);</a:t>
            </a:r>
          </a:p>
          <a:p>
            <a:pPr algn="just"/>
            <a:r>
              <a:rPr lang="ru-RU" sz="2000" b="1" i="1" dirty="0" err="1" smtClean="0"/>
              <a:t>Розширена</a:t>
            </a:r>
            <a:r>
              <a:rPr lang="ru-RU" sz="2000" b="1" dirty="0"/>
              <a:t> (</a:t>
            </a:r>
            <a:r>
              <a:rPr lang="ru-RU" sz="2000" dirty="0" err="1"/>
              <a:t>або</a:t>
            </a:r>
            <a:r>
              <a:rPr lang="ru-RU" sz="2000" dirty="0"/>
              <a:t> складна) </a:t>
            </a:r>
            <a:r>
              <a:rPr lang="ru-RU" sz="2000" dirty="0" err="1"/>
              <a:t>сім'я</a:t>
            </a:r>
            <a:r>
              <a:rPr lang="ru-RU" sz="2000" dirty="0"/>
              <a:t> — </a:t>
            </a:r>
            <a:r>
              <a:rPr lang="ru-RU" sz="2000" dirty="0" err="1"/>
              <a:t>сімейна</a:t>
            </a:r>
            <a:r>
              <a:rPr lang="ru-RU" sz="2000" dirty="0"/>
              <a:t> </a:t>
            </a:r>
            <a:r>
              <a:rPr lang="ru-RU" sz="2000" dirty="0" err="1"/>
              <a:t>група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як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поколінь</a:t>
            </a:r>
            <a:r>
              <a:rPr lang="ru-RU" sz="2000" dirty="0"/>
              <a:t> </a:t>
            </a:r>
            <a:r>
              <a:rPr lang="ru-RU" sz="2000" dirty="0" err="1"/>
              <a:t>родичів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проживають</a:t>
            </a:r>
            <a:r>
              <a:rPr lang="ru-RU" sz="2000" dirty="0"/>
              <a:t> в одному </a:t>
            </a:r>
            <a:r>
              <a:rPr lang="ru-RU" sz="2000" dirty="0" err="1"/>
              <a:t>будинку</a:t>
            </a:r>
            <a:r>
              <a:rPr lang="ru-RU" sz="2000" dirty="0"/>
              <a:t> (</a:t>
            </a:r>
            <a:r>
              <a:rPr lang="ru-RU" sz="2000" dirty="0" err="1"/>
              <a:t>квартирі</a:t>
            </a:r>
            <a:r>
              <a:rPr lang="ru-RU" sz="2000" dirty="0"/>
              <a:t>)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близько</a:t>
            </a:r>
            <a:r>
              <a:rPr lang="ru-RU" sz="2000" dirty="0"/>
              <a:t> один </a:t>
            </a:r>
            <a:r>
              <a:rPr lang="ru-RU" sz="2000" dirty="0" err="1"/>
              <a:t>від</a:t>
            </a:r>
            <a:r>
              <a:rPr lang="ru-RU" sz="2000" dirty="0"/>
              <a:t> одного</a:t>
            </a:r>
            <a:r>
              <a:rPr lang="ru-RU" sz="2000" dirty="0" smtClean="0"/>
              <a:t>;</a:t>
            </a:r>
            <a:endParaRPr lang="ru-RU" sz="2000" dirty="0"/>
          </a:p>
          <a:p>
            <a:pPr algn="just"/>
            <a:r>
              <a:rPr lang="ru-RU" sz="2000" b="1" i="1" dirty="0" err="1" smtClean="0"/>
              <a:t>повна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сім'я</a:t>
            </a:r>
            <a:r>
              <a:rPr lang="ru-RU" sz="2000" b="1" i="1" dirty="0" smtClean="0"/>
              <a:t>, </a:t>
            </a:r>
            <a:r>
              <a:rPr lang="ru-RU" sz="2000" dirty="0" smtClean="0"/>
              <a:t>в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обидва</a:t>
            </a:r>
            <a:r>
              <a:rPr lang="ru-RU" sz="2000" dirty="0" smtClean="0"/>
              <a:t> члени </a:t>
            </a:r>
            <a:r>
              <a:rPr lang="ru-RU" sz="2000" dirty="0" err="1" smtClean="0"/>
              <a:t>подружжя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b="1" i="1" dirty="0" err="1" smtClean="0"/>
              <a:t>неповна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сім'я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батьків</a:t>
            </a:r>
            <a:r>
              <a:rPr lang="ru-RU" sz="2000" dirty="0" smtClean="0"/>
              <a:t> (</a:t>
            </a:r>
            <a:r>
              <a:rPr lang="ru-RU" sz="2000" dirty="0" err="1" smtClean="0"/>
              <a:t>чоловік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жінка</a:t>
            </a:r>
            <a:r>
              <a:rPr lang="ru-RU" sz="2000" dirty="0" smtClean="0"/>
              <a:t>) </a:t>
            </a:r>
            <a:r>
              <a:rPr lang="ru-RU" sz="2000" dirty="0" err="1" smtClean="0"/>
              <a:t>виховує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b="1" i="1" dirty="0" err="1" smtClean="0"/>
              <a:t>реконструйована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сім'я</a:t>
            </a:r>
            <a:r>
              <a:rPr lang="ru-RU" sz="2000" b="1" dirty="0" smtClean="0"/>
              <a:t>, </a:t>
            </a:r>
            <a:r>
              <a:rPr lang="ru-RU" sz="2000" dirty="0" smtClean="0"/>
              <a:t>де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батьків</a:t>
            </a:r>
            <a:r>
              <a:rPr lang="ru-RU" sz="2000" dirty="0" smtClean="0"/>
              <a:t> помер, </a:t>
            </a:r>
            <a:r>
              <a:rPr lang="ru-RU" sz="2000" dirty="0" err="1" smtClean="0"/>
              <a:t>другий</a:t>
            </a:r>
            <a:r>
              <a:rPr lang="ru-RU" sz="2000" dirty="0" smtClean="0"/>
              <a:t> взяв </a:t>
            </a:r>
            <a:r>
              <a:rPr lang="ru-RU" sz="2000" dirty="0" err="1" smtClean="0"/>
              <a:t>новий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шлюб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розлучилися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b="1" dirty="0" err="1" smtClean="0"/>
              <a:t>сім'я</a:t>
            </a:r>
            <a:r>
              <a:rPr lang="ru-RU" sz="2000" b="1" dirty="0"/>
              <a:t>, </a:t>
            </a:r>
            <a:r>
              <a:rPr lang="ru-RU" sz="2000" b="1" dirty="0" err="1"/>
              <a:t>з</a:t>
            </a:r>
            <a:r>
              <a:rPr lang="ru-RU" sz="2000" b="1" dirty="0"/>
              <a:t> </a:t>
            </a:r>
            <a:r>
              <a:rPr lang="ru-RU" sz="2000" b="1" dirty="0" err="1"/>
              <a:t>якої</a:t>
            </a:r>
            <a:r>
              <a:rPr lang="ru-RU" sz="2000" b="1" dirty="0"/>
              <a:t> </a:t>
            </a:r>
            <a:r>
              <a:rPr lang="ru-RU" sz="2000" b="1" dirty="0" err="1"/>
              <a:t>індивід</a:t>
            </a:r>
            <a:r>
              <a:rPr lang="ru-RU" sz="2000" b="1" dirty="0"/>
              <a:t> </a:t>
            </a:r>
            <a:r>
              <a:rPr lang="ru-RU" sz="2000" b="1" i="1" dirty="0"/>
              <a:t>походить</a:t>
            </a:r>
            <a:r>
              <a:rPr lang="ru-RU" sz="2000" b="1" dirty="0"/>
              <a:t>;</a:t>
            </a:r>
          </a:p>
          <a:p>
            <a:pPr algn="just"/>
            <a:r>
              <a:rPr lang="ru-RU" sz="2000" b="1" dirty="0" err="1"/>
              <a:t>сім'я</a:t>
            </a:r>
            <a:r>
              <a:rPr lang="ru-RU" sz="2000" b="1" dirty="0"/>
              <a:t>, яку </a:t>
            </a:r>
            <a:r>
              <a:rPr lang="ru-RU" sz="2000" b="1" dirty="0" err="1"/>
              <a:t>індивід</a:t>
            </a:r>
            <a:r>
              <a:rPr lang="ru-RU" sz="2000" b="1" dirty="0"/>
              <a:t> </a:t>
            </a:r>
            <a:r>
              <a:rPr lang="ru-RU" sz="2000" b="1" i="1" dirty="0" err="1"/>
              <a:t>збудував</a:t>
            </a:r>
            <a:r>
              <a:rPr lang="ru-RU" sz="2000" dirty="0"/>
              <a:t>;</a:t>
            </a:r>
          </a:p>
          <a:p>
            <a:pPr algn="just"/>
            <a:r>
              <a:rPr lang="ru-RU" sz="2000" b="1" i="1" dirty="0" err="1"/>
              <a:t>патріархальна</a:t>
            </a:r>
            <a:r>
              <a:rPr lang="ru-RU" sz="2000" b="1" dirty="0"/>
              <a:t> </a:t>
            </a:r>
            <a:r>
              <a:rPr lang="ru-RU" sz="2000" b="1" dirty="0" err="1"/>
              <a:t>сім'я</a:t>
            </a:r>
            <a:r>
              <a:rPr lang="ru-RU" sz="2000" b="1" dirty="0"/>
              <a:t> </a:t>
            </a:r>
            <a:r>
              <a:rPr lang="ru-RU" sz="2000" dirty="0"/>
              <a:t>(</a:t>
            </a:r>
            <a:r>
              <a:rPr lang="ru-RU" sz="2000" dirty="0" err="1"/>
              <a:t>керівна</a:t>
            </a:r>
            <a:r>
              <a:rPr lang="ru-RU" sz="2000" dirty="0"/>
              <a:t> роль </a:t>
            </a:r>
            <a:r>
              <a:rPr lang="ru-RU" sz="2000" dirty="0" err="1"/>
              <a:t>чоловіка</a:t>
            </a:r>
            <a:r>
              <a:rPr lang="ru-RU" sz="2000" dirty="0"/>
              <a:t>,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дружина </a:t>
            </a:r>
            <a:r>
              <a:rPr lang="ru-RU" sz="2000" dirty="0" err="1"/>
              <a:t>носять</a:t>
            </a:r>
            <a:r>
              <a:rPr lang="ru-RU" sz="2000" dirty="0"/>
              <a:t> </a:t>
            </a:r>
            <a:r>
              <a:rPr lang="ru-RU" sz="2000" dirty="0" err="1"/>
              <a:t>прізвище</a:t>
            </a:r>
            <a:r>
              <a:rPr lang="ru-RU" sz="2000" dirty="0"/>
              <a:t> батька);</a:t>
            </a:r>
          </a:p>
          <a:p>
            <a:pPr algn="just"/>
            <a:r>
              <a:rPr lang="ru-RU" sz="2000" b="1" i="1" dirty="0" err="1"/>
              <a:t>матріархальна</a:t>
            </a:r>
            <a:r>
              <a:rPr lang="ru-RU" sz="2000" b="1" dirty="0"/>
              <a:t> </a:t>
            </a:r>
            <a:r>
              <a:rPr lang="ru-RU" sz="2000" b="1" dirty="0" err="1"/>
              <a:t>сім'я</a:t>
            </a:r>
            <a:r>
              <a:rPr lang="ru-RU" sz="2000" b="1" dirty="0"/>
              <a:t> </a:t>
            </a:r>
            <a:r>
              <a:rPr lang="ru-RU" sz="2000" dirty="0"/>
              <a:t>(</a:t>
            </a:r>
            <a:r>
              <a:rPr lang="ru-RU" sz="2000" dirty="0" err="1"/>
              <a:t>керівна</a:t>
            </a:r>
            <a:r>
              <a:rPr lang="ru-RU" sz="2000" dirty="0"/>
              <a:t> роль </a:t>
            </a:r>
            <a:r>
              <a:rPr lang="ru-RU" sz="2000" dirty="0" err="1"/>
              <a:t>жінки</a:t>
            </a:r>
            <a:r>
              <a:rPr lang="ru-RU" sz="2000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Сім'я — первинний та основний осередок </a:t>
            </a:r>
            <a:r>
              <a:rPr lang="uk-UA" sz="2000" b="1" u="sng" dirty="0" smtClean="0">
                <a:solidFill>
                  <a:srgbClr val="C00000"/>
                </a:solidFill>
                <a:hlinkClick r:id="rId2" tooltip="Суспільство"/>
              </a:rPr>
              <a:t>суспільства</a:t>
            </a:r>
            <a:r>
              <a:rPr lang="uk-UA" sz="2000" b="1" dirty="0" smtClean="0">
                <a:solidFill>
                  <a:srgbClr val="C00000"/>
                </a:solidFill>
              </a:rPr>
              <a:t>.</a:t>
            </a:r>
            <a:endParaRPr lang="uk-UA" sz="2000" b="1" dirty="0">
              <a:solidFill>
                <a:srgbClr val="C00000"/>
              </a:solidFill>
            </a:endParaRPr>
          </a:p>
        </p:txBody>
      </p:sp>
      <p:pic>
        <p:nvPicPr>
          <p:cNvPr id="3" name="Picture 4" descr="Всё о сансевиериях * Просмотр темы - С Днём семьи любви и верно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285860"/>
            <a:ext cx="4667238" cy="32879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4876" y="357166"/>
            <a:ext cx="4372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Права </a:t>
            </a:r>
            <a:r>
              <a:rPr lang="ru-RU" sz="2000" b="1" dirty="0">
                <a:solidFill>
                  <a:srgbClr val="C00000"/>
                </a:solidFill>
                <a:hlinkClick r:id="rId4" tooltip="Член сім'ї (ще не написана)"/>
              </a:rPr>
              <a:t>члена </a:t>
            </a:r>
            <a:r>
              <a:rPr lang="ru-RU" sz="2000" b="1" dirty="0" err="1">
                <a:solidFill>
                  <a:srgbClr val="C00000"/>
                </a:solidFill>
                <a:hlinkClick r:id="rId4" tooltip="Член сім'ї (ще не написана)"/>
              </a:rPr>
              <a:t>сім'ї</a:t>
            </a:r>
            <a:r>
              <a:rPr lang="ru-RU" sz="2000" b="1" dirty="0">
                <a:solidFill>
                  <a:srgbClr val="C00000"/>
                </a:solidFill>
              </a:rPr>
              <a:t> </a:t>
            </a:r>
            <a:r>
              <a:rPr lang="ru-RU" sz="2000" b="1" dirty="0" err="1">
                <a:solidFill>
                  <a:srgbClr val="C00000"/>
                </a:solidFill>
              </a:rPr>
              <a:t>має</a:t>
            </a:r>
            <a:r>
              <a:rPr lang="ru-RU" sz="2000" b="1" dirty="0">
                <a:solidFill>
                  <a:srgbClr val="C00000"/>
                </a:solidFill>
              </a:rPr>
              <a:t> одинока особа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786322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Сім'я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створюється</a:t>
            </a:r>
            <a:r>
              <a:rPr lang="ru-RU" sz="2000" b="1" dirty="0">
                <a:solidFill>
                  <a:srgbClr val="C00000"/>
                </a:solidFill>
              </a:rPr>
              <a:t> на </a:t>
            </a:r>
            <a:r>
              <a:rPr lang="ru-RU" sz="2000" b="1" dirty="0" err="1">
                <a:solidFill>
                  <a:srgbClr val="C00000"/>
                </a:solidFill>
              </a:rPr>
              <a:t>підставі</a:t>
            </a:r>
            <a:r>
              <a:rPr lang="ru-RU" sz="2000" b="1" dirty="0">
                <a:solidFill>
                  <a:srgbClr val="C00000"/>
                </a:solidFill>
              </a:rPr>
              <a:t> </a:t>
            </a:r>
            <a:r>
              <a:rPr lang="ru-RU" sz="2000" b="1" dirty="0" err="1">
                <a:solidFill>
                  <a:srgbClr val="C00000"/>
                </a:solidFill>
                <a:hlinkClick r:id="rId5" tooltip="Шлюб"/>
              </a:rPr>
              <a:t>шлюбу</a:t>
            </a:r>
            <a:r>
              <a:rPr lang="ru-RU" sz="2000" b="1" dirty="0">
                <a:solidFill>
                  <a:srgbClr val="C00000"/>
                </a:solidFill>
              </a:rPr>
              <a:t>, кровного </a:t>
            </a:r>
            <a:r>
              <a:rPr lang="ru-RU" sz="2000" b="1" dirty="0" err="1">
                <a:solidFill>
                  <a:srgbClr val="C00000"/>
                </a:solidFill>
              </a:rPr>
              <a:t>споріднення</a:t>
            </a:r>
            <a:r>
              <a:rPr lang="ru-RU" sz="2000" b="1" dirty="0">
                <a:solidFill>
                  <a:srgbClr val="C00000"/>
                </a:solidFill>
              </a:rPr>
              <a:t>, </a:t>
            </a:r>
            <a:r>
              <a:rPr lang="ru-RU" sz="2000" b="1" dirty="0" err="1">
                <a:solidFill>
                  <a:srgbClr val="C00000"/>
                </a:solidFill>
                <a:hlinkClick r:id="rId6" tooltip="Усиновлення"/>
              </a:rPr>
              <a:t>усиновлення</a:t>
            </a:r>
            <a:r>
              <a:rPr lang="ru-RU" sz="2000" b="1" dirty="0">
                <a:solidFill>
                  <a:srgbClr val="C00000"/>
                </a:solidFill>
              </a:rPr>
              <a:t>, а </a:t>
            </a:r>
            <a:r>
              <a:rPr lang="ru-RU" sz="2000" b="1" dirty="0" err="1">
                <a:solidFill>
                  <a:srgbClr val="C00000"/>
                </a:solidFill>
              </a:rPr>
              <a:t>також</a:t>
            </a:r>
            <a:r>
              <a:rPr lang="ru-RU" sz="2000" b="1" dirty="0">
                <a:solidFill>
                  <a:srgbClr val="C00000"/>
                </a:solidFill>
              </a:rPr>
              <a:t> на </a:t>
            </a:r>
            <a:r>
              <a:rPr lang="ru-RU" sz="2000" b="1" dirty="0" err="1">
                <a:solidFill>
                  <a:srgbClr val="C00000"/>
                </a:solidFill>
              </a:rPr>
              <a:t>інших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підставах</a:t>
            </a:r>
            <a:r>
              <a:rPr lang="ru-RU" sz="2000" b="1" dirty="0">
                <a:solidFill>
                  <a:srgbClr val="C00000"/>
                </a:solidFill>
              </a:rPr>
              <a:t>, не </a:t>
            </a:r>
            <a:r>
              <a:rPr lang="ru-RU" sz="2000" b="1" dirty="0" err="1">
                <a:solidFill>
                  <a:srgbClr val="C00000"/>
                </a:solidFill>
              </a:rPr>
              <a:t>заборонених</a:t>
            </a:r>
            <a:r>
              <a:rPr lang="ru-RU" sz="2000" b="1" dirty="0">
                <a:solidFill>
                  <a:srgbClr val="C00000"/>
                </a:solidFill>
              </a:rPr>
              <a:t> законом </a:t>
            </a:r>
            <a:r>
              <a:rPr lang="ru-RU" sz="2000" b="1" dirty="0" err="1">
                <a:solidFill>
                  <a:srgbClr val="C00000"/>
                </a:solidFill>
              </a:rPr>
              <a:t>і</a:t>
            </a:r>
            <a:r>
              <a:rPr lang="ru-RU" sz="2000" b="1" dirty="0">
                <a:solidFill>
                  <a:srgbClr val="C00000"/>
                </a:solidFill>
              </a:rPr>
              <a:t> таких, </a:t>
            </a:r>
            <a:r>
              <a:rPr lang="ru-RU" sz="2000" b="1" dirty="0" err="1">
                <a:solidFill>
                  <a:srgbClr val="C00000"/>
                </a:solidFill>
              </a:rPr>
              <a:t>що</a:t>
            </a:r>
            <a:r>
              <a:rPr lang="ru-RU" sz="2000" b="1" dirty="0">
                <a:solidFill>
                  <a:srgbClr val="C00000"/>
                </a:solidFill>
              </a:rPr>
              <a:t> не </a:t>
            </a:r>
            <a:r>
              <a:rPr lang="ru-RU" sz="2000" b="1" dirty="0" err="1">
                <a:solidFill>
                  <a:srgbClr val="C00000"/>
                </a:solidFill>
              </a:rPr>
              <a:t>суперечать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моральним</a:t>
            </a:r>
            <a:r>
              <a:rPr lang="ru-RU" sz="2000" b="1" dirty="0">
                <a:solidFill>
                  <a:srgbClr val="C00000"/>
                </a:solidFill>
              </a:rPr>
              <a:t> засадам </a:t>
            </a:r>
            <a:r>
              <a:rPr lang="ru-RU" sz="2000" b="1" dirty="0" err="1">
                <a:solidFill>
                  <a:srgbClr val="C00000"/>
                </a:solidFill>
              </a:rPr>
              <a:t>суспільства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6000760" cy="6858000"/>
          </a:xfrm>
          <a:prstGeom prst="rect">
            <a:avLst/>
          </a:prstGeom>
          <a:noFill/>
        </p:spPr>
      </p:pic>
      <p:sp>
        <p:nvSpPr>
          <p:cNvPr id="10242" name="AutoShape 2" descr="Всё о сансевиериях * Просмотр темы - С Днём семьи любви и верн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14290"/>
            <a:ext cx="7313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Соціальні функції сім`ї :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00174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Дослідники вважають, що функції відбивають історичний характер зв'язку між сім'єю і суспільством, динаміку сімейних змін на різних історичних етапах. Сучасна сім'я втратила багато функцій, що цементували її в минулому: виробничу, охоронну, освітню та інші. Однак частина функцій є стійкими до змін, в цьому сенсі їх можна назвати традиційними. До них можна віднести наступні функції:</a:t>
            </a:r>
            <a:endParaRPr lang="uk-UA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1</a:t>
            </a:r>
            <a:r>
              <a:rPr lang="uk-UA" sz="4400" dirty="0" smtClean="0"/>
              <a:t>. </a:t>
            </a:r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</a:rPr>
              <a:t>Репродуктивна: 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170" name="Picture 2" descr="Планирование семьи и репродуктивное здоровье - Фото 18082/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8072494" cy="555446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57290" y="1357298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в </a:t>
            </a:r>
            <a:r>
              <a:rPr lang="ru-RU" sz="2400" b="1" dirty="0" err="1">
                <a:solidFill>
                  <a:srgbClr val="002060"/>
                </a:solidFill>
              </a:rPr>
              <a:t>будь-якій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сім'ї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найважливішою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є</a:t>
            </a:r>
            <a:r>
              <a:rPr lang="ru-RU" sz="2400" b="1" dirty="0">
                <a:solidFill>
                  <a:srgbClr val="002060"/>
                </a:solidFill>
              </a:rPr>
              <a:t> проблема </a:t>
            </a:r>
            <a:r>
              <a:rPr lang="ru-RU" sz="2400" b="1" dirty="0" err="1">
                <a:solidFill>
                  <a:srgbClr val="002060"/>
                </a:solidFill>
              </a:rPr>
              <a:t>дітонародження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r>
              <a:rPr lang="ru-RU" sz="2400" b="1" dirty="0" err="1">
                <a:solidFill>
                  <a:srgbClr val="002060"/>
                </a:solidFill>
              </a:rPr>
              <a:t>Цілісність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сексуальної</a:t>
            </a:r>
            <a:r>
              <a:rPr lang="ru-RU" sz="2400" b="1" dirty="0">
                <a:solidFill>
                  <a:srgbClr val="002060"/>
                </a:solidFill>
              </a:rPr>
              <a:t> потреби, </a:t>
            </a:r>
            <a:r>
              <a:rPr lang="ru-RU" sz="2400" b="1" dirty="0" err="1">
                <a:solidFill>
                  <a:srgbClr val="002060"/>
                </a:solidFill>
              </a:rPr>
              <a:t>що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забезпечує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продовження</a:t>
            </a:r>
            <a:r>
              <a:rPr lang="ru-RU" sz="2400" b="1" dirty="0">
                <a:solidFill>
                  <a:srgbClr val="002060"/>
                </a:solidFill>
              </a:rPr>
              <a:t> роду, </a:t>
            </a:r>
            <a:r>
              <a:rPr lang="ru-RU" sz="2400" b="1" dirty="0" err="1">
                <a:solidFill>
                  <a:srgbClr val="002060"/>
                </a:solidFill>
              </a:rPr>
              <a:t>і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любові</a:t>
            </a:r>
            <a:r>
              <a:rPr lang="ru-RU" sz="2400" b="1" dirty="0">
                <a:solidFill>
                  <a:srgbClr val="002060"/>
                </a:solidFill>
              </a:rPr>
              <a:t> як </a:t>
            </a:r>
            <a:r>
              <a:rPr lang="ru-RU" sz="2400" b="1" dirty="0" err="1">
                <a:solidFill>
                  <a:srgbClr val="002060"/>
                </a:solidFill>
              </a:rPr>
              <a:t>вищого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почуття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унеможливлює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відділення</a:t>
            </a:r>
            <a:r>
              <a:rPr lang="ru-RU" sz="2400" b="1" dirty="0">
                <a:solidFill>
                  <a:srgbClr val="002060"/>
                </a:solidFill>
              </a:rPr>
              <a:t> одного </a:t>
            </a:r>
            <a:r>
              <a:rPr lang="ru-RU" sz="2400" b="1" dirty="0" err="1">
                <a:solidFill>
                  <a:srgbClr val="002060"/>
                </a:solidFill>
              </a:rPr>
              <a:t>від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іншого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r>
              <a:rPr lang="ru-RU" sz="2400" b="1" dirty="0" err="1">
                <a:solidFill>
                  <a:srgbClr val="002060"/>
                </a:solidFill>
              </a:rPr>
              <a:t>Подружня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любов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значною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мірою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залежить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від</a:t>
            </a:r>
            <a:r>
              <a:rPr lang="ru-RU" sz="2400" b="1" dirty="0">
                <a:solidFill>
                  <a:srgbClr val="002060"/>
                </a:solidFill>
              </a:rPr>
              <a:t> характеру </a:t>
            </a:r>
            <a:r>
              <a:rPr lang="ru-RU" sz="2400" b="1" dirty="0" err="1">
                <a:solidFill>
                  <a:srgbClr val="002060"/>
                </a:solidFill>
              </a:rPr>
              <a:t>задоволення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сексуальних</a:t>
            </a:r>
            <a:r>
              <a:rPr lang="ru-RU" sz="2400" b="1" dirty="0">
                <a:solidFill>
                  <a:srgbClr val="002060"/>
                </a:solidFill>
              </a:rPr>
              <a:t> потреб, </a:t>
            </a:r>
            <a:r>
              <a:rPr lang="ru-RU" sz="2400" b="1" dirty="0" err="1">
                <a:solidFill>
                  <a:srgbClr val="002060"/>
                </a:solidFill>
              </a:rPr>
              <a:t>особливостей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їх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регулювання</a:t>
            </a:r>
            <a:r>
              <a:rPr lang="ru-RU" sz="2400" b="1" dirty="0">
                <a:solidFill>
                  <a:srgbClr val="002060"/>
                </a:solidFill>
              </a:rPr>
              <a:t> та </a:t>
            </a:r>
            <a:r>
              <a:rPr lang="ru-RU" sz="2400" b="1" dirty="0" err="1">
                <a:solidFill>
                  <a:srgbClr val="002060"/>
                </a:solidFill>
              </a:rPr>
              <a:t>відношення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подружжя</a:t>
            </a:r>
            <a:r>
              <a:rPr lang="ru-RU" sz="2400" b="1" dirty="0">
                <a:solidFill>
                  <a:srgbClr val="002060"/>
                </a:solidFill>
              </a:rPr>
              <a:t> до </a:t>
            </a:r>
            <a:r>
              <a:rPr lang="ru-RU" sz="2400" b="1" dirty="0" err="1">
                <a:solidFill>
                  <a:srgbClr val="002060"/>
                </a:solidFill>
              </a:rPr>
              <a:t>проблеми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дітонародження</a:t>
            </a:r>
            <a:r>
              <a:rPr lang="ru-RU" sz="2400" b="1" dirty="0">
                <a:solidFill>
                  <a:srgbClr val="002060"/>
                </a:solidFill>
              </a:rPr>
              <a:t>, самих </a:t>
            </a:r>
            <a:r>
              <a:rPr lang="ru-RU" sz="2400" b="1" dirty="0" err="1">
                <a:solidFill>
                  <a:srgbClr val="002060"/>
                </a:solidFill>
              </a:rPr>
              <a:t>дітей</a:t>
            </a:r>
            <a:r>
              <a:rPr lang="ru-RU" sz="2400" b="1" dirty="0">
                <a:solidFill>
                  <a:srgbClr val="00206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ам требуется помощники по хозяйству - семейная пара с проживанием. Агентство &quot;Вторая мама&quot; поможет найти семейную пару для раб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571480"/>
            <a:ext cx="5491748" cy="588338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28572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2. Господарсько-економічна: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2984"/>
            <a:ext cx="4714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Включає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харчування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сім'ї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придбання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утримання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домашнього</a:t>
            </a:r>
            <a:r>
              <a:rPr lang="ru-RU" sz="2000" b="1" dirty="0">
                <a:solidFill>
                  <a:srgbClr val="FF0000"/>
                </a:solidFill>
              </a:rPr>
              <a:t> майна, </a:t>
            </a:r>
            <a:r>
              <a:rPr lang="ru-RU" sz="2000" b="1" dirty="0" err="1">
                <a:solidFill>
                  <a:srgbClr val="FF0000"/>
                </a:solidFill>
              </a:rPr>
              <a:t>одягу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взуття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благоустрій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житла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створення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домашнього</a:t>
            </a:r>
            <a:r>
              <a:rPr lang="ru-RU" sz="2000" b="1" dirty="0">
                <a:solidFill>
                  <a:srgbClr val="FF0000"/>
                </a:solidFill>
              </a:rPr>
              <a:t> затишку, </a:t>
            </a:r>
            <a:r>
              <a:rPr lang="ru-RU" sz="2000" b="1" dirty="0" err="1">
                <a:solidFill>
                  <a:srgbClr val="FF0000"/>
                </a:solidFill>
              </a:rPr>
              <a:t>організацію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життя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побуту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сім'ї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формування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витрачання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домашнього</a:t>
            </a:r>
            <a:r>
              <a:rPr lang="ru-RU" sz="2000" b="1" dirty="0">
                <a:solidFill>
                  <a:srgbClr val="FF0000"/>
                </a:solidFill>
              </a:rPr>
              <a:t> бюджету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Бонусы для клиентов от центра &quot;Семья&quot; - Медико-психологический центр &quot;Семья&quot; - Деловые предложения. Коммерческие предложения - 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571612"/>
            <a:ext cx="5072098" cy="500066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357166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3. Регенеративна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760639">
            <a:off x="487503" y="1351830"/>
            <a:ext cx="52149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</a:t>
            </a:r>
            <a:r>
              <a:rPr lang="ru-RU" sz="2000" b="1" dirty="0" err="1">
                <a:solidFill>
                  <a:srgbClr val="FF0000"/>
                </a:solidFill>
              </a:rPr>
              <a:t>Означає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спадкування</a:t>
            </a:r>
            <a:r>
              <a:rPr lang="ru-RU" sz="2000" b="1" dirty="0">
                <a:solidFill>
                  <a:srgbClr val="FF0000"/>
                </a:solidFill>
              </a:rPr>
              <a:t> статусу, </a:t>
            </a:r>
            <a:r>
              <a:rPr lang="ru-RU" sz="2000" b="1" dirty="0" err="1">
                <a:solidFill>
                  <a:srgbClr val="FF0000"/>
                </a:solidFill>
              </a:rPr>
              <a:t>прізвища</a:t>
            </a:r>
            <a:r>
              <a:rPr lang="ru-RU" sz="2000" b="1" dirty="0">
                <a:solidFill>
                  <a:srgbClr val="FF0000"/>
                </a:solidFill>
              </a:rPr>
              <a:t>, майна, </a:t>
            </a:r>
            <a:r>
              <a:rPr lang="ru-RU" sz="2000" b="1" dirty="0" err="1">
                <a:solidFill>
                  <a:srgbClr val="FF0000"/>
                </a:solidFill>
              </a:rPr>
              <a:t>соціального</a:t>
            </a:r>
            <a:r>
              <a:rPr lang="ru-RU" sz="2000" b="1" dirty="0">
                <a:solidFill>
                  <a:srgbClr val="FF0000"/>
                </a:solidFill>
              </a:rPr>
              <a:t> становища. </a:t>
            </a:r>
            <a:r>
              <a:rPr lang="ru-RU" sz="2000" b="1" dirty="0" err="1">
                <a:solidFill>
                  <a:srgbClr val="FF0000"/>
                </a:solidFill>
              </a:rPr>
              <a:t>Сюди</a:t>
            </a:r>
            <a:r>
              <a:rPr lang="ru-RU" sz="2000" b="1" dirty="0">
                <a:solidFill>
                  <a:srgbClr val="FF0000"/>
                </a:solidFill>
              </a:rPr>
              <a:t> ж </a:t>
            </a:r>
            <a:r>
              <a:rPr lang="ru-RU" sz="2000" b="1" dirty="0" err="1">
                <a:solidFill>
                  <a:srgbClr val="FF0000"/>
                </a:solidFill>
              </a:rPr>
              <a:t>можна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віднести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і</a:t>
            </a:r>
            <a:r>
              <a:rPr lang="ru-RU" sz="2000" b="1" dirty="0">
                <a:solidFill>
                  <a:srgbClr val="FF0000"/>
                </a:solidFill>
              </a:rPr>
              <a:t> передачу </a:t>
            </a:r>
            <a:r>
              <a:rPr lang="ru-RU" sz="2000" b="1" dirty="0" err="1">
                <a:solidFill>
                  <a:srgbClr val="FF0000"/>
                </a:solidFill>
              </a:rPr>
              <a:t>якихось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сімейних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коштовностей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0050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err="1"/>
              <a:t>Зовсім</a:t>
            </a:r>
            <a:r>
              <a:rPr lang="ru-RU" b="1" dirty="0"/>
              <a:t> </a:t>
            </a:r>
            <a:r>
              <a:rPr lang="ru-RU" b="1" dirty="0" err="1"/>
              <a:t>необов'язково</a:t>
            </a:r>
            <a:r>
              <a:rPr lang="ru-RU" b="1" dirty="0"/>
              <a:t> буквально </a:t>
            </a:r>
            <a:r>
              <a:rPr lang="ru-RU" b="1" dirty="0" err="1"/>
              <a:t>розуміти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«</a:t>
            </a:r>
            <a:r>
              <a:rPr lang="ru-RU" b="1" dirty="0" err="1"/>
              <a:t>коштовностями</a:t>
            </a:r>
            <a:r>
              <a:rPr lang="ru-RU" b="1" dirty="0"/>
              <a:t>» </a:t>
            </a:r>
            <a:r>
              <a:rPr lang="ru-RU" b="1" dirty="0" err="1"/>
              <a:t>ювелірні</a:t>
            </a:r>
            <a:r>
              <a:rPr lang="ru-RU" b="1" dirty="0"/>
              <a:t> </a:t>
            </a:r>
            <a:r>
              <a:rPr lang="ru-RU" b="1" dirty="0" err="1"/>
              <a:t>прикраси</a:t>
            </a:r>
            <a:r>
              <a:rPr lang="ru-RU" b="1" dirty="0"/>
              <a:t>,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передати</a:t>
            </a:r>
            <a:r>
              <a:rPr lang="ru-RU" b="1" dirty="0"/>
              <a:t> </a:t>
            </a:r>
            <a:r>
              <a:rPr lang="ru-RU" b="1" dirty="0" err="1"/>
              <a:t>будь-кому</a:t>
            </a:r>
            <a:r>
              <a:rPr lang="ru-RU" b="1" dirty="0"/>
              <a:t> </a:t>
            </a:r>
            <a:r>
              <a:rPr lang="ru-RU" b="1" dirty="0" err="1"/>
              <a:t>сторонньому</a:t>
            </a:r>
            <a:r>
              <a:rPr lang="ru-RU" b="1" dirty="0"/>
              <a:t>, а ось </a:t>
            </a:r>
            <a:r>
              <a:rPr lang="ru-RU" b="1" dirty="0" err="1"/>
              <a:t>таку</a:t>
            </a:r>
            <a:r>
              <a:rPr lang="ru-RU" b="1" dirty="0"/>
              <a:t> </a:t>
            </a:r>
            <a:r>
              <a:rPr lang="ru-RU" b="1" dirty="0" err="1"/>
              <a:t>коштовність</a:t>
            </a:r>
            <a:r>
              <a:rPr lang="ru-RU" b="1" dirty="0"/>
              <a:t>, як альбом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фотографіями</a:t>
            </a:r>
            <a:r>
              <a:rPr lang="ru-RU" b="1" dirty="0"/>
              <a:t>, </a:t>
            </a:r>
            <a:r>
              <a:rPr lang="ru-RU" b="1" dirty="0" err="1"/>
              <a:t>чужій</a:t>
            </a:r>
            <a:r>
              <a:rPr lang="ru-RU" b="1" dirty="0"/>
              <a:t> </a:t>
            </a:r>
            <a:r>
              <a:rPr lang="ru-RU" b="1" dirty="0" err="1"/>
              <a:t>людині</a:t>
            </a:r>
            <a:r>
              <a:rPr lang="ru-RU" b="1" dirty="0"/>
              <a:t> не </a:t>
            </a:r>
            <a:r>
              <a:rPr lang="ru-RU" b="1" dirty="0" err="1"/>
              <a:t>передаси</a:t>
            </a:r>
            <a:r>
              <a:rPr lang="ru-RU" b="1" dirty="0"/>
              <a:t> — </a:t>
            </a:r>
            <a:r>
              <a:rPr lang="ru-RU" b="1" dirty="0" err="1"/>
              <a:t>тільки</a:t>
            </a:r>
            <a:r>
              <a:rPr lang="ru-RU" b="1" dirty="0"/>
              <a:t> </a:t>
            </a:r>
            <a:r>
              <a:rPr lang="ru-RU" b="1" dirty="0" err="1"/>
              <a:t>своєму</a:t>
            </a:r>
            <a:r>
              <a:rPr lang="ru-RU" b="1" dirty="0"/>
              <a:t>, </a:t>
            </a:r>
            <a:r>
              <a:rPr lang="ru-RU" b="1" dirty="0" err="1"/>
              <a:t>рідному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овместное воспитание детей &quot; Baby-best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83183"/>
            <a:ext cx="4861505" cy="367481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282" y="21429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4. Освітньо-виховна: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1546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Полягає</a:t>
            </a:r>
            <a:r>
              <a:rPr lang="ru-RU" sz="2400" b="1" dirty="0">
                <a:solidFill>
                  <a:srgbClr val="FF0000"/>
                </a:solidFill>
              </a:rPr>
              <a:t> у </a:t>
            </a:r>
            <a:r>
              <a:rPr lang="ru-RU" sz="2400" b="1" dirty="0" err="1">
                <a:solidFill>
                  <a:srgbClr val="FF0000"/>
                </a:solidFill>
              </a:rPr>
              <a:t>задоволенні</a:t>
            </a:r>
            <a:r>
              <a:rPr lang="ru-RU" sz="2400" b="1" dirty="0">
                <a:solidFill>
                  <a:srgbClr val="FF0000"/>
                </a:solidFill>
              </a:rPr>
              <a:t> потреб у </a:t>
            </a:r>
            <a:r>
              <a:rPr lang="ru-RU" sz="2400" b="1" dirty="0" err="1">
                <a:solidFill>
                  <a:srgbClr val="FF0000"/>
                </a:solidFill>
              </a:rPr>
              <a:t>батьківстві</a:t>
            </a:r>
            <a:r>
              <a:rPr lang="ru-RU" sz="2400" b="1" dirty="0">
                <a:solidFill>
                  <a:srgbClr val="FF0000"/>
                </a:solidFill>
              </a:rPr>
              <a:t> та </a:t>
            </a:r>
            <a:r>
              <a:rPr lang="ru-RU" sz="2400" b="1" dirty="0" err="1">
                <a:solidFill>
                  <a:srgbClr val="FF0000"/>
                </a:solidFill>
              </a:rPr>
              <a:t>материнстві</a:t>
            </a:r>
            <a:r>
              <a:rPr lang="ru-RU" sz="2400" b="1" dirty="0">
                <a:solidFill>
                  <a:srgbClr val="FF0000"/>
                </a:solidFill>
              </a:rPr>
              <a:t>, контактах </a:t>
            </a:r>
            <a:r>
              <a:rPr lang="ru-RU" sz="2400" b="1" dirty="0" err="1">
                <a:solidFill>
                  <a:srgbClr val="FF0000"/>
                </a:solidFill>
              </a:rPr>
              <a:t>з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дітьми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їх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вихованні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самореалізації</a:t>
            </a:r>
            <a:r>
              <a:rPr lang="ru-RU" sz="2400" b="1" dirty="0">
                <a:solidFill>
                  <a:srgbClr val="FF0000"/>
                </a:solidFill>
              </a:rPr>
              <a:t> в </a:t>
            </a:r>
            <a:r>
              <a:rPr lang="ru-RU" sz="2400" b="1" dirty="0" err="1">
                <a:solidFill>
                  <a:srgbClr val="FF0000"/>
                </a:solidFill>
              </a:rPr>
              <a:t>дітях</a:t>
            </a:r>
            <a:r>
              <a:rPr lang="ru-RU" sz="24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00398" y="2786058"/>
            <a:ext cx="56436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00B0F0"/>
                </a:solidFill>
              </a:rPr>
              <a:t>Сімейне</a:t>
            </a:r>
            <a:r>
              <a:rPr lang="ru-RU" sz="2000" b="1" dirty="0">
                <a:solidFill>
                  <a:srgbClr val="00B0F0"/>
                </a:solidFill>
              </a:rPr>
              <a:t> та </a:t>
            </a:r>
            <a:r>
              <a:rPr lang="ru-RU" sz="2000" b="1" dirty="0" err="1">
                <a:solidFill>
                  <a:srgbClr val="00B0F0"/>
                </a:solidFill>
              </a:rPr>
              <a:t>суспільне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виховання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взаємопов'язані</a:t>
            </a:r>
            <a:r>
              <a:rPr lang="ru-RU" sz="2000" b="1" dirty="0">
                <a:solidFill>
                  <a:srgbClr val="00B0F0"/>
                </a:solidFill>
              </a:rPr>
              <a:t>, </a:t>
            </a:r>
            <a:r>
              <a:rPr lang="ru-RU" sz="2000" b="1" dirty="0" err="1">
                <a:solidFill>
                  <a:srgbClr val="00B0F0"/>
                </a:solidFill>
              </a:rPr>
              <a:t>доповнюють</a:t>
            </a:r>
            <a:r>
              <a:rPr lang="ru-RU" sz="2000" b="1" dirty="0">
                <a:solidFill>
                  <a:srgbClr val="00B0F0"/>
                </a:solidFill>
              </a:rPr>
              <a:t> один одного </a:t>
            </a:r>
            <a:r>
              <a:rPr lang="ru-RU" sz="2000" b="1" dirty="0" err="1">
                <a:solidFill>
                  <a:srgbClr val="00B0F0"/>
                </a:solidFill>
              </a:rPr>
              <a:t>і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можуть</a:t>
            </a:r>
            <a:r>
              <a:rPr lang="ru-RU" sz="2000" b="1" dirty="0">
                <a:solidFill>
                  <a:srgbClr val="00B0F0"/>
                </a:solidFill>
              </a:rPr>
              <a:t>, у </a:t>
            </a:r>
            <a:r>
              <a:rPr lang="ru-RU" sz="2000" b="1" dirty="0" err="1">
                <a:solidFill>
                  <a:srgbClr val="00B0F0"/>
                </a:solidFill>
              </a:rPr>
              <a:t>певних</a:t>
            </a:r>
            <a:r>
              <a:rPr lang="ru-RU" sz="2000" b="1" dirty="0">
                <a:solidFill>
                  <a:srgbClr val="00B0F0"/>
                </a:solidFill>
              </a:rPr>
              <a:t> межах, </a:t>
            </a:r>
            <a:r>
              <a:rPr lang="ru-RU" sz="2000" b="1" dirty="0" err="1">
                <a:solidFill>
                  <a:srgbClr val="00B0F0"/>
                </a:solidFill>
              </a:rPr>
              <a:t>навіть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заміняти</a:t>
            </a:r>
            <a:r>
              <a:rPr lang="ru-RU" sz="2000" b="1" dirty="0">
                <a:solidFill>
                  <a:srgbClr val="00B0F0"/>
                </a:solidFill>
              </a:rPr>
              <a:t> один одного, </a:t>
            </a:r>
            <a:r>
              <a:rPr lang="ru-RU" sz="2000" b="1" dirty="0" err="1">
                <a:solidFill>
                  <a:srgbClr val="00B0F0"/>
                </a:solidFill>
              </a:rPr>
              <a:t>але</a:t>
            </a:r>
            <a:r>
              <a:rPr lang="ru-RU" sz="2000" b="1" dirty="0">
                <a:solidFill>
                  <a:srgbClr val="00B0F0"/>
                </a:solidFill>
              </a:rPr>
              <a:t> в </a:t>
            </a:r>
            <a:r>
              <a:rPr lang="ru-RU" sz="2000" b="1" dirty="0" err="1">
                <a:solidFill>
                  <a:srgbClr val="00B0F0"/>
                </a:solidFill>
              </a:rPr>
              <a:t>цілому</a:t>
            </a:r>
            <a:r>
              <a:rPr lang="ru-RU" sz="2000" b="1" dirty="0">
                <a:solidFill>
                  <a:srgbClr val="00B0F0"/>
                </a:solidFill>
              </a:rPr>
              <a:t> вони </a:t>
            </a:r>
            <a:r>
              <a:rPr lang="ru-RU" sz="2000" b="1" dirty="0" err="1">
                <a:solidFill>
                  <a:srgbClr val="00B0F0"/>
                </a:solidFill>
              </a:rPr>
              <a:t>нерівнозначні</a:t>
            </a:r>
            <a:r>
              <a:rPr lang="ru-RU" sz="2000" b="1" dirty="0">
                <a:solidFill>
                  <a:srgbClr val="00B0F0"/>
                </a:solidFill>
              </a:rPr>
              <a:t>, </a:t>
            </a:r>
            <a:r>
              <a:rPr lang="ru-RU" sz="2000" b="1" dirty="0" err="1">
                <a:solidFill>
                  <a:srgbClr val="00B0F0"/>
                </a:solidFill>
              </a:rPr>
              <a:t>і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ні</a:t>
            </a:r>
            <a:r>
              <a:rPr lang="ru-RU" sz="2000" b="1" dirty="0">
                <a:solidFill>
                  <a:srgbClr val="00B0F0"/>
                </a:solidFill>
              </a:rPr>
              <a:t> за </a:t>
            </a:r>
            <a:r>
              <a:rPr lang="ru-RU" sz="2000" b="1" dirty="0" err="1">
                <a:solidFill>
                  <a:srgbClr val="00B0F0"/>
                </a:solidFill>
              </a:rPr>
              <a:t>яких</a:t>
            </a:r>
            <a:r>
              <a:rPr lang="ru-RU" sz="2000" b="1" dirty="0">
                <a:solidFill>
                  <a:srgbClr val="00B0F0"/>
                </a:solidFill>
              </a:rPr>
              <a:t> умов не </a:t>
            </a:r>
            <a:r>
              <a:rPr lang="ru-RU" sz="2000" b="1" dirty="0" err="1">
                <a:solidFill>
                  <a:srgbClr val="00B0F0"/>
                </a:solidFill>
              </a:rPr>
              <a:t>можуть</a:t>
            </a:r>
            <a:r>
              <a:rPr lang="ru-RU" sz="2000" b="1" dirty="0">
                <a:solidFill>
                  <a:srgbClr val="00B0F0"/>
                </a:solidFill>
              </a:rPr>
              <a:t> стати такими. </a:t>
            </a:r>
            <a:r>
              <a:rPr lang="ru-RU" sz="2000" b="1" dirty="0" err="1">
                <a:solidFill>
                  <a:srgbClr val="00B0F0"/>
                </a:solidFill>
              </a:rPr>
              <a:t>Сімейне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виховання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емоційніше</a:t>
            </a:r>
            <a:r>
              <a:rPr lang="ru-RU" sz="2000" b="1" dirty="0">
                <a:solidFill>
                  <a:srgbClr val="00B0F0"/>
                </a:solidFill>
              </a:rPr>
              <a:t> за </a:t>
            </a:r>
            <a:r>
              <a:rPr lang="ru-RU" sz="2000" b="1" dirty="0" err="1">
                <a:solidFill>
                  <a:srgbClr val="00B0F0"/>
                </a:solidFill>
              </a:rPr>
              <a:t>своїм</a:t>
            </a:r>
            <a:r>
              <a:rPr lang="ru-RU" sz="2000" b="1" dirty="0">
                <a:solidFill>
                  <a:srgbClr val="00B0F0"/>
                </a:solidFill>
              </a:rPr>
              <a:t> характером, </a:t>
            </a:r>
            <a:r>
              <a:rPr lang="ru-RU" sz="2000" b="1" dirty="0" err="1">
                <a:solidFill>
                  <a:srgbClr val="00B0F0"/>
                </a:solidFill>
              </a:rPr>
              <a:t>ніж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будь-яке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інше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виховання</a:t>
            </a:r>
            <a:r>
              <a:rPr lang="ru-RU" sz="2000" b="1" dirty="0">
                <a:solidFill>
                  <a:srgbClr val="00B0F0"/>
                </a:solidFill>
              </a:rPr>
              <a:t>, </a:t>
            </a:r>
            <a:r>
              <a:rPr lang="ru-RU" sz="2000" b="1" dirty="0" err="1">
                <a:solidFill>
                  <a:srgbClr val="00B0F0"/>
                </a:solidFill>
              </a:rPr>
              <a:t>бо</a:t>
            </a:r>
            <a:r>
              <a:rPr lang="ru-RU" sz="2000" b="1" dirty="0">
                <a:solidFill>
                  <a:srgbClr val="00B0F0"/>
                </a:solidFill>
              </a:rPr>
              <a:t> «</a:t>
            </a:r>
            <a:r>
              <a:rPr lang="ru-RU" sz="2000" b="1" dirty="0" err="1">
                <a:solidFill>
                  <a:srgbClr val="00B0F0"/>
                </a:solidFill>
              </a:rPr>
              <a:t>провідником</a:t>
            </a:r>
            <a:r>
              <a:rPr lang="ru-RU" sz="2000" b="1" dirty="0">
                <a:solidFill>
                  <a:srgbClr val="00B0F0"/>
                </a:solidFill>
              </a:rPr>
              <a:t>» </a:t>
            </a:r>
            <a:r>
              <a:rPr lang="ru-RU" sz="2000" b="1" dirty="0" err="1">
                <a:solidFill>
                  <a:srgbClr val="00B0F0"/>
                </a:solidFill>
              </a:rPr>
              <a:t>його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є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батьківська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любов</a:t>
            </a:r>
            <a:r>
              <a:rPr lang="ru-RU" sz="2000" b="1" dirty="0">
                <a:solidFill>
                  <a:srgbClr val="00B0F0"/>
                </a:solidFill>
              </a:rPr>
              <a:t> до </a:t>
            </a:r>
            <a:r>
              <a:rPr lang="ru-RU" sz="2000" b="1" dirty="0" err="1">
                <a:solidFill>
                  <a:srgbClr val="00B0F0"/>
                </a:solidFill>
              </a:rPr>
              <a:t>дітей</a:t>
            </a:r>
            <a:r>
              <a:rPr lang="ru-RU" sz="2000" b="1" dirty="0">
                <a:solidFill>
                  <a:srgbClr val="00B0F0"/>
                </a:solidFill>
              </a:rPr>
              <a:t>, </a:t>
            </a:r>
            <a:r>
              <a:rPr lang="ru-RU" sz="2000" b="1" dirty="0" err="1">
                <a:solidFill>
                  <a:srgbClr val="00B0F0"/>
                </a:solidFill>
              </a:rPr>
              <a:t>що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викликає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відповідні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почуття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дітей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до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батьків</a:t>
            </a:r>
            <a:r>
              <a:rPr lang="ru-RU" sz="2000" b="1" dirty="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ерсональный сайт - ДЛЯ ВАС РОДИТЕ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177" y="2786058"/>
            <a:ext cx="4841591" cy="393383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-214346" y="0"/>
            <a:ext cx="4929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5. Сфера первинного соціального контролю: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1285860"/>
            <a:ext cx="5786478" cy="1643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Моральна </a:t>
            </a:r>
            <a:r>
              <a:rPr lang="ru-RU" sz="2000" b="1" dirty="0" err="1">
                <a:solidFill>
                  <a:srgbClr val="FF0000"/>
                </a:solidFill>
              </a:rPr>
              <a:t>регламентація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поведінки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членів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сім'ї</a:t>
            </a:r>
            <a:r>
              <a:rPr lang="ru-RU" sz="2000" b="1" dirty="0">
                <a:solidFill>
                  <a:srgbClr val="FF0000"/>
                </a:solidFill>
              </a:rPr>
              <a:t> в </a:t>
            </a:r>
            <a:r>
              <a:rPr lang="ru-RU" sz="2000" b="1" dirty="0" err="1">
                <a:solidFill>
                  <a:srgbClr val="FF0000"/>
                </a:solidFill>
              </a:rPr>
              <a:t>різних</a:t>
            </a:r>
            <a:r>
              <a:rPr lang="ru-RU" sz="2000" b="1" dirty="0">
                <a:solidFill>
                  <a:srgbClr val="FF0000"/>
                </a:solidFill>
              </a:rPr>
              <a:t> сферах </a:t>
            </a:r>
            <a:r>
              <a:rPr lang="ru-RU" sz="2000" b="1" dirty="0" err="1">
                <a:solidFill>
                  <a:srgbClr val="FF0000"/>
                </a:solidFill>
              </a:rPr>
              <a:t>життєдіяльності</a:t>
            </a:r>
            <a:r>
              <a:rPr lang="ru-RU" sz="2000" b="1" dirty="0">
                <a:solidFill>
                  <a:srgbClr val="FF0000"/>
                </a:solidFill>
              </a:rPr>
              <a:t>, а </a:t>
            </a:r>
            <a:r>
              <a:rPr lang="ru-RU" sz="2000" b="1" dirty="0" err="1">
                <a:solidFill>
                  <a:srgbClr val="FF0000"/>
                </a:solidFill>
              </a:rPr>
              <a:t>також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регламентація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відповідальності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зобов'язань</a:t>
            </a:r>
            <a:r>
              <a:rPr lang="ru-RU" sz="2000" b="1" dirty="0">
                <a:solidFill>
                  <a:srgbClr val="FF0000"/>
                </a:solidFill>
              </a:rPr>
              <a:t> у </a:t>
            </a:r>
            <a:r>
              <a:rPr lang="ru-RU" sz="2000" b="1" dirty="0" err="1">
                <a:solidFill>
                  <a:srgbClr val="FF0000"/>
                </a:solidFill>
              </a:rPr>
              <a:t>відношенні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між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подружжям</a:t>
            </a:r>
            <a:r>
              <a:rPr lang="ru-RU" sz="2000" b="1" dirty="0">
                <a:solidFill>
                  <a:srgbClr val="FF0000"/>
                </a:solidFill>
              </a:rPr>
              <a:t>, батьками </a:t>
            </a:r>
            <a:r>
              <a:rPr lang="ru-RU" sz="2000" b="1" dirty="0" err="1">
                <a:solidFill>
                  <a:srgbClr val="FF0000"/>
                </a:solidFill>
              </a:rPr>
              <a:t>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дітьми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b="1" dirty="0" err="1">
                <a:solidFill>
                  <a:srgbClr val="FF0000"/>
                </a:solidFill>
              </a:rPr>
              <a:t>представниками</a:t>
            </a:r>
            <a:r>
              <a:rPr lang="ru-RU" sz="2000" b="1" dirty="0">
                <a:solidFill>
                  <a:srgbClr val="FF0000"/>
                </a:solidFill>
              </a:rPr>
              <a:t> старшого </a:t>
            </a:r>
            <a:r>
              <a:rPr lang="ru-RU" sz="2000" b="1" dirty="0" err="1">
                <a:solidFill>
                  <a:srgbClr val="FF0000"/>
                </a:solidFill>
              </a:rPr>
              <a:t>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середнього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поколінь</a:t>
            </a:r>
            <a:r>
              <a:rPr lang="ru-RU" sz="2000" b="1" dirty="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437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Administrator</cp:lastModifiedBy>
  <cp:revision>14</cp:revision>
  <dcterms:created xsi:type="dcterms:W3CDTF">2014-09-25T17:34:37Z</dcterms:created>
  <dcterms:modified xsi:type="dcterms:W3CDTF">2014-12-01T21:14:26Z</dcterms:modified>
</cp:coreProperties>
</file>