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4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7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86F9E4D-54E2-42E4-B2B4-3F0678A4ABCD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F173F88-E3DD-4DCC-B372-E6239300B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9E4D-54E2-42E4-B2B4-3F0678A4ABCD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73F88-E3DD-4DCC-B372-E6239300B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9E4D-54E2-42E4-B2B4-3F0678A4ABCD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73F88-E3DD-4DCC-B372-E6239300B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86F9E4D-54E2-42E4-B2B4-3F0678A4ABCD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73F88-E3DD-4DCC-B372-E6239300B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86F9E4D-54E2-42E4-B2B4-3F0678A4ABCD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F173F88-E3DD-4DCC-B372-E6239300B34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86F9E4D-54E2-42E4-B2B4-3F0678A4ABCD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F173F88-E3DD-4DCC-B372-E6239300B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86F9E4D-54E2-42E4-B2B4-3F0678A4ABCD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F173F88-E3DD-4DCC-B372-E6239300B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9E4D-54E2-42E4-B2B4-3F0678A4ABCD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73F88-E3DD-4DCC-B372-E6239300B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86F9E4D-54E2-42E4-B2B4-3F0678A4ABCD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F173F88-E3DD-4DCC-B372-E6239300B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86F9E4D-54E2-42E4-B2B4-3F0678A4ABCD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F173F88-E3DD-4DCC-B372-E6239300B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86F9E4D-54E2-42E4-B2B4-3F0678A4ABCD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F173F88-E3DD-4DCC-B372-E6239300B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86F9E4D-54E2-42E4-B2B4-3F0678A4ABCD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F173F88-E3DD-4DCC-B372-E6239300B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pload.wikimedia.org/wikipedia/commons/f/fe/Chersonesos_Bell.jpg"/>
          <p:cNvPicPr>
            <a:picLocks noChangeAspect="1" noChangeArrowheads="1"/>
          </p:cNvPicPr>
          <p:nvPr/>
        </p:nvPicPr>
        <p:blipFill>
          <a:blip r:embed="rId2" cstate="print"/>
          <a:srcRect l="5555" r="5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3286116" y="214290"/>
            <a:ext cx="5643570" cy="271462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Північне </a:t>
            </a:r>
            <a:r>
              <a:rPr lang="uk-UA" dirty="0" err="1" smtClean="0">
                <a:solidFill>
                  <a:schemeClr val="bg1"/>
                </a:solidFill>
              </a:rPr>
              <a:t>причорномор</a:t>
            </a:r>
            <a:r>
              <a:rPr lang="en-US" dirty="0" smtClean="0">
                <a:solidFill>
                  <a:schemeClr val="bg1"/>
                </a:solidFill>
              </a:rPr>
              <a:t>’</a:t>
            </a:r>
            <a:r>
              <a:rPr lang="uk-UA" dirty="0" smtClean="0">
                <a:solidFill>
                  <a:schemeClr val="bg1"/>
                </a:solidFill>
              </a:rPr>
              <a:t>я: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 Мистецтво грецьких міст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5725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/>
              <a:t>Навколишні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землі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були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розмежовані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наділи</a:t>
            </a:r>
            <a:r>
              <a:rPr lang="ru-RU" sz="2000" b="1" dirty="0" smtClean="0"/>
              <a:t>. В </a:t>
            </a:r>
            <a:r>
              <a:rPr lang="ru-RU" sz="2000" b="1" dirty="0" err="1" smtClean="0"/>
              <a:t>Калос-Лімені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ведуться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успішні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археологічні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розкопки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Відкриті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залишки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давньогрецької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фортеці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будинків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Повністю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розкопані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центральні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міські</a:t>
            </a:r>
            <a:r>
              <a:rPr lang="ru-RU" sz="2000" b="1" dirty="0" smtClean="0"/>
              <a:t> ворота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основна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магістральна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вулиця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вимощена</a:t>
            </a:r>
            <a:r>
              <a:rPr lang="ru-RU" sz="2000" b="1" dirty="0" smtClean="0"/>
              <a:t> плитами, на </a:t>
            </a:r>
            <a:r>
              <a:rPr lang="ru-RU" sz="2000" b="1" dirty="0" err="1" smtClean="0"/>
              <a:t>яких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збереглися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сліди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возів</a:t>
            </a:r>
            <a:r>
              <a:rPr lang="ru-RU" sz="2000" b="1" dirty="0" smtClean="0"/>
              <a:t>. З 1997 </a:t>
            </a:r>
            <a:r>
              <a:rPr lang="ru-RU" sz="2000" b="1" dirty="0" err="1" smtClean="0"/>
              <a:t>р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територія</a:t>
            </a:r>
            <a:r>
              <a:rPr lang="ru-RU" sz="2000" b="1" dirty="0" smtClean="0"/>
              <a:t> античного </a:t>
            </a:r>
            <a:r>
              <a:rPr lang="ru-RU" sz="2000" b="1" dirty="0" err="1" smtClean="0"/>
              <a:t>поселення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Калос-Лимена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оголошена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історико-археологічним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заповідником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pic>
        <p:nvPicPr>
          <p:cNvPr id="22532" name="Picture 4" descr="Калос-Лімен Леся Левченко: подорожі"/>
          <p:cNvPicPr>
            <a:picLocks noChangeAspect="1" noChangeArrowheads="1"/>
          </p:cNvPicPr>
          <p:nvPr/>
        </p:nvPicPr>
        <p:blipFill>
          <a:blip r:embed="rId2"/>
          <a:srcRect l="4211" r="5263" b="15860"/>
          <a:stretch>
            <a:fillRect/>
          </a:stretch>
        </p:blipFill>
        <p:spPr bwMode="auto">
          <a:xfrm>
            <a:off x="285720" y="2857496"/>
            <a:ext cx="5715040" cy="34327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5" name="Picture 2" descr="http://img-fotki.yandex.ru/get/3208/marva666.1/0_7010_7780a880_L"/>
          <p:cNvPicPr>
            <a:picLocks noChangeAspect="1" noChangeArrowheads="1"/>
          </p:cNvPicPr>
          <p:nvPr/>
        </p:nvPicPr>
        <p:blipFill>
          <a:blip r:embed="rId3"/>
          <a:srcRect t="20000"/>
          <a:stretch>
            <a:fillRect/>
          </a:stretch>
        </p:blipFill>
        <p:spPr bwMode="auto">
          <a:xfrm>
            <a:off x="3929058" y="3571876"/>
            <a:ext cx="4929222" cy="295752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215206" cy="1399032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Культура </a:t>
            </a:r>
            <a:r>
              <a:rPr lang="uk-UA" dirty="0" err="1" smtClean="0">
                <a:solidFill>
                  <a:schemeClr val="tx1"/>
                </a:solidFill>
              </a:rPr>
              <a:t>Колос-Лімену</a:t>
            </a:r>
            <a:r>
              <a:rPr lang="uk-UA" dirty="0" smtClean="0">
                <a:solidFill>
                  <a:schemeClr val="tx1"/>
                </a:solidFill>
              </a:rPr>
              <a:t>: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4580" name="Picture 4" descr="Крым отдых: отели, авиабилеты, ту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142984"/>
            <a:ext cx="3500462" cy="262534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24582" name="Picture 6" descr="Photogallery БЕЛЯУС - Ривьера Западного Крыма!"/>
          <p:cNvPicPr>
            <a:picLocks noChangeAspect="1" noChangeArrowheads="1"/>
          </p:cNvPicPr>
          <p:nvPr/>
        </p:nvPicPr>
        <p:blipFill>
          <a:blip r:embed="rId3"/>
          <a:srcRect l="13954" r="9302" b="2448"/>
          <a:stretch>
            <a:fillRect/>
          </a:stretch>
        </p:blipFill>
        <p:spPr bwMode="auto">
          <a:xfrm>
            <a:off x="5143504" y="1142984"/>
            <a:ext cx="3115178" cy="264318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24584" name="Picture 8" descr="Ответы@Mail.Ru: Что это и где было найдено. Где сейчас хранится"/>
          <p:cNvPicPr>
            <a:picLocks noChangeAspect="1" noChangeArrowheads="1"/>
          </p:cNvPicPr>
          <p:nvPr/>
        </p:nvPicPr>
        <p:blipFill>
          <a:blip r:embed="rId4"/>
          <a:srcRect t="16667" b="21666"/>
          <a:stretch>
            <a:fillRect/>
          </a:stretch>
        </p:blipFill>
        <p:spPr bwMode="auto">
          <a:xfrm>
            <a:off x="357158" y="3929066"/>
            <a:ext cx="5715000" cy="264320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24586" name="Picture 10" descr="Крымское республиканское учреждение &quot;Историко-археологический заповедник &quot;Калос Лимен&quot; Черноморский историко-краеведческий музей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3929066"/>
            <a:ext cx="2396507" cy="264320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Пантікапей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4071942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b="1" dirty="0" smtClean="0">
                <a:latin typeface="Century Gothic (Основной текст)"/>
              </a:rPr>
              <a:t>Пантікапе́й </a:t>
            </a:r>
            <a:r>
              <a:rPr lang="vi-VN" dirty="0" smtClean="0">
                <a:latin typeface="Century Gothic (Основной текст)"/>
              </a:rPr>
              <a:t>(грец. </a:t>
            </a:r>
            <a:r>
              <a:rPr lang="uk-UA" dirty="0" smtClean="0">
                <a:latin typeface="Century Gothic (Основной текст)"/>
              </a:rPr>
              <a:t>-</a:t>
            </a:r>
            <a:r>
              <a:rPr lang="en-US" dirty="0" smtClean="0">
                <a:latin typeface="Century Gothic (Основной текст)"/>
              </a:rPr>
              <a:t> </a:t>
            </a:r>
            <a:r>
              <a:rPr lang="vi-VN" dirty="0" smtClean="0">
                <a:latin typeface="Century Gothic (Основной текст)"/>
              </a:rPr>
              <a:t>рибний шлях) — давньогрецький поліс, що існував на місці сучасної Керчі; столиця Боспорського царства.</a:t>
            </a:r>
            <a:br>
              <a:rPr lang="vi-VN" dirty="0" smtClean="0">
                <a:latin typeface="Century Gothic (Основной текст)"/>
              </a:rPr>
            </a:br>
            <a:r>
              <a:rPr lang="vi-VN" dirty="0" smtClean="0">
                <a:latin typeface="Century Gothic (Основной текст)"/>
              </a:rPr>
              <a:t>Деякі давні джерела стверджують, що в Пантікапеї народився Геракл — легендарний прабатько скіфів.</a:t>
            </a:r>
            <a:r>
              <a:rPr lang="ru-RU" dirty="0" smtClean="0">
                <a:latin typeface="Century Gothic (Основной текст)"/>
              </a:rPr>
              <a:t> </a:t>
            </a:r>
            <a:r>
              <a:rPr lang="ru-RU" dirty="0" err="1" smtClean="0">
                <a:latin typeface="Century Gothic (Основной текст)"/>
              </a:rPr>
              <a:t>Пантікапей</a:t>
            </a:r>
            <a:r>
              <a:rPr lang="ru-RU" dirty="0" smtClean="0">
                <a:latin typeface="Century Gothic (Основной текст)"/>
              </a:rPr>
              <a:t> </a:t>
            </a:r>
            <a:r>
              <a:rPr lang="ru-RU" dirty="0" err="1" smtClean="0">
                <a:latin typeface="Century Gothic (Основной текст)"/>
              </a:rPr>
              <a:t>був</a:t>
            </a:r>
            <a:r>
              <a:rPr lang="ru-RU" dirty="0" smtClean="0">
                <a:latin typeface="Century Gothic (Основной текст)"/>
              </a:rPr>
              <a:t> </a:t>
            </a:r>
            <a:r>
              <a:rPr lang="ru-RU" dirty="0" err="1" smtClean="0">
                <a:latin typeface="Century Gothic (Основной текст)"/>
              </a:rPr>
              <a:t>заснований</a:t>
            </a:r>
            <a:r>
              <a:rPr lang="ru-RU" dirty="0" smtClean="0">
                <a:latin typeface="Century Gothic (Основной текст)"/>
              </a:rPr>
              <a:t> у 1-й </a:t>
            </a:r>
            <a:r>
              <a:rPr lang="ru-RU" dirty="0" err="1" smtClean="0">
                <a:latin typeface="Century Gothic (Основной текст)"/>
              </a:rPr>
              <a:t>половині</a:t>
            </a:r>
            <a:r>
              <a:rPr lang="ru-RU" dirty="0" smtClean="0">
                <a:latin typeface="Century Gothic (Основной текст)"/>
              </a:rPr>
              <a:t> </a:t>
            </a:r>
            <a:r>
              <a:rPr lang="en-US" dirty="0" smtClean="0">
                <a:latin typeface="Century Gothic (Основной текст)"/>
              </a:rPr>
              <a:t>VI </a:t>
            </a:r>
            <a:r>
              <a:rPr lang="ru-RU" dirty="0" err="1" smtClean="0">
                <a:latin typeface="Century Gothic (Основной текст)"/>
              </a:rPr>
              <a:t>століття</a:t>
            </a:r>
            <a:r>
              <a:rPr lang="ru-RU" dirty="0" smtClean="0">
                <a:latin typeface="Century Gothic (Основной текст)"/>
              </a:rPr>
              <a:t> до н. е. </a:t>
            </a:r>
            <a:r>
              <a:rPr lang="ru-RU" dirty="0" err="1" smtClean="0">
                <a:latin typeface="Century Gothic (Основной текст)"/>
              </a:rPr>
              <a:t>переселенцями</a:t>
            </a:r>
            <a:r>
              <a:rPr lang="ru-RU" dirty="0" smtClean="0">
                <a:latin typeface="Century Gothic (Основной текст)"/>
              </a:rPr>
              <a:t> </a:t>
            </a:r>
            <a:r>
              <a:rPr lang="ru-RU" dirty="0" err="1" smtClean="0">
                <a:latin typeface="Century Gothic (Основной текст)"/>
              </a:rPr>
              <a:t>з</a:t>
            </a:r>
            <a:r>
              <a:rPr lang="ru-RU" dirty="0" smtClean="0">
                <a:latin typeface="Century Gothic (Основной текст)"/>
              </a:rPr>
              <a:t> </a:t>
            </a:r>
            <a:r>
              <a:rPr lang="ru-RU" dirty="0" err="1" smtClean="0">
                <a:latin typeface="Century Gothic (Основной текст)"/>
              </a:rPr>
              <a:t>Мілета</a:t>
            </a:r>
            <a:r>
              <a:rPr lang="ru-RU" dirty="0" smtClean="0">
                <a:latin typeface="Century Gothic (Основной текст)"/>
              </a:rPr>
              <a:t> та </a:t>
            </a:r>
            <a:r>
              <a:rPr lang="ru-RU" dirty="0" err="1" smtClean="0">
                <a:latin typeface="Century Gothic (Основной текст)"/>
              </a:rPr>
              <a:t>інших</a:t>
            </a:r>
            <a:r>
              <a:rPr lang="ru-RU" dirty="0" smtClean="0">
                <a:latin typeface="Century Gothic (Основной текст)"/>
              </a:rPr>
              <a:t> </a:t>
            </a:r>
            <a:r>
              <a:rPr lang="ru-RU" dirty="0" err="1" smtClean="0">
                <a:latin typeface="Century Gothic (Основной текст)"/>
              </a:rPr>
              <a:t>центрів</a:t>
            </a:r>
            <a:r>
              <a:rPr lang="ru-RU" dirty="0" smtClean="0">
                <a:latin typeface="Century Gothic (Основной текст)"/>
              </a:rPr>
              <a:t> </a:t>
            </a:r>
            <a:r>
              <a:rPr lang="ru-RU" dirty="0" err="1" smtClean="0">
                <a:latin typeface="Century Gothic (Основной текст)"/>
              </a:rPr>
              <a:t>Давньої</a:t>
            </a:r>
            <a:r>
              <a:rPr lang="ru-RU" dirty="0" smtClean="0">
                <a:latin typeface="Century Gothic (Основной текст)"/>
              </a:rPr>
              <a:t> </a:t>
            </a:r>
            <a:r>
              <a:rPr lang="ru-RU" dirty="0" err="1" smtClean="0">
                <a:latin typeface="Century Gothic (Основной текст)"/>
              </a:rPr>
              <a:t>Греції</a:t>
            </a:r>
            <a:r>
              <a:rPr lang="ru-RU" dirty="0" smtClean="0">
                <a:latin typeface="Century Gothic (Основной текст)"/>
              </a:rPr>
              <a:t>. </a:t>
            </a:r>
            <a:r>
              <a:rPr lang="ru-RU" dirty="0" err="1" smtClean="0">
                <a:latin typeface="Century Gothic (Основной текст)"/>
              </a:rPr>
              <a:t>Розквіт</a:t>
            </a:r>
            <a:r>
              <a:rPr lang="ru-RU" dirty="0" smtClean="0">
                <a:latin typeface="Century Gothic (Основной текст)"/>
              </a:rPr>
              <a:t> </a:t>
            </a:r>
            <a:r>
              <a:rPr lang="ru-RU" dirty="0" err="1" smtClean="0">
                <a:latin typeface="Century Gothic (Основной текст)"/>
              </a:rPr>
              <a:t>Пантікапея</a:t>
            </a:r>
            <a:r>
              <a:rPr lang="ru-RU" dirty="0" smtClean="0">
                <a:latin typeface="Century Gothic (Основной текст)"/>
              </a:rPr>
              <a:t> </a:t>
            </a:r>
            <a:r>
              <a:rPr lang="ru-RU" dirty="0" err="1" smtClean="0">
                <a:latin typeface="Century Gothic (Основной текст)"/>
              </a:rPr>
              <a:t>припадає</a:t>
            </a:r>
            <a:r>
              <a:rPr lang="ru-RU" dirty="0" smtClean="0">
                <a:latin typeface="Century Gothic (Основной текст)"/>
              </a:rPr>
              <a:t> на </a:t>
            </a:r>
            <a:r>
              <a:rPr lang="en-US" dirty="0" smtClean="0">
                <a:latin typeface="Century Gothic (Основной текст)"/>
              </a:rPr>
              <a:t>V — </a:t>
            </a:r>
            <a:r>
              <a:rPr lang="ru-RU" dirty="0" smtClean="0">
                <a:latin typeface="Century Gothic (Основной текст)"/>
              </a:rPr>
              <a:t>початок </a:t>
            </a:r>
            <a:r>
              <a:rPr lang="en-US" dirty="0" smtClean="0">
                <a:latin typeface="Century Gothic (Основной текст)"/>
              </a:rPr>
              <a:t>III </a:t>
            </a:r>
            <a:r>
              <a:rPr lang="ru-RU" dirty="0" err="1" smtClean="0">
                <a:latin typeface="Century Gothic (Основной текст)"/>
              </a:rPr>
              <a:t>століття</a:t>
            </a:r>
            <a:r>
              <a:rPr lang="ru-RU" dirty="0" smtClean="0">
                <a:latin typeface="Century Gothic (Основной текст)"/>
              </a:rPr>
              <a:t> до н. е., коли </a:t>
            </a:r>
            <a:r>
              <a:rPr lang="ru-RU" dirty="0" err="1" smtClean="0">
                <a:latin typeface="Century Gothic (Основной текст)"/>
              </a:rPr>
              <a:t>він</a:t>
            </a:r>
            <a:r>
              <a:rPr lang="ru-RU" dirty="0" smtClean="0">
                <a:latin typeface="Century Gothic (Основной текст)"/>
              </a:rPr>
              <a:t> </a:t>
            </a:r>
            <a:r>
              <a:rPr lang="ru-RU" dirty="0" err="1" smtClean="0">
                <a:latin typeface="Century Gothic (Основной текст)"/>
              </a:rPr>
              <a:t>був</a:t>
            </a:r>
            <a:r>
              <a:rPr lang="ru-RU" dirty="0" smtClean="0">
                <a:latin typeface="Century Gothic (Основной текст)"/>
              </a:rPr>
              <a:t> </a:t>
            </a:r>
            <a:r>
              <a:rPr lang="ru-RU" dirty="0" err="1" smtClean="0">
                <a:latin typeface="Century Gothic (Основной текст)"/>
              </a:rPr>
              <a:t>найбільшим</a:t>
            </a:r>
            <a:r>
              <a:rPr lang="ru-RU" dirty="0" smtClean="0">
                <a:latin typeface="Century Gothic (Основной текст)"/>
              </a:rPr>
              <a:t> </a:t>
            </a:r>
            <a:r>
              <a:rPr lang="ru-RU" dirty="0" err="1" smtClean="0">
                <a:latin typeface="Century Gothic (Основной текст)"/>
              </a:rPr>
              <a:t>ремісничим</a:t>
            </a:r>
            <a:r>
              <a:rPr lang="ru-RU" dirty="0" smtClean="0">
                <a:latin typeface="Century Gothic (Основной текст)"/>
              </a:rPr>
              <a:t> </a:t>
            </a:r>
            <a:r>
              <a:rPr lang="ru-RU" dirty="0" err="1" smtClean="0">
                <a:latin typeface="Century Gothic (Основной текст)"/>
              </a:rPr>
              <a:t>і</a:t>
            </a:r>
            <a:r>
              <a:rPr lang="ru-RU" dirty="0" smtClean="0">
                <a:latin typeface="Century Gothic (Основной текст)"/>
              </a:rPr>
              <a:t> </a:t>
            </a:r>
            <a:r>
              <a:rPr lang="ru-RU" dirty="0" err="1" smtClean="0">
                <a:latin typeface="Century Gothic (Основной текст)"/>
              </a:rPr>
              <a:t>торговельним</a:t>
            </a:r>
            <a:r>
              <a:rPr lang="ru-RU" dirty="0" smtClean="0">
                <a:latin typeface="Century Gothic (Основной текст)"/>
              </a:rPr>
              <a:t> центром </a:t>
            </a:r>
            <a:r>
              <a:rPr lang="ru-RU" dirty="0" err="1" smtClean="0">
                <a:latin typeface="Century Gothic (Основной текст)"/>
              </a:rPr>
              <a:t>Північного</a:t>
            </a:r>
            <a:r>
              <a:rPr lang="ru-RU" dirty="0" smtClean="0">
                <a:latin typeface="Century Gothic (Основной текст)"/>
              </a:rPr>
              <a:t> </a:t>
            </a:r>
            <a:r>
              <a:rPr lang="ru-RU" dirty="0" err="1" smtClean="0">
                <a:latin typeface="Century Gothic (Основной текст)"/>
              </a:rPr>
              <a:t>Причорномор'я</a:t>
            </a:r>
            <a:r>
              <a:rPr lang="ru-RU" dirty="0" smtClean="0">
                <a:latin typeface="Century Gothic (Основной текст)"/>
              </a:rPr>
              <a:t>. </a:t>
            </a:r>
            <a:r>
              <a:rPr lang="ru-RU" dirty="0" err="1" smtClean="0">
                <a:latin typeface="Century Gothic (Основной текст)"/>
              </a:rPr>
              <a:t>Площа</a:t>
            </a:r>
            <a:r>
              <a:rPr lang="ru-RU" dirty="0" smtClean="0">
                <a:latin typeface="Century Gothic (Основной текст)"/>
              </a:rPr>
              <a:t> </a:t>
            </a:r>
            <a:r>
              <a:rPr lang="ru-RU" dirty="0" err="1" smtClean="0">
                <a:latin typeface="Century Gothic (Основной текст)"/>
              </a:rPr>
              <a:t>Пантікапея</a:t>
            </a:r>
            <a:r>
              <a:rPr lang="ru-RU" dirty="0" smtClean="0">
                <a:latin typeface="Century Gothic (Основной текст)"/>
              </a:rPr>
              <a:t> </a:t>
            </a:r>
            <a:r>
              <a:rPr lang="ru-RU" dirty="0" err="1" smtClean="0">
                <a:latin typeface="Century Gothic (Основной текст)"/>
              </a:rPr>
              <a:t>дорівнювала</a:t>
            </a:r>
            <a:r>
              <a:rPr lang="ru-RU" dirty="0" smtClean="0">
                <a:latin typeface="Century Gothic (Основной текст)"/>
              </a:rPr>
              <a:t> </a:t>
            </a:r>
            <a:r>
              <a:rPr lang="ru-RU" dirty="0" err="1" smtClean="0">
                <a:latin typeface="Century Gothic (Основной текст)"/>
              </a:rPr>
              <a:t>близько</a:t>
            </a:r>
            <a:r>
              <a:rPr lang="ru-RU" dirty="0" smtClean="0">
                <a:latin typeface="Century Gothic (Основной текст)"/>
              </a:rPr>
              <a:t> 100 га. На </a:t>
            </a:r>
            <a:r>
              <a:rPr lang="ru-RU" dirty="0" err="1" smtClean="0">
                <a:latin typeface="Century Gothic (Основной текст)"/>
              </a:rPr>
              <a:t>вершині</a:t>
            </a:r>
            <a:r>
              <a:rPr lang="ru-RU" dirty="0" smtClean="0">
                <a:latin typeface="Century Gothic (Основной текст)"/>
              </a:rPr>
              <a:t> гори </a:t>
            </a:r>
            <a:r>
              <a:rPr lang="ru-RU" dirty="0" err="1" smtClean="0">
                <a:latin typeface="Century Gothic (Основной текст)"/>
              </a:rPr>
              <a:t>Мітрідат</a:t>
            </a:r>
            <a:r>
              <a:rPr lang="ru-RU" dirty="0" smtClean="0">
                <a:latin typeface="Century Gothic (Основной текст)"/>
              </a:rPr>
              <a:t> </a:t>
            </a:r>
            <a:r>
              <a:rPr lang="ru-RU" dirty="0" err="1" smtClean="0">
                <a:latin typeface="Century Gothic (Основной текст)"/>
              </a:rPr>
              <a:t>був</a:t>
            </a:r>
            <a:r>
              <a:rPr lang="ru-RU" dirty="0" smtClean="0">
                <a:latin typeface="Century Gothic (Основной текст)"/>
              </a:rPr>
              <a:t> акрополь </a:t>
            </a:r>
            <a:r>
              <a:rPr lang="ru-RU" dirty="0" err="1" smtClean="0">
                <a:latin typeface="Century Gothic (Основной текст)"/>
              </a:rPr>
              <a:t>з</a:t>
            </a:r>
            <a:r>
              <a:rPr lang="ru-RU" dirty="0" smtClean="0">
                <a:latin typeface="Century Gothic (Основной текст)"/>
              </a:rPr>
              <a:t> храмами Аполлона та палацами </a:t>
            </a:r>
            <a:r>
              <a:rPr lang="ru-RU" dirty="0" err="1" smtClean="0">
                <a:latin typeface="Century Gothic (Основной текст)"/>
              </a:rPr>
              <a:t>правителів</a:t>
            </a:r>
            <a:r>
              <a:rPr lang="ru-RU" dirty="0" smtClean="0">
                <a:latin typeface="Century Gothic (Основной текст)"/>
              </a:rPr>
              <a:t> </a:t>
            </a:r>
            <a:r>
              <a:rPr lang="ru-RU" dirty="0" err="1" smtClean="0">
                <a:latin typeface="Century Gothic (Основной текст)"/>
              </a:rPr>
              <a:t>Боспору</a:t>
            </a:r>
            <a:r>
              <a:rPr lang="ru-RU" dirty="0" smtClean="0">
                <a:latin typeface="Century Gothic (Основной текст)"/>
              </a:rPr>
              <a:t>.</a:t>
            </a:r>
            <a:endParaRPr lang="vi-VN" dirty="0">
              <a:latin typeface="Century Gothic (Основной текст)"/>
            </a:endParaRPr>
          </a:p>
        </p:txBody>
      </p:sp>
      <p:sp>
        <p:nvSpPr>
          <p:cNvPr id="26626" name="AutoShape 2" descr="http://upload.wikimedia.org/wikipedia/commons/thumb/d/d7/Panticapaeum.Prytaneion-1.jpg/300px-Panticapaeum.Prytaneion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http://upload.wikimedia.org/wikipedia/commons/thumb/d/d7/Panticapaeum.Prytaneion-1.jpg/300px-Panticapaeum.Prytaneion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0" name="Picture 6" descr="http://img-fotki.yandex.ru/get/4110/warg-lair.18/0_28623_e93e3c4b_orig"/>
          <p:cNvPicPr>
            <a:picLocks noChangeAspect="1" noChangeArrowheads="1"/>
          </p:cNvPicPr>
          <p:nvPr/>
        </p:nvPicPr>
        <p:blipFill>
          <a:blip r:embed="rId2"/>
          <a:srcRect t="2128" b="6383"/>
          <a:stretch>
            <a:fillRect/>
          </a:stretch>
        </p:blipFill>
        <p:spPr bwMode="auto">
          <a:xfrm>
            <a:off x="1142976" y="928670"/>
            <a:ext cx="6715172" cy="306308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За </a:t>
            </a:r>
            <a:r>
              <a:rPr lang="ru-RU" sz="2000" b="1" dirty="0" err="1" smtClean="0"/>
              <a:t>часів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аргонавтів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син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Еета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переслідуючи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елінів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які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вкрали</a:t>
            </a:r>
            <a:r>
              <a:rPr lang="ru-RU" sz="2000" b="1" dirty="0" smtClean="0"/>
              <a:t> Медею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золоте руно, </a:t>
            </a:r>
            <a:r>
              <a:rPr lang="ru-RU" sz="2000" b="1" dirty="0" err="1" smtClean="0"/>
              <a:t>прибув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Колхіди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володінь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свого</a:t>
            </a:r>
            <a:r>
              <a:rPr lang="ru-RU" sz="2000" b="1" dirty="0" smtClean="0"/>
              <a:t> батька, на берег </a:t>
            </a:r>
            <a:r>
              <a:rPr lang="ru-RU" sz="2000" b="1" dirty="0" err="1" smtClean="0"/>
              <a:t>Боспору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Кімерійського</a:t>
            </a:r>
            <a:r>
              <a:rPr lang="ru-RU" sz="2000" b="1" dirty="0" smtClean="0"/>
              <a:t>. Тут </a:t>
            </a:r>
            <a:r>
              <a:rPr lang="ru-RU" sz="2000" b="1" dirty="0" err="1" smtClean="0"/>
              <a:t>він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отримав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скіфського</a:t>
            </a:r>
            <a:r>
              <a:rPr lang="ru-RU" sz="2000" b="1" dirty="0" smtClean="0"/>
              <a:t> царя </a:t>
            </a:r>
            <a:r>
              <a:rPr lang="ru-RU" sz="2000" b="1" dirty="0" err="1" smtClean="0"/>
              <a:t>Агаета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частину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землі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заснував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Пантікапею</a:t>
            </a:r>
            <a:r>
              <a:rPr lang="ru-RU" sz="2000" b="1" dirty="0" smtClean="0"/>
              <a:t>. При </a:t>
            </a:r>
            <a:r>
              <a:rPr lang="ru-RU" sz="2000" b="1" dirty="0" err="1" smtClean="0"/>
              <a:t>цьому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пантікапейці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повідомляли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назва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міста</a:t>
            </a:r>
            <a:r>
              <a:rPr lang="ru-RU" sz="2000" b="1" dirty="0" smtClean="0"/>
              <a:t> взята </a:t>
            </a:r>
            <a:r>
              <a:rPr lang="ru-RU" sz="2000" b="1" dirty="0" err="1" smtClean="0"/>
              <a:t>від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назви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ріки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Пантікапеї</a:t>
            </a:r>
            <a:r>
              <a:rPr lang="ru-RU" sz="2000" b="1" dirty="0" smtClean="0"/>
              <a:t> , яка </a:t>
            </a:r>
            <a:r>
              <a:rPr lang="ru-RU" sz="2000" b="1" dirty="0" err="1" smtClean="0"/>
              <a:t>відмежовує</a:t>
            </a:r>
            <a:r>
              <a:rPr lang="ru-RU" sz="2000" b="1" dirty="0" smtClean="0"/>
              <a:t> землю </a:t>
            </a:r>
            <a:r>
              <a:rPr lang="ru-RU" sz="2000" b="1" dirty="0" err="1" smtClean="0"/>
              <a:t>скіфів-землеробів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землі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скіфів-кочівників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Назва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ріки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Пантікапея</a:t>
            </a:r>
            <a:r>
              <a:rPr lang="ru-RU" sz="2000" b="1" dirty="0" smtClean="0"/>
              <a:t> як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назва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міста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пов'язані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богом Паном, лик </a:t>
            </a:r>
            <a:r>
              <a:rPr lang="ru-RU" sz="2000" b="1" dirty="0" err="1" smtClean="0"/>
              <a:t>якого</a:t>
            </a:r>
            <a:r>
              <a:rPr lang="ru-RU" sz="2000" b="1" dirty="0" smtClean="0"/>
              <a:t> часто </a:t>
            </a:r>
            <a:r>
              <a:rPr lang="ru-RU" sz="2000" b="1" dirty="0" err="1" smtClean="0"/>
              <a:t>зображався</a:t>
            </a:r>
            <a:r>
              <a:rPr lang="ru-RU" sz="2000" b="1" dirty="0" smtClean="0"/>
              <a:t> на монетах </a:t>
            </a:r>
            <a:r>
              <a:rPr lang="ru-RU" sz="2000" b="1" dirty="0" err="1" smtClean="0"/>
              <a:t>Пантікапеї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pic>
        <p:nvPicPr>
          <p:cNvPr id="25606" name="Picture 6" descr="http://via-midgard.info/uploads/posts/2012-11/magicheskie-svojstva-kazhdogo-dnya-s-1-po-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2786058"/>
            <a:ext cx="2375759" cy="38912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25608" name="Picture 8" descr="http://www.ancientcity.ru/images/stories/newcities01/01/09/panticapaeu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786058"/>
            <a:ext cx="5357850" cy="38695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214422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Культура Пантікапею: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7652" name="Picture 4" descr="http://pantikapei.ru/wp-content/uploads/2012/03/gretsiya-kultur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4035330"/>
            <a:ext cx="3214710" cy="25021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27656" name="Picture 8" descr="http://rostov-dom.info/wp-content/uploads/2010/09/1825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0275" y="1606438"/>
            <a:ext cx="3238521" cy="242889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27658" name="Picture 10" descr="http://pslava.info/files/PSlava/PSIlls/1992ScythGold/130-1.jpg"/>
          <p:cNvPicPr>
            <a:picLocks noChangeAspect="1" noChangeArrowheads="1"/>
          </p:cNvPicPr>
          <p:nvPr/>
        </p:nvPicPr>
        <p:blipFill>
          <a:blip r:embed="rId4"/>
          <a:srcRect l="4000" t="2595" r="6000" b="1390"/>
          <a:stretch>
            <a:fillRect/>
          </a:stretch>
        </p:blipFill>
        <p:spPr bwMode="auto">
          <a:xfrm>
            <a:off x="214282" y="2028815"/>
            <a:ext cx="2571768" cy="42291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27660" name="Picture 12" descr="http://www.litopys.com.ua/upload/medialibrary/f89/f8956f8f137bc2453206f692b3ddc92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1698" y="1148308"/>
            <a:ext cx="2517111" cy="32147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27662" name="Picture 14" descr="Керчь В Керченском музее открылась новая выставка"/>
          <p:cNvPicPr>
            <a:picLocks noChangeAspect="1" noChangeArrowheads="1"/>
          </p:cNvPicPr>
          <p:nvPr/>
        </p:nvPicPr>
        <p:blipFill>
          <a:blip r:embed="rId6"/>
          <a:srcRect l="6563" r="6249" b="-4001"/>
          <a:stretch>
            <a:fillRect/>
          </a:stretch>
        </p:blipFill>
        <p:spPr bwMode="auto">
          <a:xfrm>
            <a:off x="6286512" y="4391660"/>
            <a:ext cx="2555283" cy="22860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315416"/>
            <a:ext cx="8229600" cy="1399032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Херсонес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099" y="928670"/>
            <a:ext cx="6715172" cy="299641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4" y="3925089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dirty="0"/>
              <a:t>Херсоне́с Таврі́йський (дав.-</a:t>
            </a:r>
            <a:r>
              <a:rPr lang="vi-VN" dirty="0" smtClean="0"/>
              <a:t>грзначить </a:t>
            </a:r>
            <a:r>
              <a:rPr lang="vi-VN" dirty="0"/>
              <a:t>«півострів</a:t>
            </a:r>
            <a:r>
              <a:rPr lang="vi-VN" dirty="0" smtClean="0"/>
              <a:t>»</a:t>
            </a:r>
            <a:r>
              <a:rPr lang="uk-UA" dirty="0" smtClean="0"/>
              <a:t>)</a:t>
            </a:r>
            <a:r>
              <a:rPr lang="vi-VN" dirty="0" smtClean="0"/>
              <a:t>, </a:t>
            </a:r>
            <a:r>
              <a:rPr lang="vi-VN" dirty="0"/>
              <a:t>за середньовіччя Херсон, у слов'янських джерелах Корсунь) — старогрецьке місто-держава в південно-західній частині Криму (у межах Севастополя</a:t>
            </a:r>
            <a:r>
              <a:rPr lang="vi-VN" dirty="0" smtClean="0"/>
              <a:t>).</a:t>
            </a:r>
            <a:r>
              <a:rPr lang="uk-UA" dirty="0" smtClean="0"/>
              <a:t> </a:t>
            </a:r>
          </a:p>
          <a:p>
            <a:pPr algn="ctr"/>
            <a:r>
              <a:rPr lang="uk-UA" dirty="0" smtClean="0"/>
              <a:t>Був </a:t>
            </a:r>
            <a:r>
              <a:rPr lang="uk-UA" dirty="0"/>
              <a:t>заснований 422–421 рр. до н. е. грецькими вихідцями з </a:t>
            </a:r>
            <a:r>
              <a:rPr lang="uk-UA" dirty="0" err="1"/>
              <a:t>Гераклеї</a:t>
            </a:r>
            <a:r>
              <a:rPr lang="uk-UA" dirty="0"/>
              <a:t> </a:t>
            </a:r>
            <a:r>
              <a:rPr lang="uk-UA" dirty="0" err="1"/>
              <a:t>Понтійської</a:t>
            </a:r>
            <a:r>
              <a:rPr lang="uk-UA" dirty="0"/>
              <a:t> як грецька колонія на північному узбережжі Чорного моря і за античної доби став важливим торговельним, ремісничим і політичним центром південно-західного узбережжя Криму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313377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88640"/>
            <a:ext cx="87849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Херсонес </a:t>
            </a:r>
            <a:r>
              <a:rPr lang="ru-RU" b="1" dirty="0" err="1"/>
              <a:t>розміщений</a:t>
            </a:r>
            <a:r>
              <a:rPr lang="ru-RU" b="1" dirty="0"/>
              <a:t> у </a:t>
            </a:r>
            <a:r>
              <a:rPr lang="ru-RU" b="1" dirty="0" err="1"/>
              <a:t>південно-західній</a:t>
            </a:r>
            <a:r>
              <a:rPr lang="ru-RU" b="1" dirty="0"/>
              <a:t> </a:t>
            </a:r>
            <a:r>
              <a:rPr lang="ru-RU" b="1" dirty="0" err="1"/>
              <a:t>частині</a:t>
            </a:r>
            <a:r>
              <a:rPr lang="ru-RU" b="1" dirty="0"/>
              <a:t> </a:t>
            </a:r>
            <a:r>
              <a:rPr lang="ru-RU" b="1" dirty="0" err="1"/>
              <a:t>Криму</a:t>
            </a:r>
            <a:r>
              <a:rPr lang="ru-RU" b="1" dirty="0"/>
              <a:t>, </a:t>
            </a:r>
            <a:r>
              <a:rPr lang="ru-RU" b="1" dirty="0" err="1"/>
              <a:t>біля</a:t>
            </a:r>
            <a:r>
              <a:rPr lang="ru-RU" b="1" dirty="0"/>
              <a:t> </a:t>
            </a:r>
            <a:r>
              <a:rPr lang="ru-RU" b="1" dirty="0" err="1"/>
              <a:t>Карантинної</a:t>
            </a:r>
            <a:r>
              <a:rPr lang="ru-RU" b="1" dirty="0"/>
              <a:t> бухти в межах </a:t>
            </a:r>
            <a:r>
              <a:rPr lang="ru-RU" b="1" dirty="0" err="1"/>
              <a:t>сучасного</a:t>
            </a:r>
            <a:r>
              <a:rPr lang="ru-RU" b="1" dirty="0"/>
              <a:t> </a:t>
            </a:r>
            <a:r>
              <a:rPr lang="ru-RU" b="1" dirty="0" err="1"/>
              <a:t>міста</a:t>
            </a:r>
            <a:r>
              <a:rPr lang="ru-RU" b="1" dirty="0"/>
              <a:t> Севастополя. </a:t>
            </a:r>
            <a:r>
              <a:rPr lang="ru-RU" b="1" dirty="0" err="1"/>
              <a:t>Найдавніші</a:t>
            </a:r>
            <a:r>
              <a:rPr lang="ru-RU" b="1" dirty="0"/>
              <a:t> </a:t>
            </a:r>
            <a:r>
              <a:rPr lang="ru-RU" b="1" dirty="0" err="1"/>
              <a:t>археологічні</a:t>
            </a:r>
            <a:r>
              <a:rPr lang="ru-RU" b="1" dirty="0"/>
              <a:t> </a:t>
            </a:r>
            <a:r>
              <a:rPr lang="ru-RU" b="1" dirty="0" err="1"/>
              <a:t>знахідки</a:t>
            </a:r>
            <a:r>
              <a:rPr lang="ru-RU" b="1" dirty="0"/>
              <a:t> в </a:t>
            </a:r>
            <a:r>
              <a:rPr lang="ru-RU" b="1" dirty="0" err="1"/>
              <a:t>Херсонесі</a:t>
            </a:r>
            <a:r>
              <a:rPr lang="ru-RU" b="1" dirty="0"/>
              <a:t> — </a:t>
            </a:r>
            <a:r>
              <a:rPr lang="ru-RU" b="1" dirty="0" err="1"/>
              <a:t>уламки</a:t>
            </a:r>
            <a:r>
              <a:rPr lang="ru-RU" b="1" dirty="0"/>
              <a:t> </a:t>
            </a:r>
            <a:r>
              <a:rPr lang="ru-RU" b="1" dirty="0" err="1"/>
              <a:t>чорнофігурної</a:t>
            </a:r>
            <a:r>
              <a:rPr lang="ru-RU" b="1" dirty="0"/>
              <a:t> </a:t>
            </a:r>
            <a:r>
              <a:rPr lang="ru-RU" b="1" dirty="0" err="1"/>
              <a:t>кераміки</a:t>
            </a:r>
            <a:r>
              <a:rPr lang="ru-RU" b="1" dirty="0"/>
              <a:t> — </a:t>
            </a:r>
            <a:r>
              <a:rPr lang="ru-RU" b="1" dirty="0" err="1"/>
              <a:t>датуються</a:t>
            </a:r>
            <a:r>
              <a:rPr lang="ru-RU" b="1" dirty="0"/>
              <a:t> </a:t>
            </a:r>
            <a:r>
              <a:rPr lang="en-US" b="1" dirty="0"/>
              <a:t>VI </a:t>
            </a:r>
            <a:r>
              <a:rPr lang="ru-RU" b="1" dirty="0" err="1"/>
              <a:t>століттям</a:t>
            </a:r>
            <a:r>
              <a:rPr lang="ru-RU" b="1" dirty="0"/>
              <a:t> до н. е. За </a:t>
            </a:r>
            <a:r>
              <a:rPr lang="ru-RU" b="1" dirty="0" err="1"/>
              <a:t>свідченням</a:t>
            </a:r>
            <a:r>
              <a:rPr lang="ru-RU" b="1" dirty="0"/>
              <a:t> </a:t>
            </a:r>
            <a:r>
              <a:rPr lang="ru-RU" b="1" dirty="0" err="1"/>
              <a:t>Страбона</a:t>
            </a:r>
            <a:r>
              <a:rPr lang="ru-RU" b="1" dirty="0"/>
              <a:t>, </a:t>
            </a:r>
            <a:r>
              <a:rPr lang="ru-RU" b="1" dirty="0" err="1"/>
              <a:t>поряд</a:t>
            </a:r>
            <a:r>
              <a:rPr lang="ru-RU" b="1" dirty="0"/>
              <a:t> з Херсонесом </a:t>
            </a:r>
            <a:r>
              <a:rPr lang="ru-RU" b="1" dirty="0" err="1"/>
              <a:t>Таврійським</a:t>
            </a:r>
            <a:r>
              <a:rPr lang="ru-RU" b="1" dirty="0"/>
              <a:t> </a:t>
            </a:r>
            <a:r>
              <a:rPr lang="ru-RU" b="1" dirty="0" err="1"/>
              <a:t>знаходилося</a:t>
            </a:r>
            <a:r>
              <a:rPr lang="ru-RU" b="1" dirty="0"/>
              <a:t> </a:t>
            </a:r>
            <a:r>
              <a:rPr lang="ru-RU" b="1" dirty="0" err="1"/>
              <a:t>інше</a:t>
            </a:r>
            <a:r>
              <a:rPr lang="ru-RU" b="1" dirty="0"/>
              <a:t> </a:t>
            </a:r>
            <a:r>
              <a:rPr lang="ru-RU" b="1" dirty="0" err="1"/>
              <a:t>місто</a:t>
            </a:r>
            <a:r>
              <a:rPr lang="ru-RU" b="1" dirty="0"/>
              <a:t>, яке </a:t>
            </a:r>
            <a:r>
              <a:rPr lang="ru-RU" b="1" dirty="0" err="1"/>
              <a:t>Страбон</a:t>
            </a:r>
            <a:r>
              <a:rPr lang="ru-RU" b="1" dirty="0"/>
              <a:t> </a:t>
            </a:r>
            <a:r>
              <a:rPr lang="ru-RU" b="1" dirty="0" err="1"/>
              <a:t>називає</a:t>
            </a:r>
            <a:r>
              <a:rPr lang="ru-RU" b="1" dirty="0"/>
              <a:t> </a:t>
            </a:r>
            <a:r>
              <a:rPr lang="ru-RU" b="1" dirty="0" err="1"/>
              <a:t>Давній</a:t>
            </a:r>
            <a:r>
              <a:rPr lang="ru-RU" b="1" dirty="0"/>
              <a:t> Херсонес, </a:t>
            </a:r>
            <a:r>
              <a:rPr lang="ru-RU" b="1" dirty="0" err="1"/>
              <a:t>що</a:t>
            </a:r>
            <a:r>
              <a:rPr lang="ru-RU" b="1" dirty="0"/>
              <a:t>, </a:t>
            </a:r>
            <a:r>
              <a:rPr lang="ru-RU" b="1" dirty="0" err="1"/>
              <a:t>можливо</a:t>
            </a:r>
            <a:r>
              <a:rPr lang="ru-RU" b="1" dirty="0"/>
              <a:t>, дало </a:t>
            </a:r>
            <a:r>
              <a:rPr lang="ru-RU" b="1" dirty="0" err="1"/>
              <a:t>назву</a:t>
            </a:r>
            <a:r>
              <a:rPr lang="ru-RU" b="1" dirty="0"/>
              <a:t> для Херсонеса </a:t>
            </a:r>
            <a:r>
              <a:rPr lang="ru-RU" b="1" dirty="0" err="1"/>
              <a:t>Таврійського</a:t>
            </a:r>
            <a:r>
              <a:rPr lang="ru-RU" b="1" dirty="0"/>
              <a:t>.</a:t>
            </a:r>
          </a:p>
          <a:p>
            <a:r>
              <a:rPr lang="ru-RU" b="1" dirty="0"/>
              <a:t>Уже через </a:t>
            </a:r>
            <a:r>
              <a:rPr lang="ru-RU" b="1" dirty="0" err="1"/>
              <a:t>століття</a:t>
            </a:r>
            <a:r>
              <a:rPr lang="ru-RU" b="1" dirty="0"/>
              <a:t> </a:t>
            </a:r>
            <a:r>
              <a:rPr lang="ru-RU" b="1" dirty="0" err="1"/>
              <a:t>після</a:t>
            </a:r>
            <a:r>
              <a:rPr lang="ru-RU" b="1" dirty="0"/>
              <a:t> </a:t>
            </a:r>
            <a:r>
              <a:rPr lang="ru-RU" b="1" dirty="0" err="1"/>
              <a:t>заснування</a:t>
            </a:r>
            <a:r>
              <a:rPr lang="ru-RU" b="1" dirty="0"/>
              <a:t> </a:t>
            </a:r>
            <a:r>
              <a:rPr lang="ru-RU" b="1" dirty="0" err="1"/>
              <a:t>територія</a:t>
            </a:r>
            <a:r>
              <a:rPr lang="ru-RU" b="1" dirty="0"/>
              <a:t> Херсонесу </a:t>
            </a:r>
            <a:r>
              <a:rPr lang="ru-RU" b="1" dirty="0" err="1"/>
              <a:t>охоплювала</a:t>
            </a:r>
            <a:r>
              <a:rPr lang="ru-RU" b="1" dirty="0"/>
              <a:t> весь </a:t>
            </a:r>
            <a:r>
              <a:rPr lang="ru-RU" b="1" dirty="0" err="1"/>
              <a:t>півострів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лежить</a:t>
            </a:r>
            <a:r>
              <a:rPr lang="ru-RU" b="1" dirty="0"/>
              <a:t> </a:t>
            </a:r>
            <a:r>
              <a:rPr lang="ru-RU" b="1" dirty="0" err="1"/>
              <a:t>між</a:t>
            </a:r>
            <a:r>
              <a:rPr lang="ru-RU" b="1" dirty="0"/>
              <a:t> Карантинною і </a:t>
            </a:r>
            <a:r>
              <a:rPr lang="ru-RU" b="1" dirty="0" err="1"/>
              <a:t>Пісочною</a:t>
            </a:r>
            <a:r>
              <a:rPr lang="ru-RU" b="1" dirty="0"/>
              <a:t> бухтами (в </a:t>
            </a:r>
            <a:r>
              <a:rPr lang="ru-RU" b="1" dirty="0" err="1"/>
              <a:t>перекладі</a:t>
            </a:r>
            <a:r>
              <a:rPr lang="ru-RU" b="1" dirty="0"/>
              <a:t> з </a:t>
            </a:r>
            <a:r>
              <a:rPr lang="ru-RU" b="1" dirty="0" err="1"/>
              <a:t>грецької</a:t>
            </a:r>
            <a:r>
              <a:rPr lang="ru-RU" b="1" dirty="0"/>
              <a:t> «Херсонес» </a:t>
            </a:r>
            <a:r>
              <a:rPr lang="ru-RU" b="1" dirty="0" err="1"/>
              <a:t>якраз</a:t>
            </a:r>
            <a:r>
              <a:rPr lang="ru-RU" b="1" dirty="0"/>
              <a:t> і </a:t>
            </a:r>
            <a:r>
              <a:rPr lang="ru-RU" b="1" dirty="0" err="1"/>
              <a:t>означає</a:t>
            </a:r>
            <a:r>
              <a:rPr lang="ru-RU" b="1" dirty="0"/>
              <a:t> </a:t>
            </a:r>
            <a:r>
              <a:rPr lang="ru-RU" b="1" dirty="0" err="1"/>
              <a:t>півострів</a:t>
            </a:r>
            <a:r>
              <a:rPr lang="ru-RU" b="1" dirty="0"/>
              <a:t>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73964"/>
            <a:ext cx="5250160" cy="38452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713701"/>
            <a:ext cx="5400600" cy="396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18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-684584" y="-459432"/>
            <a:ext cx="8229600" cy="1399032"/>
          </a:xfrm>
        </p:spPr>
        <p:txBody>
          <a:bodyPr/>
          <a:lstStyle/>
          <a:p>
            <a:pPr algn="ctr"/>
            <a:r>
              <a:rPr lang="ru-RU" dirty="0"/>
              <a:t>Культура </a:t>
            </a:r>
            <a:r>
              <a:rPr lang="ru-RU" dirty="0" smtClean="0"/>
              <a:t>Херсонесу: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13119"/>
            <a:ext cx="4536504" cy="30920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186" y="1242693"/>
            <a:ext cx="3707904" cy="46887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96" y="764704"/>
            <a:ext cx="454852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10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161" y="-459432"/>
            <a:ext cx="8229600" cy="1399032"/>
          </a:xfrm>
        </p:spPr>
        <p:txBody>
          <a:bodyPr/>
          <a:lstStyle/>
          <a:p>
            <a:pPr algn="ctr"/>
            <a:r>
              <a:rPr lang="uk-UA" b="1" dirty="0" err="1" smtClean="0">
                <a:solidFill>
                  <a:schemeClr val="tx1"/>
                </a:solidFill>
              </a:rPr>
              <a:t>Керкінітида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0899" y="4997349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Керкінітида</a:t>
            </a:r>
            <a:r>
              <a:rPr lang="ru-RU" dirty="0"/>
              <a:t> (</a:t>
            </a:r>
            <a:r>
              <a:rPr lang="ru-RU" dirty="0" err="1"/>
              <a:t>грец</a:t>
            </a:r>
            <a:r>
              <a:rPr lang="ru-RU" dirty="0"/>
              <a:t>. </a:t>
            </a:r>
            <a:r>
              <a:rPr lang="el-GR" dirty="0"/>
              <a:t>Κερκινίτις) — </a:t>
            </a:r>
            <a:r>
              <a:rPr lang="ru-RU" dirty="0" err="1"/>
              <a:t>давньогрецьке</a:t>
            </a:r>
            <a:r>
              <a:rPr lang="ru-RU" dirty="0"/>
              <a:t> </a:t>
            </a:r>
            <a:r>
              <a:rPr lang="ru-RU" dirty="0" err="1"/>
              <a:t>місто</a:t>
            </a:r>
            <a:r>
              <a:rPr lang="ru-RU" dirty="0"/>
              <a:t>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існувало</a:t>
            </a:r>
            <a:r>
              <a:rPr lang="ru-RU" dirty="0"/>
              <a:t> з </a:t>
            </a:r>
            <a:r>
              <a:rPr lang="en-US" dirty="0"/>
              <a:t>V </a:t>
            </a:r>
            <a:r>
              <a:rPr lang="ru-RU" dirty="0"/>
              <a:t>по </a:t>
            </a:r>
            <a:r>
              <a:rPr lang="en-US" dirty="0"/>
              <a:t>II </a:t>
            </a:r>
            <a:r>
              <a:rPr lang="ru-RU" dirty="0" err="1"/>
              <a:t>століття</a:t>
            </a:r>
            <a:r>
              <a:rPr lang="ru-RU" dirty="0"/>
              <a:t> до н. е.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сучасної</a:t>
            </a:r>
            <a:r>
              <a:rPr lang="ru-RU" dirty="0"/>
              <a:t> </a:t>
            </a:r>
            <a:r>
              <a:rPr lang="ru-RU" dirty="0" err="1"/>
              <a:t>Євпаторії</a:t>
            </a:r>
            <a:r>
              <a:rPr lang="ru-RU" dirty="0" smtClean="0"/>
              <a:t>. </a:t>
            </a:r>
          </a:p>
          <a:p>
            <a:pPr algn="ctr"/>
            <a:r>
              <a:rPr lang="ru-RU" dirty="0" err="1"/>
              <a:t>Керкінітиду</a:t>
            </a:r>
            <a:r>
              <a:rPr lang="ru-RU" dirty="0"/>
              <a:t> </a:t>
            </a:r>
            <a:r>
              <a:rPr lang="ru-RU" dirty="0" err="1"/>
              <a:t>заснували</a:t>
            </a:r>
            <a:r>
              <a:rPr lang="ru-RU" dirty="0"/>
              <a:t> в </a:t>
            </a:r>
            <a:r>
              <a:rPr lang="ru-RU" dirty="0" err="1"/>
              <a:t>кінці</a:t>
            </a:r>
            <a:r>
              <a:rPr lang="ru-RU" dirty="0"/>
              <a:t> </a:t>
            </a:r>
            <a:r>
              <a:rPr lang="en-US" dirty="0"/>
              <a:t>VI </a:t>
            </a:r>
            <a:r>
              <a:rPr lang="ru-RU" dirty="0" err="1"/>
              <a:t>століття</a:t>
            </a:r>
            <a:r>
              <a:rPr lang="ru-RU" dirty="0"/>
              <a:t> </a:t>
            </a:r>
            <a:r>
              <a:rPr lang="ru-RU" dirty="0" err="1"/>
              <a:t>переселенці</a:t>
            </a:r>
            <a:r>
              <a:rPr lang="ru-RU" dirty="0"/>
              <a:t> з </a:t>
            </a:r>
            <a:r>
              <a:rPr lang="ru-RU" dirty="0" err="1"/>
              <a:t>Іонії</a:t>
            </a:r>
            <a:r>
              <a:rPr lang="ru-RU" dirty="0"/>
              <a:t>. </a:t>
            </a:r>
            <a:r>
              <a:rPr lang="ru-RU" dirty="0" err="1"/>
              <a:t>Місто</a:t>
            </a:r>
            <a:r>
              <a:rPr lang="ru-RU" dirty="0"/>
              <a:t> </a:t>
            </a:r>
            <a:r>
              <a:rPr lang="ru-RU" dirty="0" err="1"/>
              <a:t>існувало</a:t>
            </a:r>
            <a:r>
              <a:rPr lang="ru-RU" dirty="0"/>
              <a:t> як </a:t>
            </a:r>
            <a:r>
              <a:rPr lang="ru-RU" dirty="0" err="1"/>
              <a:t>самостійний</a:t>
            </a:r>
            <a:r>
              <a:rPr lang="ru-RU" dirty="0"/>
              <a:t> </a:t>
            </a:r>
            <a:r>
              <a:rPr lang="ru-RU" dirty="0" err="1"/>
              <a:t>поліс</a:t>
            </a:r>
            <a:r>
              <a:rPr lang="ru-RU" dirty="0"/>
              <a:t>. Вело </a:t>
            </a:r>
            <a:r>
              <a:rPr lang="ru-RU" dirty="0" err="1"/>
              <a:t>торгівлю</a:t>
            </a:r>
            <a:r>
              <a:rPr lang="ru-RU" dirty="0"/>
              <a:t> з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грецькими</a:t>
            </a:r>
            <a:r>
              <a:rPr lang="ru-RU" dirty="0"/>
              <a:t> </a:t>
            </a:r>
            <a:r>
              <a:rPr lang="ru-RU" dirty="0" err="1"/>
              <a:t>містами</a:t>
            </a:r>
            <a:r>
              <a:rPr lang="ru-RU" dirty="0"/>
              <a:t> (Херсонесом, </a:t>
            </a:r>
            <a:r>
              <a:rPr lang="ru-RU" dirty="0" err="1"/>
              <a:t>Ольвією</a:t>
            </a:r>
            <a:r>
              <a:rPr lang="ru-RU" dirty="0"/>
              <a:t>, </a:t>
            </a:r>
            <a:r>
              <a:rPr lang="ru-RU" dirty="0" err="1"/>
              <a:t>Гераклеєю</a:t>
            </a:r>
            <a:r>
              <a:rPr lang="ru-RU" dirty="0"/>
              <a:t>), </a:t>
            </a:r>
            <a:r>
              <a:rPr lang="ru-RU" dirty="0" err="1"/>
              <a:t>скіфами</a:t>
            </a:r>
            <a:r>
              <a:rPr lang="ru-RU" dirty="0"/>
              <a:t>. </a:t>
            </a:r>
            <a:r>
              <a:rPr lang="ru-RU" dirty="0" err="1"/>
              <a:t>Жителі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 </a:t>
            </a:r>
            <a:r>
              <a:rPr lang="ru-RU" dirty="0" err="1"/>
              <a:t>займалися</a:t>
            </a:r>
            <a:r>
              <a:rPr lang="ru-RU" dirty="0"/>
              <a:t> </a:t>
            </a:r>
            <a:r>
              <a:rPr lang="ru-RU" dirty="0" err="1"/>
              <a:t>торгівлею</a:t>
            </a:r>
            <a:r>
              <a:rPr lang="ru-RU" dirty="0"/>
              <a:t>, </a:t>
            </a:r>
            <a:r>
              <a:rPr lang="ru-RU" dirty="0" err="1"/>
              <a:t>рибальством</a:t>
            </a:r>
            <a:r>
              <a:rPr lang="ru-RU" dirty="0"/>
              <a:t>, ремеслами.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75" y="908720"/>
            <a:ext cx="7272808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2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3052" y="0"/>
            <a:ext cx="91570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У </a:t>
            </a:r>
            <a:r>
              <a:rPr lang="ru-RU" b="1" dirty="0" err="1"/>
              <a:t>кінці</a:t>
            </a:r>
            <a:r>
              <a:rPr lang="ru-RU" b="1" dirty="0"/>
              <a:t> </a:t>
            </a:r>
            <a:r>
              <a:rPr lang="en-US" b="1" dirty="0"/>
              <a:t>IV </a:t>
            </a:r>
            <a:r>
              <a:rPr lang="ru-RU" b="1" dirty="0"/>
              <a:t>ст. до н. е. </a:t>
            </a:r>
            <a:r>
              <a:rPr lang="ru-RU" b="1" dirty="0" err="1"/>
              <a:t>Керкінітида</a:t>
            </a:r>
            <a:r>
              <a:rPr lang="ru-RU" b="1" dirty="0"/>
              <a:t> </a:t>
            </a:r>
            <a:r>
              <a:rPr lang="ru-RU" b="1" dirty="0" err="1"/>
              <a:t>потрапляє</a:t>
            </a:r>
            <a:r>
              <a:rPr lang="ru-RU" b="1" dirty="0"/>
              <a:t> в </a:t>
            </a:r>
            <a:r>
              <a:rPr lang="ru-RU" b="1" dirty="0" err="1"/>
              <a:t>залежність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Херсонеса. </a:t>
            </a:r>
            <a:r>
              <a:rPr lang="ru-RU" b="1" dirty="0" err="1"/>
              <a:t>Будуються</a:t>
            </a:r>
            <a:r>
              <a:rPr lang="ru-RU" b="1" dirty="0"/>
              <a:t> </a:t>
            </a:r>
            <a:r>
              <a:rPr lang="ru-RU" b="1" dirty="0" err="1"/>
              <a:t>кращі</a:t>
            </a:r>
            <a:r>
              <a:rPr lang="ru-RU" b="1" dirty="0"/>
              <a:t> </a:t>
            </a:r>
            <a:r>
              <a:rPr lang="ru-RU" b="1" dirty="0" err="1"/>
              <a:t>укріплення</a:t>
            </a:r>
            <a:r>
              <a:rPr lang="ru-RU" b="1" dirty="0"/>
              <a:t> </a:t>
            </a:r>
            <a:r>
              <a:rPr lang="ru-RU" b="1" dirty="0" err="1"/>
              <a:t>міста</a:t>
            </a:r>
            <a:r>
              <a:rPr lang="ru-RU" b="1" dirty="0"/>
              <a:t>. У </a:t>
            </a:r>
            <a:r>
              <a:rPr lang="en-US" b="1" dirty="0"/>
              <a:t>III </a:t>
            </a:r>
            <a:r>
              <a:rPr lang="ru-RU" b="1" dirty="0"/>
              <a:t>ст. до н. е. </a:t>
            </a:r>
            <a:r>
              <a:rPr lang="ru-RU" b="1" dirty="0" err="1"/>
              <a:t>місто</a:t>
            </a:r>
            <a:r>
              <a:rPr lang="ru-RU" b="1" dirty="0"/>
              <a:t> </a:t>
            </a:r>
            <a:r>
              <a:rPr lang="ru-RU" b="1" dirty="0" err="1"/>
              <a:t>процвітає</a:t>
            </a:r>
            <a:r>
              <a:rPr lang="ru-RU" b="1" dirty="0"/>
              <a:t>. </a:t>
            </a:r>
            <a:r>
              <a:rPr lang="ru-RU" b="1" dirty="0" err="1"/>
              <a:t>Крім</a:t>
            </a:r>
            <a:r>
              <a:rPr lang="ru-RU" b="1" dirty="0"/>
              <a:t> </a:t>
            </a:r>
            <a:r>
              <a:rPr lang="ru-RU" b="1" dirty="0" err="1"/>
              <a:t>херсонеської</a:t>
            </a:r>
            <a:r>
              <a:rPr lang="ru-RU" b="1" dirty="0"/>
              <a:t>, </a:t>
            </a:r>
            <a:r>
              <a:rPr lang="ru-RU" b="1" dirty="0" err="1"/>
              <a:t>карбує</a:t>
            </a:r>
            <a:r>
              <a:rPr lang="ru-RU" b="1" dirty="0"/>
              <a:t> </a:t>
            </a:r>
            <a:r>
              <a:rPr lang="ru-RU" b="1" dirty="0" err="1"/>
              <a:t>ще</a:t>
            </a:r>
            <a:r>
              <a:rPr lang="ru-RU" b="1" dirty="0"/>
              <a:t> </a:t>
            </a:r>
            <a:r>
              <a:rPr lang="ru-RU" b="1" dirty="0" err="1"/>
              <a:t>власну</a:t>
            </a:r>
            <a:r>
              <a:rPr lang="ru-RU" b="1" dirty="0"/>
              <a:t> монету.</a:t>
            </a:r>
          </a:p>
          <a:p>
            <a:r>
              <a:rPr lang="ru-RU" b="1" dirty="0"/>
              <a:t>У </a:t>
            </a:r>
            <a:r>
              <a:rPr lang="en-US" b="1" dirty="0"/>
              <a:t>II </a:t>
            </a:r>
            <a:r>
              <a:rPr lang="ru-RU" b="1" dirty="0"/>
              <a:t>ст. до н. е. </a:t>
            </a:r>
            <a:r>
              <a:rPr lang="ru-RU" b="1" dirty="0" err="1"/>
              <a:t>місто</a:t>
            </a:r>
            <a:r>
              <a:rPr lang="ru-RU" b="1" dirty="0"/>
              <a:t> </a:t>
            </a:r>
            <a:r>
              <a:rPr lang="ru-RU" b="1" dirty="0" err="1"/>
              <a:t>захоплюють</a:t>
            </a:r>
            <a:r>
              <a:rPr lang="ru-RU" b="1" dirty="0"/>
              <a:t> </a:t>
            </a:r>
            <a:r>
              <a:rPr lang="ru-RU" b="1" dirty="0" err="1"/>
              <a:t>скіфи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створили </a:t>
            </a:r>
            <a:r>
              <a:rPr lang="ru-RU" b="1" dirty="0" err="1"/>
              <a:t>своє</a:t>
            </a:r>
            <a:r>
              <a:rPr lang="ru-RU" b="1" dirty="0"/>
              <a:t> царство в </a:t>
            </a:r>
            <a:r>
              <a:rPr lang="ru-RU" b="1" dirty="0" err="1"/>
              <a:t>степовому</a:t>
            </a:r>
            <a:r>
              <a:rPr lang="ru-RU" b="1" dirty="0"/>
              <a:t> </a:t>
            </a:r>
            <a:r>
              <a:rPr lang="ru-RU" b="1" dirty="0" err="1"/>
              <a:t>Криму</a:t>
            </a:r>
            <a:r>
              <a:rPr lang="ru-RU" b="1" dirty="0"/>
              <a:t> </a:t>
            </a:r>
            <a:r>
              <a:rPr lang="ru-RU" b="1" dirty="0" smtClean="0"/>
              <a:t>. </a:t>
            </a:r>
            <a:r>
              <a:rPr lang="ru-RU" b="1" dirty="0" err="1" smtClean="0"/>
              <a:t>Війська</a:t>
            </a:r>
            <a:r>
              <a:rPr lang="ru-RU" b="1" dirty="0" smtClean="0"/>
              <a:t> </a:t>
            </a:r>
            <a:r>
              <a:rPr lang="ru-RU" b="1" dirty="0" err="1"/>
              <a:t>Мітрідата</a:t>
            </a:r>
            <a:r>
              <a:rPr lang="ru-RU" b="1" dirty="0"/>
              <a:t> </a:t>
            </a:r>
            <a:r>
              <a:rPr lang="ru-RU" b="1" dirty="0" err="1"/>
              <a:t>захоплюють</a:t>
            </a:r>
            <a:r>
              <a:rPr lang="ru-RU" b="1" dirty="0"/>
              <a:t> </a:t>
            </a:r>
            <a:r>
              <a:rPr lang="ru-RU" b="1" dirty="0" err="1"/>
              <a:t>залишки</a:t>
            </a:r>
            <a:r>
              <a:rPr lang="ru-RU" b="1" dirty="0"/>
              <a:t> </a:t>
            </a:r>
            <a:r>
              <a:rPr lang="ru-RU" b="1" dirty="0" err="1"/>
              <a:t>зруйнованої</a:t>
            </a:r>
            <a:r>
              <a:rPr lang="ru-RU" b="1" dirty="0"/>
              <a:t> </a:t>
            </a:r>
            <a:r>
              <a:rPr lang="ru-RU" b="1" dirty="0" err="1"/>
              <a:t>скіфами</a:t>
            </a:r>
            <a:r>
              <a:rPr lang="ru-RU" b="1" dirty="0"/>
              <a:t> </a:t>
            </a:r>
            <a:r>
              <a:rPr lang="ru-RU" b="1" dirty="0" err="1"/>
              <a:t>Керкінітиди</a:t>
            </a:r>
            <a:r>
              <a:rPr lang="ru-RU" b="1" dirty="0"/>
              <a:t>, але </a:t>
            </a:r>
            <a:r>
              <a:rPr lang="ru-RU" b="1" dirty="0" err="1"/>
              <a:t>жителі</a:t>
            </a:r>
            <a:r>
              <a:rPr lang="ru-RU" b="1" dirty="0"/>
              <a:t> </a:t>
            </a:r>
            <a:r>
              <a:rPr lang="ru-RU" b="1" dirty="0" err="1"/>
              <a:t>вже</a:t>
            </a:r>
            <a:r>
              <a:rPr lang="ru-RU" b="1" dirty="0"/>
              <a:t> не </a:t>
            </a:r>
            <a:r>
              <a:rPr lang="ru-RU" b="1" dirty="0" err="1"/>
              <a:t>повертаються</a:t>
            </a:r>
            <a:r>
              <a:rPr lang="ru-RU" b="1" dirty="0"/>
              <a:t> </a:t>
            </a:r>
            <a:r>
              <a:rPr lang="ru-RU" b="1" dirty="0" err="1"/>
              <a:t>туди</a:t>
            </a:r>
            <a:r>
              <a:rPr lang="ru-RU" b="1" dirty="0"/>
              <a:t>.</a:t>
            </a:r>
          </a:p>
          <a:p>
            <a:r>
              <a:rPr lang="ru-RU" b="1" dirty="0" err="1"/>
              <a:t>Можливо</a:t>
            </a:r>
            <a:r>
              <a:rPr lang="ru-RU" b="1" dirty="0"/>
              <a:t> на </a:t>
            </a:r>
            <a:r>
              <a:rPr lang="ru-RU" b="1" dirty="0" err="1"/>
              <a:t>території</a:t>
            </a:r>
            <a:r>
              <a:rPr lang="ru-RU" b="1" dirty="0"/>
              <a:t> </a:t>
            </a:r>
            <a:r>
              <a:rPr lang="ru-RU" b="1" dirty="0" err="1"/>
              <a:t>Керкінітиди</a:t>
            </a:r>
            <a:r>
              <a:rPr lang="ru-RU" b="1" dirty="0"/>
              <a:t> </a:t>
            </a:r>
            <a:r>
              <a:rPr lang="ru-RU" b="1" dirty="0" err="1"/>
              <a:t>деякий</a:t>
            </a:r>
            <a:r>
              <a:rPr lang="ru-RU" b="1" dirty="0"/>
              <a:t> час </a:t>
            </a:r>
            <a:r>
              <a:rPr lang="ru-RU" b="1" dirty="0" err="1"/>
              <a:t>існували</a:t>
            </a:r>
            <a:r>
              <a:rPr lang="ru-RU" b="1" dirty="0"/>
              <a:t> </a:t>
            </a:r>
            <a:r>
              <a:rPr lang="ru-RU" b="1" dirty="0" err="1"/>
              <a:t>скіфські</a:t>
            </a:r>
            <a:r>
              <a:rPr lang="ru-RU" b="1" dirty="0"/>
              <a:t> </a:t>
            </a:r>
            <a:r>
              <a:rPr lang="ru-RU" b="1" dirty="0" err="1"/>
              <a:t>поселення</a:t>
            </a:r>
            <a:r>
              <a:rPr lang="ru-RU" b="1" dirty="0"/>
              <a:t>. В </a:t>
            </a:r>
            <a:r>
              <a:rPr lang="en-US" b="1" dirty="0"/>
              <a:t>IV </a:t>
            </a:r>
            <a:r>
              <a:rPr lang="ru-RU" b="1" dirty="0" err="1"/>
              <a:t>столітті</a:t>
            </a:r>
            <a:r>
              <a:rPr lang="ru-RU" b="1" dirty="0"/>
              <a:t> </a:t>
            </a:r>
            <a:r>
              <a:rPr lang="ru-RU" b="1" dirty="0" err="1"/>
              <a:t>нашої</a:t>
            </a:r>
            <a:r>
              <a:rPr lang="ru-RU" b="1" dirty="0"/>
              <a:t> </a:t>
            </a:r>
            <a:r>
              <a:rPr lang="ru-RU" b="1" dirty="0" err="1"/>
              <a:t>ери</a:t>
            </a:r>
            <a:r>
              <a:rPr lang="ru-RU" b="1" dirty="0"/>
              <a:t> в </a:t>
            </a:r>
            <a:r>
              <a:rPr lang="ru-RU" b="1" dirty="0" err="1"/>
              <a:t>Крим</a:t>
            </a:r>
            <a:r>
              <a:rPr lang="ru-RU" b="1" dirty="0"/>
              <a:t> </a:t>
            </a:r>
            <a:r>
              <a:rPr lang="ru-RU" b="1" dirty="0" err="1"/>
              <a:t>ввірвалися</a:t>
            </a:r>
            <a:r>
              <a:rPr lang="ru-RU" b="1" dirty="0"/>
              <a:t> </a:t>
            </a:r>
            <a:r>
              <a:rPr lang="ru-RU" b="1" dirty="0" err="1"/>
              <a:t>гуни</a:t>
            </a:r>
            <a:r>
              <a:rPr lang="ru-RU" b="1" dirty="0"/>
              <a:t> і </a:t>
            </a:r>
            <a:r>
              <a:rPr lang="ru-RU" b="1" dirty="0" err="1"/>
              <a:t>повністю</a:t>
            </a:r>
            <a:r>
              <a:rPr lang="ru-RU" b="1" dirty="0"/>
              <a:t> </a:t>
            </a:r>
            <a:r>
              <a:rPr lang="ru-RU" b="1" dirty="0" err="1"/>
              <a:t>знищили</a:t>
            </a:r>
            <a:r>
              <a:rPr lang="ru-RU" b="1" dirty="0"/>
              <a:t> </a:t>
            </a:r>
            <a:r>
              <a:rPr lang="ru-RU" b="1" dirty="0" err="1"/>
              <a:t>залишки</a:t>
            </a:r>
            <a:r>
              <a:rPr lang="ru-RU" b="1" dirty="0"/>
              <a:t> </a:t>
            </a:r>
            <a:r>
              <a:rPr lang="ru-RU" b="1" dirty="0" err="1"/>
              <a:t>еллінської</a:t>
            </a:r>
            <a:r>
              <a:rPr lang="ru-RU" b="1" dirty="0"/>
              <a:t> </a:t>
            </a:r>
            <a:r>
              <a:rPr lang="ru-RU" b="1" dirty="0" err="1"/>
              <a:t>цивілізації</a:t>
            </a:r>
            <a:r>
              <a:rPr lang="ru-RU" b="1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2663782"/>
            <a:ext cx="6552728" cy="419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93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429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/>
              <a:t>Грецькі</a:t>
            </a:r>
            <a:r>
              <a:rPr lang="ru-RU" sz="2000" b="1" dirty="0"/>
              <a:t> </a:t>
            </a:r>
            <a:r>
              <a:rPr lang="ru-RU" sz="2000" b="1" dirty="0" err="1"/>
              <a:t>міста</a:t>
            </a:r>
            <a:r>
              <a:rPr lang="ru-RU" sz="2000" b="1" dirty="0"/>
              <a:t> </a:t>
            </a:r>
            <a:r>
              <a:rPr lang="ru-RU" sz="2000" b="1" dirty="0" err="1"/>
              <a:t>і</a:t>
            </a:r>
            <a:r>
              <a:rPr lang="ru-RU" sz="2000" b="1" dirty="0"/>
              <a:t> </a:t>
            </a:r>
            <a:r>
              <a:rPr lang="ru-RU" sz="2000" b="1" dirty="0" err="1"/>
              <a:t>поселення</a:t>
            </a:r>
            <a:r>
              <a:rPr lang="ru-RU" sz="2000" b="1" dirty="0"/>
              <a:t> </a:t>
            </a:r>
            <a:r>
              <a:rPr lang="ru-RU" sz="2000" b="1" dirty="0" err="1"/>
              <a:t>виникли</a:t>
            </a:r>
            <a:r>
              <a:rPr lang="ru-RU" sz="2000" b="1" dirty="0"/>
              <a:t> в </a:t>
            </a:r>
            <a:r>
              <a:rPr lang="ru-RU" sz="2000" b="1" dirty="0" err="1"/>
              <a:t>Північному</a:t>
            </a:r>
            <a:r>
              <a:rPr lang="ru-RU" sz="2000" b="1" dirty="0"/>
              <a:t> </a:t>
            </a:r>
            <a:r>
              <a:rPr lang="ru-RU" sz="2000" b="1" dirty="0" err="1"/>
              <a:t>Причорномор'ї</a:t>
            </a:r>
            <a:r>
              <a:rPr lang="ru-RU" sz="2000" b="1" dirty="0"/>
              <a:t> на </a:t>
            </a:r>
            <a:r>
              <a:rPr lang="ru-RU" sz="2000" b="1" dirty="0" err="1"/>
              <a:t>останньому</a:t>
            </a:r>
            <a:r>
              <a:rPr lang="ru-RU" sz="2000" b="1" dirty="0"/>
              <a:t> </a:t>
            </a:r>
            <a:r>
              <a:rPr lang="ru-RU" sz="2000" b="1" dirty="0" err="1"/>
              <a:t>етапі</a:t>
            </a:r>
            <a:r>
              <a:rPr lang="ru-RU" sz="2000" b="1" dirty="0"/>
              <a:t> так </a:t>
            </a:r>
            <a:r>
              <a:rPr lang="ru-RU" sz="2000" b="1" dirty="0" err="1"/>
              <a:t>званої</a:t>
            </a:r>
            <a:r>
              <a:rPr lang="ru-RU" sz="2000" b="1" dirty="0"/>
              <a:t> </a:t>
            </a:r>
            <a:r>
              <a:rPr lang="ru-RU" sz="2000" b="1" dirty="0" err="1"/>
              <a:t>Великої</a:t>
            </a:r>
            <a:r>
              <a:rPr lang="ru-RU" sz="2000" b="1" dirty="0"/>
              <a:t> </a:t>
            </a:r>
            <a:r>
              <a:rPr lang="ru-RU" sz="2000" b="1" dirty="0" err="1"/>
              <a:t>грецької</a:t>
            </a:r>
            <a:r>
              <a:rPr lang="ru-RU" sz="2000" b="1" dirty="0"/>
              <a:t> </a:t>
            </a:r>
            <a:r>
              <a:rPr lang="ru-RU" sz="2000" b="1" dirty="0" err="1"/>
              <a:t>колонізації</a:t>
            </a:r>
            <a:r>
              <a:rPr lang="ru-RU" sz="2000" b="1" dirty="0"/>
              <a:t>- у </a:t>
            </a:r>
            <a:r>
              <a:rPr lang="en-US" sz="2000" b="1" dirty="0"/>
              <a:t>VIII-VII </a:t>
            </a:r>
            <a:r>
              <a:rPr lang="ru-RU" sz="2000" b="1" dirty="0"/>
              <a:t>ст. до </a:t>
            </a:r>
            <a:r>
              <a:rPr lang="ru-RU" sz="2000" b="1" dirty="0" err="1"/>
              <a:t>н</a:t>
            </a:r>
            <a:r>
              <a:rPr lang="ru-RU" sz="2000" b="1" dirty="0"/>
              <a:t> .е. </a:t>
            </a:r>
            <a:r>
              <a:rPr lang="ru-RU" sz="2000" b="1" dirty="0" err="1"/>
              <a:t>Величезне</a:t>
            </a:r>
            <a:r>
              <a:rPr lang="ru-RU" sz="2000" b="1" dirty="0"/>
              <a:t> за </a:t>
            </a:r>
            <a:r>
              <a:rPr lang="ru-RU" sz="2000" b="1" dirty="0" err="1"/>
              <a:t>своїми</a:t>
            </a:r>
            <a:r>
              <a:rPr lang="ru-RU" sz="2000" b="1" dirty="0"/>
              <a:t> масштабами </a:t>
            </a:r>
            <a:r>
              <a:rPr lang="ru-RU" sz="2000" b="1" dirty="0" err="1"/>
              <a:t>переселення</a:t>
            </a:r>
            <a:r>
              <a:rPr lang="ru-RU" sz="2000" b="1" dirty="0"/>
              <a:t> </a:t>
            </a:r>
            <a:r>
              <a:rPr lang="ru-RU" sz="2000" b="1" dirty="0" err="1"/>
              <a:t>греків</a:t>
            </a:r>
            <a:r>
              <a:rPr lang="ru-RU" sz="2000" b="1" dirty="0"/>
              <a:t> </a:t>
            </a:r>
            <a:r>
              <a:rPr lang="ru-RU" sz="2000" b="1" dirty="0" err="1"/>
              <a:t>відбувалося</a:t>
            </a:r>
            <a:r>
              <a:rPr lang="ru-RU" sz="2000" b="1" dirty="0"/>
              <a:t> в </a:t>
            </a:r>
            <a:r>
              <a:rPr lang="ru-RU" sz="2000" b="1" dirty="0" err="1"/>
              <a:t>умовах</a:t>
            </a:r>
            <a:r>
              <a:rPr lang="ru-RU" sz="2000" b="1" dirty="0"/>
              <a:t> </a:t>
            </a:r>
            <a:r>
              <a:rPr lang="ru-RU" sz="2000" b="1" dirty="0" err="1"/>
              <a:t>інтенсивного</a:t>
            </a:r>
            <a:r>
              <a:rPr lang="ru-RU" sz="2000" b="1" dirty="0"/>
              <a:t> </a:t>
            </a:r>
            <a:r>
              <a:rPr lang="ru-RU" sz="2000" b="1" dirty="0" err="1"/>
              <a:t>зростання</a:t>
            </a:r>
            <a:r>
              <a:rPr lang="ru-RU" sz="2000" b="1" dirty="0"/>
              <a:t> </a:t>
            </a:r>
            <a:r>
              <a:rPr lang="ru-RU" sz="2000" b="1" dirty="0" err="1" smtClean="0"/>
              <a:t>міст-полісів</a:t>
            </a:r>
            <a:r>
              <a:rPr lang="ru-RU" sz="2000" b="1" dirty="0"/>
              <a:t>, </a:t>
            </a:r>
            <a:r>
              <a:rPr lang="ru-RU" sz="2000" b="1" dirty="0" err="1"/>
              <a:t>розвитку</a:t>
            </a:r>
            <a:r>
              <a:rPr lang="ru-RU" sz="2000" b="1" dirty="0"/>
              <a:t> </a:t>
            </a:r>
            <a:r>
              <a:rPr lang="ru-RU" sz="2000" b="1" dirty="0" err="1"/>
              <a:t>сільського</a:t>
            </a:r>
            <a:r>
              <a:rPr lang="ru-RU" sz="2000" b="1" dirty="0"/>
              <a:t> </a:t>
            </a:r>
            <a:r>
              <a:rPr lang="ru-RU" sz="2000" b="1" dirty="0" err="1"/>
              <a:t>господарства</a:t>
            </a:r>
            <a:r>
              <a:rPr lang="ru-RU" sz="2000" b="1" dirty="0"/>
              <a:t>, </a:t>
            </a:r>
            <a:r>
              <a:rPr lang="ru-RU" sz="2000" b="1" dirty="0" err="1"/>
              <a:t>різних</a:t>
            </a:r>
            <a:r>
              <a:rPr lang="ru-RU" sz="2000" b="1" dirty="0"/>
              <a:t> ремесел та </a:t>
            </a:r>
            <a:r>
              <a:rPr lang="ru-RU" sz="2000" b="1" dirty="0" err="1"/>
              <a:t>торгівлі</a:t>
            </a:r>
            <a:r>
              <a:rPr lang="ru-RU" sz="2000" b="1" dirty="0"/>
              <a:t> </a:t>
            </a:r>
            <a:r>
              <a:rPr lang="ru-RU" sz="2000" b="1" dirty="0" err="1"/>
              <a:t>і</a:t>
            </a:r>
            <a:r>
              <a:rPr lang="ru-RU" sz="2000" b="1" dirty="0"/>
              <a:t> </a:t>
            </a:r>
            <a:r>
              <a:rPr lang="ru-RU" sz="2000" b="1" dirty="0" err="1"/>
              <a:t>було</a:t>
            </a:r>
            <a:r>
              <a:rPr lang="ru-RU" sz="2000" b="1" dirty="0"/>
              <a:t> </a:t>
            </a:r>
            <a:r>
              <a:rPr lang="ru-RU" sz="2000" b="1" dirty="0" err="1"/>
              <a:t>обумовлене</a:t>
            </a:r>
            <a:r>
              <a:rPr lang="ru-RU" sz="2000" b="1" dirty="0"/>
              <a:t> </a:t>
            </a:r>
            <a:r>
              <a:rPr lang="ru-RU" sz="2000" b="1" dirty="0" err="1"/>
              <a:t>різними</a:t>
            </a:r>
            <a:r>
              <a:rPr lang="ru-RU" sz="2000" b="1" dirty="0"/>
              <a:t> причинами </a:t>
            </a:r>
            <a:r>
              <a:rPr lang="ru-RU" sz="2000" b="1" dirty="0" err="1"/>
              <a:t>економічного</a:t>
            </a:r>
            <a:r>
              <a:rPr lang="ru-RU" sz="2000" b="1" dirty="0"/>
              <a:t> </a:t>
            </a:r>
            <a:r>
              <a:rPr lang="ru-RU" sz="2000" b="1" dirty="0" err="1"/>
              <a:t>і</a:t>
            </a:r>
            <a:r>
              <a:rPr lang="ru-RU" sz="2000" b="1" dirty="0"/>
              <a:t> </a:t>
            </a:r>
            <a:r>
              <a:rPr lang="ru-RU" sz="2000" b="1" dirty="0" err="1"/>
              <a:t>соціально-політичного</a:t>
            </a:r>
            <a:r>
              <a:rPr lang="ru-RU" sz="2000" b="1" dirty="0"/>
              <a:t> характеру. </a:t>
            </a:r>
            <a:endParaRPr lang="en-US" sz="2000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364331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i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3600" b="1" i="1" u="sng" dirty="0" smtClean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uk-UA" sz="3600" b="1" i="1" u="sng" dirty="0" err="1" smtClean="0">
                <a:solidFill>
                  <a:schemeClr val="accent1">
                    <a:lumMod val="75000"/>
                  </a:schemeClr>
                </a:solidFill>
              </a:rPr>
              <a:t>ьогодні</a:t>
            </a:r>
            <a:r>
              <a:rPr lang="uk-UA" sz="3600" b="1" i="1" u="sng" dirty="0" smtClean="0">
                <a:solidFill>
                  <a:schemeClr val="accent1">
                    <a:lumMod val="75000"/>
                  </a:schemeClr>
                </a:solidFill>
              </a:rPr>
              <a:t> ми розповімо вам про найбільші з них.</a:t>
            </a:r>
            <a:endParaRPr lang="ru-RU" sz="3600" b="1" i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 descr="Борисфени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594418"/>
            <a:ext cx="7358114" cy="4263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4910" y="-219984"/>
            <a:ext cx="8229600" cy="1128704"/>
          </a:xfrm>
        </p:spPr>
        <p:txBody>
          <a:bodyPr/>
          <a:lstStyle/>
          <a:p>
            <a:r>
              <a:rPr lang="ru-RU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</a:rPr>
              <a:t>Культура </a:t>
            </a:r>
            <a:r>
              <a:rPr lang="ru-RU" dirty="0" err="1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</a:rPr>
              <a:t>Керкінітиди</a:t>
            </a:r>
            <a:r>
              <a:rPr lang="ru-RU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</a:rPr>
              <a:t>: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2844"/>
            <a:ext cx="4499992" cy="37170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944" y="687781"/>
            <a:ext cx="4928096" cy="36960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020" y="2481786"/>
            <a:ext cx="4311540" cy="437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26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88640"/>
            <a:ext cx="76328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Феодосія</a:t>
            </a:r>
            <a:endParaRPr lang="ru-RU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88" y="1196752"/>
            <a:ext cx="6228805" cy="301508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4365104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/>
              <a:t>Феодосія</a:t>
            </a:r>
            <a:r>
              <a:rPr lang="ru-RU" sz="2000" dirty="0" smtClean="0"/>
              <a:t> - </a:t>
            </a:r>
            <a:r>
              <a:rPr lang="ru-RU" sz="2000" dirty="0" err="1" smtClean="0"/>
              <a:t>місто</a:t>
            </a:r>
            <a:r>
              <a:rPr lang="ru-RU" sz="2000" dirty="0" smtClean="0"/>
              <a:t> </a:t>
            </a:r>
            <a:r>
              <a:rPr lang="ru-RU" sz="2000" dirty="0" err="1"/>
              <a:t>республіканського</a:t>
            </a:r>
            <a:r>
              <a:rPr lang="ru-RU" sz="2000" dirty="0"/>
              <a:t> </a:t>
            </a:r>
            <a:r>
              <a:rPr lang="ru-RU" sz="2000" dirty="0" err="1"/>
              <a:t>підпорядкування</a:t>
            </a:r>
            <a:r>
              <a:rPr lang="ru-RU" sz="2000" dirty="0"/>
              <a:t> в </a:t>
            </a:r>
            <a:r>
              <a:rPr lang="ru-RU" sz="2000" dirty="0" err="1"/>
              <a:t>південно-східній</a:t>
            </a:r>
            <a:r>
              <a:rPr lang="ru-RU" sz="2000" dirty="0"/>
              <a:t> </a:t>
            </a:r>
            <a:r>
              <a:rPr lang="ru-RU" sz="2000" dirty="0" err="1"/>
              <a:t>частині</a:t>
            </a:r>
            <a:r>
              <a:rPr lang="ru-RU" sz="2000" dirty="0"/>
              <a:t> </a:t>
            </a:r>
            <a:r>
              <a:rPr lang="ru-RU" sz="2000" dirty="0" err="1" smtClean="0"/>
              <a:t>Криму</a:t>
            </a:r>
            <a:r>
              <a:rPr lang="ru-RU" sz="2000" dirty="0" smtClean="0"/>
              <a:t> на </a:t>
            </a:r>
            <a:r>
              <a:rPr lang="ru-RU" sz="2000" dirty="0" err="1"/>
              <a:t>березі</a:t>
            </a:r>
            <a:r>
              <a:rPr lang="ru-RU" sz="2000" dirty="0"/>
              <a:t> </a:t>
            </a:r>
            <a:r>
              <a:rPr lang="ru-RU" sz="2000" dirty="0" err="1" smtClean="0"/>
              <a:t>Чорного</a:t>
            </a:r>
            <a:r>
              <a:rPr lang="ru-RU" sz="2000" dirty="0" smtClean="0"/>
              <a:t> моря</a:t>
            </a:r>
            <a:r>
              <a:rPr lang="ru-RU" sz="2000" dirty="0"/>
              <a:t> на </a:t>
            </a:r>
            <a:r>
              <a:rPr lang="ru-RU" sz="2000" dirty="0" err="1" smtClean="0"/>
              <a:t>тимчасово</a:t>
            </a:r>
            <a:r>
              <a:rPr lang="ru-RU" sz="2000" dirty="0" smtClean="0"/>
              <a:t> </a:t>
            </a:r>
            <a:r>
              <a:rPr lang="ru-RU" sz="2000" dirty="0" err="1" smtClean="0"/>
              <a:t>окупованій</a:t>
            </a:r>
            <a:r>
              <a:rPr lang="ru-RU" sz="2000" dirty="0" smtClean="0"/>
              <a:t> </a:t>
            </a:r>
            <a:r>
              <a:rPr lang="ru-RU" sz="2000" dirty="0" err="1" smtClean="0"/>
              <a:t>тереторії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.</a:t>
            </a:r>
          </a:p>
          <a:p>
            <a:pPr algn="ctr"/>
            <a:r>
              <a:rPr lang="ru-RU" sz="2000" dirty="0" err="1" smtClean="0"/>
              <a:t>Заснували</a:t>
            </a:r>
            <a:r>
              <a:rPr lang="ru-RU" sz="2000" dirty="0" smtClean="0"/>
              <a:t> </a:t>
            </a:r>
            <a:r>
              <a:rPr lang="ru-RU" sz="2000" dirty="0" err="1" smtClean="0"/>
              <a:t>вихідці</a:t>
            </a:r>
            <a:r>
              <a:rPr lang="ru-RU" sz="2000" dirty="0" smtClean="0"/>
              <a:t> </a:t>
            </a:r>
            <a:r>
              <a:rPr lang="ru-RU" sz="2000" dirty="0"/>
              <a:t>з </a:t>
            </a:r>
            <a:r>
              <a:rPr lang="ru-RU" sz="2000" dirty="0" err="1"/>
              <a:t>грецького</a:t>
            </a:r>
            <a:r>
              <a:rPr lang="ru-RU" sz="2000" dirty="0"/>
              <a:t> </a:t>
            </a:r>
            <a:r>
              <a:rPr lang="ru-RU" sz="2000" dirty="0" err="1"/>
              <a:t>міста</a:t>
            </a:r>
            <a:r>
              <a:rPr lang="ru-RU" sz="2000" dirty="0"/>
              <a:t> </a:t>
            </a:r>
            <a:r>
              <a:rPr lang="ru-RU" sz="2000" dirty="0" err="1"/>
              <a:t>Мілет</a:t>
            </a:r>
            <a:r>
              <a:rPr lang="ru-RU" sz="2000" dirty="0"/>
              <a:t> (Мала </a:t>
            </a:r>
            <a:r>
              <a:rPr lang="ru-RU" sz="2000" dirty="0" err="1"/>
              <a:t>Азія</a:t>
            </a:r>
            <a:r>
              <a:rPr lang="ru-RU" sz="2000" dirty="0"/>
              <a:t>) в </a:t>
            </a:r>
            <a:r>
              <a:rPr lang="ru-RU" sz="2000" dirty="0" err="1"/>
              <a:t>середині</a:t>
            </a:r>
            <a:r>
              <a:rPr lang="ru-RU" sz="2000" dirty="0"/>
              <a:t> 6 </a:t>
            </a:r>
            <a:r>
              <a:rPr lang="ru-RU" sz="2000" dirty="0" err="1"/>
              <a:t>столітті</a:t>
            </a:r>
            <a:r>
              <a:rPr lang="ru-RU" sz="2000" dirty="0"/>
              <a:t> до н. е., назвавши </a:t>
            </a:r>
            <a:r>
              <a:rPr lang="ru-RU" sz="2000" dirty="0" err="1"/>
              <a:t>поселення</a:t>
            </a:r>
            <a:r>
              <a:rPr lang="ru-RU" sz="2000" dirty="0"/>
              <a:t> </a:t>
            </a:r>
            <a:r>
              <a:rPr lang="ru-RU" sz="2000" dirty="0" err="1"/>
              <a:t>Феодосія</a:t>
            </a:r>
            <a:r>
              <a:rPr lang="ru-RU" sz="2000" dirty="0"/>
              <a:t> («Богом дана»).</a:t>
            </a:r>
          </a:p>
        </p:txBody>
      </p:sp>
    </p:spTree>
    <p:extLst>
      <p:ext uri="{BB962C8B-B14F-4D97-AF65-F5344CB8AC3E}">
        <p14:creationId xmlns:p14="http://schemas.microsoft.com/office/powerpoint/2010/main" val="227008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6" y="18864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поселенці</a:t>
            </a:r>
            <a:r>
              <a:rPr lang="ru-RU" dirty="0"/>
              <a:t> жили в землянках і </a:t>
            </a:r>
            <a:r>
              <a:rPr lang="ru-RU" dirty="0" err="1"/>
              <a:t>напівземлянках</a:t>
            </a:r>
            <a:r>
              <a:rPr lang="ru-RU" dirty="0"/>
              <a:t>. </a:t>
            </a:r>
            <a:r>
              <a:rPr lang="ru-RU" dirty="0" err="1"/>
              <a:t>Займалися</a:t>
            </a:r>
            <a:r>
              <a:rPr lang="ru-RU" dirty="0"/>
              <a:t> </a:t>
            </a:r>
            <a:r>
              <a:rPr lang="ru-RU" dirty="0" err="1"/>
              <a:t>сільським</a:t>
            </a:r>
            <a:r>
              <a:rPr lang="ru-RU" dirty="0"/>
              <a:t> </a:t>
            </a:r>
            <a:r>
              <a:rPr lang="ru-RU" dirty="0" err="1"/>
              <a:t>господарством</a:t>
            </a:r>
            <a:r>
              <a:rPr lang="ru-RU" dirty="0"/>
              <a:t>, ловили </a:t>
            </a:r>
            <a:r>
              <a:rPr lang="ru-RU" dirty="0" err="1"/>
              <a:t>рибу</a:t>
            </a:r>
            <a:r>
              <a:rPr lang="ru-RU" dirty="0"/>
              <a:t>, </a:t>
            </a:r>
            <a:r>
              <a:rPr lang="ru-RU" dirty="0" err="1"/>
              <a:t>розвивали</a:t>
            </a:r>
            <a:r>
              <a:rPr lang="ru-RU" dirty="0"/>
              <a:t> </a:t>
            </a:r>
            <a:r>
              <a:rPr lang="ru-RU" dirty="0" err="1"/>
              <a:t>ремісничу</a:t>
            </a:r>
            <a:r>
              <a:rPr lang="ru-RU" dirty="0"/>
              <a:t> справу, </a:t>
            </a:r>
            <a:r>
              <a:rPr lang="ru-RU" dirty="0" err="1"/>
              <a:t>налагодили</a:t>
            </a:r>
            <a:r>
              <a:rPr lang="ru-RU" dirty="0"/>
              <a:t> </a:t>
            </a:r>
            <a:r>
              <a:rPr lang="ru-RU" dirty="0" err="1"/>
              <a:t>торгівлю</a:t>
            </a:r>
            <a:r>
              <a:rPr lang="ru-RU" dirty="0"/>
              <a:t> з </a:t>
            </a:r>
            <a:r>
              <a:rPr lang="ru-RU" dirty="0" err="1"/>
              <a:t>батьківщиною</a:t>
            </a:r>
            <a:r>
              <a:rPr lang="ru-RU" dirty="0"/>
              <a:t> і з </a:t>
            </a:r>
            <a:r>
              <a:rPr lang="ru-RU" dirty="0" err="1"/>
              <a:t>місцевими</a:t>
            </a:r>
            <a:r>
              <a:rPr lang="ru-RU" dirty="0"/>
              <a:t> племенами. </a:t>
            </a:r>
            <a:r>
              <a:rPr lang="ru-RU" dirty="0" err="1"/>
              <a:t>Зручне</a:t>
            </a:r>
            <a:r>
              <a:rPr lang="ru-RU" dirty="0"/>
              <a:t> </a:t>
            </a:r>
            <a:r>
              <a:rPr lang="ru-RU" dirty="0" err="1"/>
              <a:t>географічне</a:t>
            </a:r>
            <a:r>
              <a:rPr lang="ru-RU" dirty="0"/>
              <a:t> </a:t>
            </a:r>
            <a:r>
              <a:rPr lang="ru-RU" dirty="0" err="1"/>
              <a:t>розташування</a:t>
            </a:r>
            <a:r>
              <a:rPr lang="ru-RU" dirty="0"/>
              <a:t> на </a:t>
            </a:r>
            <a:r>
              <a:rPr lang="ru-RU" dirty="0" err="1"/>
              <a:t>перехресті</a:t>
            </a:r>
            <a:r>
              <a:rPr lang="ru-RU" dirty="0"/>
              <a:t> </a:t>
            </a:r>
            <a:r>
              <a:rPr lang="ru-RU" dirty="0" err="1"/>
              <a:t>торгівельних</a:t>
            </a:r>
            <a:r>
              <a:rPr lang="ru-RU" dirty="0"/>
              <a:t> </a:t>
            </a:r>
            <a:r>
              <a:rPr lang="ru-RU" dirty="0" err="1"/>
              <a:t>шляхів</a:t>
            </a:r>
            <a:r>
              <a:rPr lang="ru-RU" dirty="0"/>
              <a:t>, </a:t>
            </a:r>
            <a:r>
              <a:rPr lang="ru-RU" dirty="0" err="1"/>
              <a:t>родючі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та </a:t>
            </a:r>
            <a:r>
              <a:rPr lang="ru-RU" dirty="0" err="1"/>
              <a:t>зручна</a:t>
            </a:r>
            <a:r>
              <a:rPr lang="ru-RU" dirty="0"/>
              <a:t> гавань створили </a:t>
            </a:r>
            <a:r>
              <a:rPr lang="ru-RU" dirty="0" err="1"/>
              <a:t>сприятливі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для </a:t>
            </a:r>
            <a:r>
              <a:rPr lang="ru-RU" dirty="0" err="1"/>
              <a:t>швидкого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. </a:t>
            </a:r>
            <a:r>
              <a:rPr lang="ru-RU" dirty="0" err="1"/>
              <a:t>Грецькі</a:t>
            </a:r>
            <a:r>
              <a:rPr lang="ru-RU" dirty="0"/>
              <a:t> </a:t>
            </a:r>
            <a:r>
              <a:rPr lang="ru-RU" dirty="0" err="1"/>
              <a:t>купці</a:t>
            </a:r>
            <a:r>
              <a:rPr lang="ru-RU" dirty="0"/>
              <a:t> везли на продаж </a:t>
            </a:r>
            <a:r>
              <a:rPr lang="ru-RU" dirty="0" err="1"/>
              <a:t>оливкове</a:t>
            </a:r>
            <a:r>
              <a:rPr lang="ru-RU" dirty="0"/>
              <a:t> масло, вино, </a:t>
            </a:r>
            <a:r>
              <a:rPr lang="ru-RU" dirty="0" err="1"/>
              <a:t>прикраси</a:t>
            </a:r>
            <a:r>
              <a:rPr lang="ru-RU" dirty="0"/>
              <a:t>, посуд, а </a:t>
            </a:r>
            <a:r>
              <a:rPr lang="ru-RU" dirty="0" err="1"/>
              <a:t>купували</a:t>
            </a:r>
            <a:r>
              <a:rPr lang="ru-RU" dirty="0"/>
              <a:t> </a:t>
            </a:r>
            <a:r>
              <a:rPr lang="ru-RU" dirty="0" err="1"/>
              <a:t>шкіри</a:t>
            </a:r>
            <a:r>
              <a:rPr lang="ru-RU" dirty="0"/>
              <a:t>, </a:t>
            </a:r>
            <a:r>
              <a:rPr lang="ru-RU" dirty="0" err="1"/>
              <a:t>ліс</a:t>
            </a:r>
            <a:r>
              <a:rPr lang="ru-RU" dirty="0"/>
              <a:t>, </a:t>
            </a:r>
            <a:r>
              <a:rPr lang="ru-RU" dirty="0" err="1"/>
              <a:t>рибу</a:t>
            </a:r>
            <a:r>
              <a:rPr lang="ru-RU" dirty="0"/>
              <a:t>, </a:t>
            </a:r>
            <a:r>
              <a:rPr lang="ru-RU" dirty="0" err="1"/>
              <a:t>хліб</a:t>
            </a:r>
            <a:r>
              <a:rPr lang="ru-RU" dirty="0"/>
              <a:t>. </a:t>
            </a:r>
            <a:r>
              <a:rPr lang="ru-RU" dirty="0" err="1"/>
              <a:t>Наймана</a:t>
            </a:r>
            <a:r>
              <a:rPr lang="ru-RU" dirty="0"/>
              <a:t> </a:t>
            </a:r>
            <a:r>
              <a:rPr lang="ru-RU" dirty="0" err="1"/>
              <a:t>морська</a:t>
            </a:r>
            <a:r>
              <a:rPr lang="ru-RU" dirty="0"/>
              <a:t> служба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головним</a:t>
            </a:r>
            <a:r>
              <a:rPr lang="ru-RU" dirty="0"/>
              <a:t> родом занять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вільних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 </a:t>
            </a:r>
            <a:r>
              <a:rPr lang="ru-RU" dirty="0" err="1"/>
              <a:t>Феодосії</a:t>
            </a:r>
            <a:r>
              <a:rPr lang="ru-RU" dirty="0"/>
              <a:t>. За </a:t>
            </a:r>
            <a:r>
              <a:rPr lang="ru-RU" dirty="0" err="1"/>
              <a:t>свідченням</a:t>
            </a:r>
            <a:r>
              <a:rPr lang="ru-RU" dirty="0"/>
              <a:t> </a:t>
            </a:r>
            <a:r>
              <a:rPr lang="ru-RU" dirty="0" err="1"/>
              <a:t>грецького</a:t>
            </a:r>
            <a:r>
              <a:rPr lang="ru-RU" dirty="0"/>
              <a:t> </a:t>
            </a:r>
            <a:r>
              <a:rPr lang="ru-RU" dirty="0" err="1"/>
              <a:t>історика</a:t>
            </a:r>
            <a:r>
              <a:rPr lang="ru-RU" dirty="0"/>
              <a:t> </a:t>
            </a:r>
            <a:r>
              <a:rPr lang="ru-RU" dirty="0" err="1"/>
              <a:t>Страбона</a:t>
            </a:r>
            <a:r>
              <a:rPr lang="ru-RU" dirty="0"/>
              <a:t>, порт </a:t>
            </a:r>
            <a:r>
              <a:rPr lang="ru-RU" dirty="0" err="1"/>
              <a:t>міста</a:t>
            </a:r>
            <a:r>
              <a:rPr lang="ru-RU" dirty="0"/>
              <a:t> того часу </a:t>
            </a:r>
            <a:r>
              <a:rPr lang="ru-RU" dirty="0" err="1"/>
              <a:t>міг</a:t>
            </a:r>
            <a:r>
              <a:rPr lang="ru-RU" dirty="0"/>
              <a:t> </a:t>
            </a:r>
            <a:r>
              <a:rPr lang="ru-RU" dirty="0" err="1"/>
              <a:t>прийняти</a:t>
            </a:r>
            <a:r>
              <a:rPr lang="ru-RU" dirty="0"/>
              <a:t> до 100 </a:t>
            </a:r>
            <a:r>
              <a:rPr lang="ru-RU" dirty="0" err="1"/>
              <a:t>кораблів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типовий</a:t>
            </a:r>
            <a:r>
              <a:rPr lang="ru-RU" dirty="0"/>
              <a:t> </a:t>
            </a:r>
            <a:r>
              <a:rPr lang="ru-RU" dirty="0" err="1"/>
              <a:t>грецький</a:t>
            </a:r>
            <a:r>
              <a:rPr lang="ru-RU" dirty="0"/>
              <a:t> </a:t>
            </a:r>
            <a:r>
              <a:rPr lang="ru-RU" dirty="0" err="1"/>
              <a:t>поліс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місто</a:t>
            </a:r>
            <a:r>
              <a:rPr lang="ru-RU" dirty="0"/>
              <a:t>-держава.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" y="3212976"/>
            <a:ext cx="8818566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80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-171400"/>
            <a:ext cx="8229600" cy="1399032"/>
          </a:xfrm>
        </p:spPr>
        <p:txBody>
          <a:bodyPr/>
          <a:lstStyle/>
          <a:p>
            <a:r>
              <a:rPr lang="uk-UA" dirty="0" smtClean="0"/>
              <a:t>Культура Феодосії: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27991"/>
            <a:ext cx="4464496" cy="33216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498" y="2095500"/>
            <a:ext cx="3816424" cy="4762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57150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8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ерчь Картины Виктории Давиденко"/>
          <p:cNvPicPr>
            <a:picLocks noChangeAspect="1" noChangeArrowheads="1"/>
          </p:cNvPicPr>
          <p:nvPr/>
        </p:nvPicPr>
        <p:blipFill>
          <a:blip r:embed="rId2"/>
          <a:srcRect l="2343" r="3906" b="6250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1214422"/>
            <a:ext cx="8401080" cy="407196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Отже. Культура грецьких міст </a:t>
            </a:r>
            <a:r>
              <a:rPr lang="uk-UA" b="1" dirty="0" err="1" smtClean="0">
                <a:solidFill>
                  <a:schemeClr val="bg1"/>
                </a:solidFill>
              </a:rPr>
              <a:t>Причорномор</a:t>
            </a:r>
            <a:r>
              <a:rPr lang="en-US" b="1" dirty="0" smtClean="0">
                <a:solidFill>
                  <a:schemeClr val="bg1"/>
                </a:solidFill>
              </a:rPr>
              <a:t>’</a:t>
            </a:r>
            <a:r>
              <a:rPr lang="uk-UA" b="1" dirty="0" smtClean="0">
                <a:solidFill>
                  <a:schemeClr val="bg1"/>
                </a:solidFill>
              </a:rPr>
              <a:t>я дуже різноманітна для кожного міста, але схожа між собою особливими грецькими елементами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/>
          <a:lstStyle/>
          <a:p>
            <a:pPr algn="ctr"/>
            <a:r>
              <a:rPr lang="uk-UA" b="1" dirty="0" err="1" smtClean="0">
                <a:solidFill>
                  <a:schemeClr val="tx1"/>
                </a:solidFill>
              </a:rPr>
              <a:t>Борисфеніда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4303455"/>
            <a:ext cx="850112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/>
              <a:t>Борисфеніда</a:t>
            </a:r>
            <a:r>
              <a:rPr lang="ru-RU" sz="2000" b="1" dirty="0" smtClean="0"/>
              <a:t> –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грецьке</a:t>
            </a:r>
            <a:r>
              <a:rPr lang="ru-RU" sz="2000" dirty="0" smtClean="0"/>
              <a:t> </a:t>
            </a:r>
            <a:r>
              <a:rPr lang="ru-RU" sz="2000" dirty="0" err="1" smtClean="0"/>
              <a:t>поселення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острові</a:t>
            </a:r>
            <a:r>
              <a:rPr lang="ru-RU" sz="2000" dirty="0" smtClean="0"/>
              <a:t> Березань, </a:t>
            </a:r>
            <a:r>
              <a:rPr lang="ru-RU" sz="2000" dirty="0" err="1" smtClean="0"/>
              <a:t>найдавніша</a:t>
            </a:r>
            <a:r>
              <a:rPr lang="ru-RU" sz="2000" dirty="0" smtClean="0"/>
              <a:t> в </a:t>
            </a:r>
            <a:r>
              <a:rPr lang="ru-RU" sz="2000" dirty="0" err="1" smtClean="0"/>
              <a:t>Північному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Причорномор'ї</a:t>
            </a:r>
            <a:r>
              <a:rPr lang="ru-RU" sz="2000" dirty="0" smtClean="0"/>
              <a:t> </a:t>
            </a:r>
            <a:r>
              <a:rPr lang="ru-RU" sz="2000" dirty="0" err="1" smtClean="0"/>
              <a:t>айпокія</a:t>
            </a:r>
            <a:r>
              <a:rPr lang="ru-RU" sz="2000" dirty="0" smtClean="0"/>
              <a:t>, </a:t>
            </a:r>
            <a:r>
              <a:rPr lang="ru-RU" sz="2000" dirty="0" err="1" smtClean="0"/>
              <a:t>заснована</a:t>
            </a:r>
            <a:r>
              <a:rPr lang="ru-RU" sz="2000" dirty="0" smtClean="0"/>
              <a:t> </a:t>
            </a:r>
            <a:r>
              <a:rPr lang="ru-RU" sz="2000" dirty="0" err="1" smtClean="0"/>
              <a:t>грецькими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переселенцями</a:t>
            </a:r>
            <a:r>
              <a:rPr lang="ru-RU" sz="2000" dirty="0" smtClean="0"/>
              <a:t> у </a:t>
            </a:r>
            <a:r>
              <a:rPr lang="ru-RU" sz="2000" dirty="0" err="1" smtClean="0"/>
              <a:t>другій</a:t>
            </a:r>
            <a:r>
              <a:rPr lang="ru-RU" sz="2000" dirty="0" smtClean="0"/>
              <a:t> </a:t>
            </a:r>
            <a:r>
              <a:rPr lang="ru-RU" sz="2000" dirty="0" err="1" smtClean="0"/>
              <a:t>половині</a:t>
            </a:r>
            <a:r>
              <a:rPr lang="ru-RU" sz="2000" dirty="0" smtClean="0"/>
              <a:t> </a:t>
            </a:r>
            <a:r>
              <a:rPr lang="en-US" sz="2000" dirty="0" smtClean="0"/>
              <a:t>VI</a:t>
            </a:r>
            <a:r>
              <a:rPr lang="ru-RU" sz="2000" dirty="0" smtClean="0"/>
              <a:t> ст. до н. е.. На </a:t>
            </a:r>
            <a:r>
              <a:rPr lang="ru-RU" sz="2000" dirty="0" err="1" smtClean="0"/>
              <a:t>певній</a:t>
            </a:r>
            <a:r>
              <a:rPr lang="ru-RU" sz="2000" dirty="0" smtClean="0"/>
              <a:t> </a:t>
            </a:r>
            <a:r>
              <a:rPr lang="ru-RU" sz="2000" dirty="0" err="1" smtClean="0"/>
              <a:t>стадії</a:t>
            </a:r>
            <a:r>
              <a:rPr lang="ru-RU" sz="2000" dirty="0" smtClean="0"/>
              <a:t> </a:t>
            </a:r>
            <a:r>
              <a:rPr lang="ru-RU" sz="2000" dirty="0" err="1" smtClean="0"/>
              <a:t>свого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розвитку</a:t>
            </a:r>
            <a:r>
              <a:rPr lang="ru-RU" sz="2000" dirty="0" smtClean="0"/>
              <a:t>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поселення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було</a:t>
            </a:r>
            <a:r>
              <a:rPr lang="ru-RU" sz="2000" dirty="0" smtClean="0"/>
              <a:t> </a:t>
            </a:r>
            <a:r>
              <a:rPr lang="ru-RU" sz="2000" dirty="0" err="1" smtClean="0"/>
              <a:t>полісом</a:t>
            </a:r>
            <a:r>
              <a:rPr lang="ru-RU" sz="2000" dirty="0" smtClean="0"/>
              <a:t>, </a:t>
            </a:r>
            <a:r>
              <a:rPr lang="ru-RU" sz="2000" dirty="0" err="1" smtClean="0"/>
              <a:t>який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згодом</a:t>
            </a:r>
            <a:r>
              <a:rPr lang="ru-RU" sz="2000" dirty="0" smtClean="0"/>
              <a:t>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перенесений до </a:t>
            </a:r>
            <a:r>
              <a:rPr lang="ru-RU" sz="2000" dirty="0" err="1" smtClean="0"/>
              <a:t>поселення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одержало </a:t>
            </a:r>
            <a:r>
              <a:rPr lang="ru-RU" sz="2000" dirty="0" err="1" smtClean="0"/>
              <a:t>назву</a:t>
            </a:r>
            <a:r>
              <a:rPr lang="ru-RU" sz="2000" dirty="0" smtClean="0"/>
              <a:t> </a:t>
            </a:r>
            <a:r>
              <a:rPr lang="ru-RU" sz="2000" dirty="0" err="1" smtClean="0"/>
              <a:t>Ольвія</a:t>
            </a:r>
            <a:r>
              <a:rPr lang="ru-RU" sz="2000" dirty="0" smtClean="0"/>
              <a:t>. В 1 </a:t>
            </a:r>
            <a:r>
              <a:rPr lang="ru-RU" sz="2000" dirty="0" err="1" smtClean="0"/>
              <a:t>половині</a:t>
            </a:r>
            <a:r>
              <a:rPr lang="ru-RU" sz="2000" dirty="0" smtClean="0"/>
              <a:t> </a:t>
            </a:r>
            <a:r>
              <a:rPr lang="en-US" sz="2000" dirty="0" smtClean="0"/>
              <a:t>VI</a:t>
            </a:r>
            <a:r>
              <a:rPr lang="ru-RU" sz="2000" dirty="0" smtClean="0"/>
              <a:t> ст. до н. е. на берегах </a:t>
            </a:r>
            <a:r>
              <a:rPr lang="ru-RU" sz="2000" dirty="0" err="1" smtClean="0"/>
              <a:t>Березанського</a:t>
            </a:r>
            <a:r>
              <a:rPr lang="ru-RU" sz="2000" dirty="0" smtClean="0"/>
              <a:t> лиману </a:t>
            </a:r>
            <a:r>
              <a:rPr lang="ru-RU" sz="2000" dirty="0" err="1" smtClean="0"/>
              <a:t>виникають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численні</a:t>
            </a:r>
            <a:r>
              <a:rPr lang="ru-RU" sz="2000" dirty="0" smtClean="0"/>
              <a:t> </a:t>
            </a:r>
            <a:r>
              <a:rPr lang="ru-RU" sz="2000" dirty="0" err="1" smtClean="0"/>
              <a:t>невеликі</a:t>
            </a:r>
            <a:r>
              <a:rPr lang="ru-RU" sz="2000" dirty="0" smtClean="0"/>
              <a:t> </a:t>
            </a:r>
            <a:r>
              <a:rPr lang="ru-RU" sz="2000" dirty="0" err="1" smtClean="0"/>
              <a:t>поселення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котрі</a:t>
            </a:r>
            <a:r>
              <a:rPr lang="ru-RU" sz="2000" dirty="0" smtClean="0"/>
              <a:t> становили </a:t>
            </a:r>
            <a:r>
              <a:rPr lang="ru-RU" sz="2000" dirty="0" err="1" smtClean="0"/>
              <a:t>сільську</a:t>
            </a:r>
            <a:r>
              <a:rPr lang="ru-RU" sz="2000" dirty="0" smtClean="0"/>
              <a:t> округу </a:t>
            </a:r>
            <a:r>
              <a:rPr lang="ru-RU" sz="2000" dirty="0" err="1" smtClean="0"/>
              <a:t>Борисфеніди</a:t>
            </a:r>
            <a:endParaRPr lang="ru-RU" sz="2000" dirty="0" smtClean="0"/>
          </a:p>
        </p:txBody>
      </p:sp>
      <p:pic>
        <p:nvPicPr>
          <p:cNvPr id="15366" name="Picture 6" descr="http://www.tio.by/uploads/tinymce_images/GAZETA/2009/N28/16c2bfe4c8ff6e340ff7a30220ca6394.jpg"/>
          <p:cNvPicPr>
            <a:picLocks noChangeAspect="1" noChangeArrowheads="1"/>
          </p:cNvPicPr>
          <p:nvPr/>
        </p:nvPicPr>
        <p:blipFill>
          <a:blip r:embed="rId2"/>
          <a:srcRect t="20316"/>
          <a:stretch>
            <a:fillRect/>
          </a:stretch>
        </p:blipFill>
        <p:spPr bwMode="auto">
          <a:xfrm>
            <a:off x="1000100" y="857232"/>
            <a:ext cx="7010400" cy="336234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 err="1" smtClean="0"/>
              <a:t>Починаючи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з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останньої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чверті</a:t>
            </a:r>
            <a:r>
              <a:rPr lang="ru-RU" sz="2100" b="1" dirty="0" smtClean="0"/>
              <a:t> </a:t>
            </a:r>
            <a:r>
              <a:rPr lang="en-US" sz="2100" b="1" dirty="0" smtClean="0"/>
              <a:t>VII</a:t>
            </a:r>
            <a:r>
              <a:rPr lang="ru-RU" sz="2100" b="1" dirty="0" smtClean="0"/>
              <a:t> ст. до н. е. </a:t>
            </a:r>
            <a:r>
              <a:rPr lang="ru-RU" sz="2100" b="1" dirty="0" err="1" smtClean="0"/>
              <a:t>Борисфеніда</a:t>
            </a:r>
            <a:r>
              <a:rPr lang="ru-RU" sz="2100" b="1" dirty="0" smtClean="0"/>
              <a:t> входила до складу </a:t>
            </a:r>
            <a:r>
              <a:rPr lang="ru-RU" sz="2100" b="1" dirty="0" err="1" smtClean="0"/>
              <a:t>Ольвійської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держави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й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загинула</a:t>
            </a:r>
            <a:r>
              <a:rPr lang="ru-RU" sz="2100" b="1" dirty="0" smtClean="0"/>
              <a:t> разом </a:t>
            </a:r>
            <a:r>
              <a:rPr lang="ru-RU" sz="2100" b="1" dirty="0" err="1" smtClean="0"/>
              <a:t>з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Ольвією</a:t>
            </a:r>
            <a:r>
              <a:rPr lang="ru-RU" sz="2100" b="1" dirty="0" smtClean="0"/>
              <a:t>. </a:t>
            </a:r>
            <a:r>
              <a:rPr lang="ru-RU" sz="2100" b="1" dirty="0" err="1" smtClean="0"/>
              <a:t>Площа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населення</a:t>
            </a:r>
            <a:r>
              <a:rPr lang="ru-RU" sz="2100" b="1" dirty="0" smtClean="0"/>
              <a:t>, </a:t>
            </a:r>
            <a:r>
              <a:rPr lang="ru-RU" sz="2100" b="1" dirty="0" err="1" smtClean="0"/>
              <a:t>що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збереглася</a:t>
            </a:r>
            <a:r>
              <a:rPr lang="ru-RU" sz="2100" b="1" dirty="0" smtClean="0"/>
              <a:t>, становить </a:t>
            </a:r>
            <a:r>
              <a:rPr lang="ru-RU" sz="2100" b="1" dirty="0" err="1" smtClean="0"/>
              <a:t>близько</a:t>
            </a:r>
            <a:r>
              <a:rPr lang="ru-RU" sz="2100" b="1" dirty="0" smtClean="0"/>
              <a:t> 10 га. </a:t>
            </a:r>
            <a:r>
              <a:rPr lang="ru-RU" sz="2100" b="1" dirty="0" err="1" smtClean="0"/>
              <a:t>Місто</a:t>
            </a:r>
            <a:r>
              <a:rPr lang="ru-RU" sz="2100" b="1" dirty="0" smtClean="0"/>
              <a:t> в </a:t>
            </a:r>
            <a:r>
              <a:rPr lang="ru-RU" sz="2100" b="1" dirty="0" err="1" smtClean="0"/>
              <a:t>окремих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своїх</a:t>
            </a:r>
            <a:r>
              <a:rPr lang="ru-RU" sz="2100" b="1" dirty="0" smtClean="0"/>
              <a:t> районах мало </a:t>
            </a:r>
            <a:r>
              <a:rPr lang="ru-RU" sz="2100" b="1" dirty="0" err="1" smtClean="0"/>
              <a:t>прямокутне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планування</a:t>
            </a:r>
            <a:r>
              <a:rPr lang="ru-RU" sz="2100" b="1" dirty="0" smtClean="0"/>
              <a:t>. </a:t>
            </a:r>
            <a:r>
              <a:rPr lang="ru-RU" sz="2100" b="1" dirty="0" err="1" smtClean="0"/>
              <a:t>Розкопано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залишки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апсидального</a:t>
            </a:r>
            <a:r>
              <a:rPr lang="ru-RU" sz="2100" b="1" dirty="0" smtClean="0"/>
              <a:t> храму, некрополь </a:t>
            </a:r>
            <a:r>
              <a:rPr lang="en-US" sz="2100" b="1" dirty="0" smtClean="0"/>
              <a:t>V</a:t>
            </a:r>
            <a:r>
              <a:rPr lang="ru-RU" sz="2100" b="1" dirty="0" smtClean="0"/>
              <a:t> ст. до н. е. </a:t>
            </a:r>
            <a:r>
              <a:rPr lang="ru-RU" sz="2100" b="1" dirty="0" err="1" smtClean="0"/>
              <a:t>Ранні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культурні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шари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Борисфеніди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багаті</a:t>
            </a:r>
            <a:r>
              <a:rPr lang="ru-RU" sz="2100" b="1" dirty="0" smtClean="0"/>
              <a:t> на </a:t>
            </a:r>
            <a:r>
              <a:rPr lang="ru-RU" sz="2100" b="1" dirty="0" err="1" smtClean="0"/>
              <a:t>знахідки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грецького</a:t>
            </a:r>
            <a:r>
              <a:rPr lang="ru-RU" sz="2100" b="1" dirty="0" smtClean="0"/>
              <a:t> посуду.</a:t>
            </a:r>
            <a:endParaRPr lang="ru-RU" sz="2100" b="1" dirty="0"/>
          </a:p>
        </p:txBody>
      </p:sp>
      <p:pic>
        <p:nvPicPr>
          <p:cNvPr id="16388" name="Picture 4" descr="Борисфенида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 t="8750" b="24999"/>
          <a:stretch>
            <a:fillRect/>
          </a:stretch>
        </p:blipFill>
        <p:spPr bwMode="auto">
          <a:xfrm>
            <a:off x="285720" y="2714619"/>
            <a:ext cx="5429288" cy="3596923"/>
          </a:xfrm>
          <a:prstGeom prst="rect">
            <a:avLst/>
          </a:prstGeom>
          <a:noFill/>
        </p:spPr>
      </p:pic>
      <p:pic>
        <p:nvPicPr>
          <p:cNvPr id="16390" name="Picture 6" descr="Борисфенида"/>
          <p:cNvPicPr>
            <a:picLocks noChangeAspect="1" noChangeArrowheads="1"/>
          </p:cNvPicPr>
          <p:nvPr/>
        </p:nvPicPr>
        <p:blipFill>
          <a:blip r:embed="rId3">
            <a:lum contrast="-20000"/>
          </a:blip>
          <a:srcRect t="29954"/>
          <a:stretch>
            <a:fillRect/>
          </a:stretch>
        </p:blipFill>
        <p:spPr bwMode="auto">
          <a:xfrm>
            <a:off x="3929058" y="3071810"/>
            <a:ext cx="4929222" cy="349567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99032"/>
          </a:xfrm>
        </p:spPr>
        <p:txBody>
          <a:bodyPr>
            <a:normAutofit/>
          </a:bodyPr>
          <a:lstStyle/>
          <a:p>
            <a:r>
              <a:rPr lang="uk-UA" sz="4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Мистецтво </a:t>
            </a:r>
            <a:r>
              <a:rPr lang="uk-UA" sz="44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Борисфеніди</a:t>
            </a:r>
            <a:r>
              <a:rPr lang="uk-UA" sz="4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Борисфенида"/>
          <p:cNvPicPr>
            <a:picLocks noChangeAspect="1" noChangeArrowheads="1"/>
          </p:cNvPicPr>
          <p:nvPr/>
        </p:nvPicPr>
        <p:blipFill>
          <a:blip r:embed="rId2"/>
          <a:srcRect b="16908"/>
          <a:stretch>
            <a:fillRect/>
          </a:stretch>
        </p:blipFill>
        <p:spPr bwMode="auto">
          <a:xfrm>
            <a:off x="3929058" y="1285860"/>
            <a:ext cx="4929222" cy="307183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21506" name="Picture 2" descr="Борисфенида"/>
          <p:cNvPicPr>
            <a:picLocks noChangeAspect="1" noChangeArrowheads="1"/>
          </p:cNvPicPr>
          <p:nvPr/>
        </p:nvPicPr>
        <p:blipFill>
          <a:blip r:embed="rId3"/>
          <a:srcRect l="2500" b="4965"/>
          <a:stretch>
            <a:fillRect/>
          </a:stretch>
        </p:blipFill>
        <p:spPr bwMode="auto">
          <a:xfrm>
            <a:off x="214282" y="3053467"/>
            <a:ext cx="3500462" cy="359024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21508" name="Picture 4" descr="Борисфенида"/>
          <p:cNvPicPr>
            <a:picLocks noChangeAspect="1" noChangeArrowheads="1"/>
          </p:cNvPicPr>
          <p:nvPr/>
        </p:nvPicPr>
        <p:blipFill>
          <a:blip r:embed="rId4"/>
          <a:srcRect t="23038" b="7849"/>
          <a:stretch>
            <a:fillRect/>
          </a:stretch>
        </p:blipFill>
        <p:spPr bwMode="auto">
          <a:xfrm>
            <a:off x="3895545" y="4572008"/>
            <a:ext cx="4938889" cy="20002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7" name="Picture 6" descr="Борисфенида"/>
          <p:cNvPicPr>
            <a:picLocks noChangeAspect="1" noChangeArrowheads="1"/>
          </p:cNvPicPr>
          <p:nvPr/>
        </p:nvPicPr>
        <p:blipFill>
          <a:blip r:embed="rId5"/>
          <a:srcRect l="51667" r="6666"/>
          <a:stretch>
            <a:fillRect/>
          </a:stretch>
        </p:blipFill>
        <p:spPr bwMode="auto">
          <a:xfrm>
            <a:off x="1928794" y="1214422"/>
            <a:ext cx="1785950" cy="170497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8" name="Picture 6" descr="Борисфенида"/>
          <p:cNvPicPr>
            <a:picLocks noChangeAspect="1" noChangeArrowheads="1"/>
          </p:cNvPicPr>
          <p:nvPr/>
        </p:nvPicPr>
        <p:blipFill>
          <a:blip r:embed="rId5"/>
          <a:srcRect l="6667" r="51666"/>
          <a:stretch>
            <a:fillRect/>
          </a:stretch>
        </p:blipFill>
        <p:spPr bwMode="auto">
          <a:xfrm>
            <a:off x="214282" y="1214422"/>
            <a:ext cx="1785950" cy="170497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71546"/>
          </a:xfrm>
        </p:spPr>
        <p:txBody>
          <a:bodyPr/>
          <a:lstStyle/>
          <a:p>
            <a:pPr algn="ctr"/>
            <a:r>
              <a:rPr lang="uk-UA" b="1" dirty="0" err="1" smtClean="0">
                <a:solidFill>
                  <a:schemeClr val="tx1"/>
                </a:solidFill>
              </a:rPr>
              <a:t>Олівія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4071942"/>
            <a:ext cx="84296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mtClean="0"/>
              <a:t>Ольвія </a:t>
            </a:r>
            <a:r>
              <a:rPr lang="ru-RU" sz="2000" dirty="0" smtClean="0"/>
              <a:t>– </a:t>
            </a:r>
            <a:r>
              <a:rPr lang="ru-RU" sz="2000" dirty="0" err="1" smtClean="0"/>
              <a:t>давньогрецькою</a:t>
            </a:r>
            <a:r>
              <a:rPr lang="ru-RU" sz="2000" dirty="0" smtClean="0"/>
              <a:t> </a:t>
            </a:r>
            <a:r>
              <a:rPr lang="ru-RU" sz="2000" dirty="0" err="1" smtClean="0"/>
              <a:t>мовою</a:t>
            </a:r>
            <a:r>
              <a:rPr lang="ru-RU" sz="2000" dirty="0" smtClean="0"/>
              <a:t> </a:t>
            </a:r>
            <a:r>
              <a:rPr lang="ru-RU" sz="2000" dirty="0" err="1" smtClean="0"/>
              <a:t>означає</a:t>
            </a:r>
            <a:r>
              <a:rPr lang="ru-RU" sz="2000" dirty="0" smtClean="0"/>
              <a:t> - "</a:t>
            </a:r>
            <a:r>
              <a:rPr lang="ru-RU" sz="2000" dirty="0" err="1" smtClean="0"/>
              <a:t>щаслива</a:t>
            </a:r>
            <a:r>
              <a:rPr lang="ru-RU" sz="2000" dirty="0" smtClean="0"/>
              <a:t>". </a:t>
            </a:r>
            <a:r>
              <a:rPr lang="ru-RU" sz="2000" dirty="0" err="1" smtClean="0"/>
              <a:t>Розташована</a:t>
            </a:r>
            <a:r>
              <a:rPr lang="ru-RU" sz="2000" dirty="0" smtClean="0"/>
              <a:t> на правому </a:t>
            </a:r>
            <a:r>
              <a:rPr lang="ru-RU" sz="2000" dirty="0" err="1" smtClean="0"/>
              <a:t>березі</a:t>
            </a:r>
            <a:r>
              <a:rPr lang="ru-RU" sz="2000" dirty="0" smtClean="0"/>
              <a:t> </a:t>
            </a:r>
            <a:r>
              <a:rPr lang="ru-RU" sz="2000" dirty="0" err="1" smtClean="0"/>
              <a:t>Південно-бузького</a:t>
            </a:r>
            <a:r>
              <a:rPr lang="ru-RU" sz="2000" dirty="0" smtClean="0"/>
              <a:t> лиману. </a:t>
            </a:r>
            <a:r>
              <a:rPr lang="ru-RU" sz="2000" dirty="0" err="1" smtClean="0"/>
              <a:t>Рельєф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місцевості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зумовив</a:t>
            </a:r>
            <a:r>
              <a:rPr lang="ru-RU" sz="2000" dirty="0" smtClean="0"/>
              <a:t> форму </a:t>
            </a:r>
            <a:r>
              <a:rPr lang="ru-RU" sz="2000" dirty="0" err="1" smtClean="0"/>
              <a:t>міста</a:t>
            </a:r>
            <a:r>
              <a:rPr lang="ru-RU" sz="2000" dirty="0" smtClean="0"/>
              <a:t> у </a:t>
            </a:r>
            <a:r>
              <a:rPr lang="ru-RU" sz="2000" dirty="0" err="1" smtClean="0"/>
              <a:t>вигляді</a:t>
            </a:r>
            <a:r>
              <a:rPr lang="ru-RU" sz="2000" dirty="0" smtClean="0"/>
              <a:t> неправильного </a:t>
            </a:r>
            <a:r>
              <a:rPr lang="ru-RU" sz="2000" dirty="0" err="1" smtClean="0"/>
              <a:t>трикутника</a:t>
            </a:r>
            <a:r>
              <a:rPr lang="ru-RU" sz="2000" dirty="0" smtClean="0"/>
              <a:t>. </a:t>
            </a:r>
            <a:r>
              <a:rPr lang="ru-RU" sz="2000" dirty="0" err="1" smtClean="0"/>
              <a:t>Єдиної</a:t>
            </a:r>
            <a:r>
              <a:rPr lang="ru-RU" sz="2000" dirty="0" smtClean="0"/>
              <a:t> точки </a:t>
            </a:r>
            <a:r>
              <a:rPr lang="ru-RU" sz="2000" dirty="0" err="1" smtClean="0"/>
              <a:t>зору</a:t>
            </a:r>
            <a:r>
              <a:rPr lang="ru-RU" sz="2000" dirty="0" smtClean="0"/>
              <a:t> на дату </a:t>
            </a:r>
            <a:r>
              <a:rPr lang="ru-RU" sz="2000" dirty="0" err="1" smtClean="0"/>
              <a:t>заснування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Ольвії</a:t>
            </a:r>
            <a:r>
              <a:rPr lang="ru-RU" sz="2000" dirty="0" smtClean="0"/>
              <a:t> до </a:t>
            </a:r>
            <a:r>
              <a:rPr lang="ru-RU" sz="2000" dirty="0" err="1" smtClean="0"/>
              <a:t>цих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пір</a:t>
            </a:r>
            <a:r>
              <a:rPr lang="ru-RU" sz="2000" dirty="0" smtClean="0"/>
              <a:t> нема. </a:t>
            </a:r>
            <a:r>
              <a:rPr lang="ru-RU" sz="2000" dirty="0" err="1" smtClean="0"/>
              <a:t>Більшість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істориків</a:t>
            </a:r>
            <a:r>
              <a:rPr lang="ru-RU" sz="2000" dirty="0" smtClean="0"/>
              <a:t> </a:t>
            </a:r>
            <a:r>
              <a:rPr lang="ru-RU" sz="2000" dirty="0" err="1" smtClean="0"/>
              <a:t>схиляється</a:t>
            </a:r>
            <a:r>
              <a:rPr lang="ru-RU" sz="2000" dirty="0" smtClean="0"/>
              <a:t> до </a:t>
            </a:r>
            <a:r>
              <a:rPr lang="ru-RU" sz="2000" dirty="0" err="1" smtClean="0"/>
              <a:t>заснування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Ольвії</a:t>
            </a:r>
            <a:r>
              <a:rPr lang="ru-RU" sz="2000" dirty="0" smtClean="0"/>
              <a:t> на </a:t>
            </a:r>
            <a:r>
              <a:rPr lang="ru-RU" sz="2000" err="1" smtClean="0"/>
              <a:t>рубежі</a:t>
            </a:r>
            <a:r>
              <a:rPr lang="ru-RU" sz="2000" smtClean="0"/>
              <a:t> </a:t>
            </a:r>
            <a:r>
              <a:rPr lang="en-US" sz="2000" smtClean="0"/>
              <a:t>VII</a:t>
            </a:r>
            <a:r>
              <a:rPr lang="ru-RU" sz="2000" smtClean="0"/>
              <a:t>-</a:t>
            </a:r>
            <a:r>
              <a:rPr lang="en-US" sz="2000" smtClean="0"/>
              <a:t>VI</a:t>
            </a:r>
            <a:r>
              <a:rPr lang="ru-RU" sz="2000" smtClean="0"/>
              <a:t> </a:t>
            </a:r>
            <a:r>
              <a:rPr lang="ru-RU" sz="2000" dirty="0" smtClean="0"/>
              <a:t>ст. до н. е. </a:t>
            </a:r>
            <a:r>
              <a:rPr lang="ru-RU" sz="2000" dirty="0" err="1" smtClean="0"/>
              <a:t>чи</a:t>
            </a:r>
            <a:r>
              <a:rPr lang="ru-RU" sz="2000" dirty="0" smtClean="0"/>
              <a:t> в </a:t>
            </a:r>
            <a:r>
              <a:rPr lang="ru-RU" sz="2000" dirty="0" err="1" smtClean="0"/>
              <a:t>першій</a:t>
            </a:r>
            <a:r>
              <a:rPr lang="ru-RU" sz="2000" dirty="0" smtClean="0"/>
              <a:t> </a:t>
            </a:r>
            <a:r>
              <a:rPr lang="ru-RU" sz="2000" err="1" smtClean="0"/>
              <a:t>половині</a:t>
            </a:r>
            <a:r>
              <a:rPr lang="ru-RU" sz="2000" smtClean="0"/>
              <a:t> </a:t>
            </a:r>
            <a:r>
              <a:rPr lang="en-US" sz="2000" smtClean="0"/>
              <a:t>VI</a:t>
            </a:r>
            <a:r>
              <a:rPr lang="ru-RU" sz="2000" smtClean="0"/>
              <a:t> </a:t>
            </a:r>
            <a:r>
              <a:rPr lang="ru-RU" sz="2000" dirty="0" smtClean="0"/>
              <a:t>ст. до н. е. </a:t>
            </a:r>
            <a:r>
              <a:rPr lang="ru-RU" sz="2000" dirty="0" err="1" smtClean="0"/>
              <a:t>вихідцями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району </a:t>
            </a:r>
            <a:r>
              <a:rPr lang="ru-RU" sz="2000" dirty="0" err="1" smtClean="0"/>
              <a:t>Мілета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проіснувала</a:t>
            </a:r>
            <a:r>
              <a:rPr lang="ru-RU" sz="2000" dirty="0" smtClean="0"/>
              <a:t> вона до </a:t>
            </a:r>
            <a:r>
              <a:rPr lang="ru-RU" sz="2000" err="1" smtClean="0"/>
              <a:t>середини</a:t>
            </a:r>
            <a:r>
              <a:rPr lang="ru-RU" sz="2000" smtClean="0"/>
              <a:t> </a:t>
            </a:r>
            <a:r>
              <a:rPr lang="en-US" sz="2000" smtClean="0"/>
              <a:t>III</a:t>
            </a:r>
            <a:r>
              <a:rPr lang="ru-RU" sz="2000" smtClean="0"/>
              <a:t> </a:t>
            </a:r>
            <a:r>
              <a:rPr lang="ru-RU" sz="2000" dirty="0" smtClean="0"/>
              <a:t>ст.</a:t>
            </a:r>
          </a:p>
        </p:txBody>
      </p:sp>
      <p:pic>
        <p:nvPicPr>
          <p:cNvPr id="18436" name="Picture 4" descr="Ольвия. Раскопки в Верхнем город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928670"/>
            <a:ext cx="5000660" cy="308040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8438" name="Picture 6" descr="История Украины - Ольвия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/>
          <a:srcRect t="13158" r="9433" b="5263"/>
          <a:stretch>
            <a:fillRect/>
          </a:stretch>
        </p:blipFill>
        <p:spPr bwMode="auto">
          <a:xfrm>
            <a:off x="428596" y="285728"/>
            <a:ext cx="2286016" cy="221457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82868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/>
              <a:t>Топографічне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Ольвія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складалася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трьох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частин</a:t>
            </a:r>
            <a:r>
              <a:rPr lang="ru-RU" sz="2000" b="1" dirty="0" smtClean="0"/>
              <a:t> - </a:t>
            </a:r>
            <a:r>
              <a:rPr lang="ru-RU" sz="2000" b="1" dirty="0" err="1" smtClean="0"/>
              <a:t>Верхньої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Терасної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Нижньої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Остання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вже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після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загибелі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міста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була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зруйнована</a:t>
            </a:r>
            <a:r>
              <a:rPr lang="ru-RU" sz="2000" b="1" dirty="0" smtClean="0"/>
              <a:t> водами лиману. На </a:t>
            </a:r>
            <a:r>
              <a:rPr lang="ru-RU" sz="2000" b="1" dirty="0" err="1" smtClean="0"/>
              <a:t>етапі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розквіту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наприкінці</a:t>
            </a:r>
            <a:r>
              <a:rPr lang="ru-RU" sz="2000" b="1" dirty="0" smtClean="0"/>
              <a:t> </a:t>
            </a:r>
            <a:r>
              <a:rPr lang="en-US" sz="2000" b="1" dirty="0" smtClean="0"/>
              <a:t>IV</a:t>
            </a:r>
            <a:r>
              <a:rPr lang="ru-RU" sz="2000" b="1" dirty="0" smtClean="0"/>
              <a:t>-</a:t>
            </a:r>
            <a:r>
              <a:rPr lang="en-US" sz="2000" b="1" dirty="0" smtClean="0"/>
              <a:t>III</a:t>
            </a:r>
            <a:r>
              <a:rPr lang="ru-RU" sz="2000" b="1" dirty="0" smtClean="0"/>
              <a:t> ст. до н. е. </a:t>
            </a:r>
            <a:r>
              <a:rPr lang="ru-RU" sz="2000" b="1" dirty="0" err="1" smtClean="0"/>
              <a:t>Ольвія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займала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територію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площею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близько</a:t>
            </a:r>
            <a:r>
              <a:rPr lang="ru-RU" sz="2000" b="1" dirty="0" smtClean="0"/>
              <a:t> 55 га, </a:t>
            </a:r>
            <a:r>
              <a:rPr lang="ru-RU" sz="2000" b="1" dirty="0" err="1" smtClean="0"/>
              <a:t>чисельність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її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мешканців</a:t>
            </a:r>
            <a:r>
              <a:rPr lang="ru-RU" sz="2000" b="1" dirty="0" smtClean="0"/>
              <a:t> становила </a:t>
            </a:r>
            <a:r>
              <a:rPr lang="ru-RU" sz="2000" b="1" dirty="0" err="1" smtClean="0"/>
              <a:t>близько</a:t>
            </a:r>
            <a:r>
              <a:rPr lang="ru-RU" sz="2000" b="1" dirty="0" smtClean="0"/>
              <a:t> 20 </a:t>
            </a:r>
            <a:r>
              <a:rPr lang="ru-RU" sz="2000" b="1" dirty="0" err="1" smtClean="0"/>
              <a:t>тисяч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pic>
        <p:nvPicPr>
          <p:cNvPr id="17412" name="Picture 4" descr="Скифы и Греки Белый Город на Днестре"/>
          <p:cNvPicPr>
            <a:picLocks noChangeAspect="1" noChangeArrowheads="1"/>
          </p:cNvPicPr>
          <p:nvPr/>
        </p:nvPicPr>
        <p:blipFill>
          <a:blip r:embed="rId2"/>
          <a:srcRect t="14019" r="8333" b="5373"/>
          <a:stretch>
            <a:fillRect/>
          </a:stretch>
        </p:blipFill>
        <p:spPr bwMode="auto">
          <a:xfrm>
            <a:off x="428596" y="2285992"/>
            <a:ext cx="5500726" cy="32861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7414" name="Picture 6" descr="Ольвия (Часть третья) Путешествия в фотографиях"/>
          <p:cNvPicPr>
            <a:picLocks noChangeAspect="1" noChangeArrowheads="1"/>
          </p:cNvPicPr>
          <p:nvPr/>
        </p:nvPicPr>
        <p:blipFill>
          <a:blip r:embed="rId3"/>
          <a:srcRect l="20047" t="17188" r="5077" b="23437"/>
          <a:stretch>
            <a:fillRect/>
          </a:stretch>
        </p:blipFill>
        <p:spPr bwMode="auto">
          <a:xfrm>
            <a:off x="3214678" y="3143248"/>
            <a:ext cx="5500726" cy="327149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835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Мистецтво </a:t>
            </a:r>
            <a:r>
              <a:rPr lang="uk-UA" sz="40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Олівії</a:t>
            </a:r>
            <a:r>
              <a:rPr lang="uk-UA" sz="4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</a:t>
            </a:r>
            <a:endParaRPr lang="ru-RU" sz="4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486" name="Picture 6" descr="Ольвия (Часть четвертая) Путешествия в фотографиях"/>
          <p:cNvPicPr>
            <a:picLocks noChangeAspect="1" noChangeArrowheads="1"/>
          </p:cNvPicPr>
          <p:nvPr/>
        </p:nvPicPr>
        <p:blipFill>
          <a:blip r:embed="rId2"/>
          <a:srcRect l="1695" t="16250" b="17499"/>
          <a:stretch>
            <a:fillRect/>
          </a:stretch>
        </p:blipFill>
        <p:spPr bwMode="auto">
          <a:xfrm>
            <a:off x="4786314" y="4488974"/>
            <a:ext cx="4143404" cy="20942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20488" name="Picture 8" descr="Numismatics of the Ancient and Medieval World - Main - Powered by PhotoPo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500570"/>
            <a:ext cx="4316044" cy="207170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20492" name="Picture 12" descr="ОЛЬВИЯ НИКОЛАЕВСКАЯ ОБЛАСТЬ УКРАИНА &quot; Поиск мастер классов, поделок своими руками и рукоделия на SearchMasterclass.Net"/>
          <p:cNvPicPr>
            <a:picLocks noChangeAspect="1" noChangeArrowheads="1"/>
          </p:cNvPicPr>
          <p:nvPr/>
        </p:nvPicPr>
        <p:blipFill>
          <a:blip r:embed="rId4"/>
          <a:srcRect l="1259" t="19048" b="2730"/>
          <a:stretch>
            <a:fillRect/>
          </a:stretch>
        </p:blipFill>
        <p:spPr bwMode="auto">
          <a:xfrm>
            <a:off x="3286116" y="1000108"/>
            <a:ext cx="5601389" cy="33280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20496" name="Picture 16" descr="Фотография дня - Города Украины в улицах и лицах"/>
          <p:cNvPicPr>
            <a:picLocks noChangeAspect="1" noChangeArrowheads="1"/>
          </p:cNvPicPr>
          <p:nvPr/>
        </p:nvPicPr>
        <p:blipFill>
          <a:blip r:embed="rId5"/>
          <a:srcRect r="6433" b="17544"/>
          <a:stretch>
            <a:fillRect/>
          </a:stretch>
        </p:blipFill>
        <p:spPr bwMode="auto">
          <a:xfrm>
            <a:off x="285720" y="1000108"/>
            <a:ext cx="2857520" cy="33575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2984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Калос-Лімен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4071942"/>
            <a:ext cx="82153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/>
              <a:t>Калос-Лімен</a:t>
            </a:r>
            <a:r>
              <a:rPr lang="ru-RU" sz="2000" dirty="0" smtClean="0"/>
              <a:t> (у </a:t>
            </a:r>
            <a:r>
              <a:rPr lang="ru-RU" sz="2000" dirty="0" err="1" smtClean="0"/>
              <a:t>перекладі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грец</a:t>
            </a:r>
            <a:r>
              <a:rPr lang="ru-RU" sz="2000" dirty="0" smtClean="0"/>
              <a:t>. - «Прекрасна гавань») - </a:t>
            </a:r>
            <a:r>
              <a:rPr lang="ru-RU" sz="2000" dirty="0" err="1" smtClean="0"/>
              <a:t>античне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місто</a:t>
            </a:r>
            <a:r>
              <a:rPr lang="ru-RU" sz="2000" dirty="0" smtClean="0"/>
              <a:t>, </a:t>
            </a:r>
            <a:r>
              <a:rPr lang="ru-RU" sz="2000" dirty="0" err="1" smtClean="0"/>
              <a:t>залишки</a:t>
            </a:r>
            <a:r>
              <a:rPr lang="ru-RU" sz="2000" dirty="0" smtClean="0"/>
              <a:t> </a:t>
            </a:r>
            <a:r>
              <a:rPr lang="ru-RU" sz="2000" dirty="0" err="1" smtClean="0"/>
              <a:t>якого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розташовані</a:t>
            </a:r>
            <a:r>
              <a:rPr lang="ru-RU" sz="2000" dirty="0" smtClean="0"/>
              <a:t> на </a:t>
            </a:r>
            <a:r>
              <a:rPr lang="ru-RU" sz="2000" dirty="0" err="1" smtClean="0"/>
              <a:t>північній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околиці</a:t>
            </a:r>
            <a:r>
              <a:rPr lang="ru-RU" sz="2000" dirty="0" smtClean="0"/>
              <a:t> </a:t>
            </a:r>
            <a:r>
              <a:rPr lang="ru-RU" sz="2000" dirty="0" err="1" smtClean="0"/>
              <a:t>сучасноЇго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міста</a:t>
            </a:r>
            <a:r>
              <a:rPr lang="ru-RU" sz="2000" dirty="0" smtClean="0"/>
              <a:t> </a:t>
            </a:r>
            <a:r>
              <a:rPr lang="ru-RU" sz="2000" dirty="0" err="1" smtClean="0"/>
              <a:t>Чорноморське</a:t>
            </a:r>
            <a:r>
              <a:rPr lang="ru-RU" sz="2000" dirty="0" smtClean="0"/>
              <a:t> в </a:t>
            </a:r>
            <a:r>
              <a:rPr lang="ru-RU" sz="2000" dirty="0" err="1" smtClean="0"/>
              <a:t>північно-західному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Криму</a:t>
            </a:r>
            <a:r>
              <a:rPr lang="ru-RU" sz="2000" dirty="0" smtClean="0"/>
              <a:t>, на </a:t>
            </a:r>
            <a:r>
              <a:rPr lang="ru-RU" sz="2000" dirty="0" err="1" smtClean="0"/>
              <a:t>скелястому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мису</a:t>
            </a:r>
            <a:r>
              <a:rPr lang="ru-RU" sz="2000" dirty="0" smtClean="0"/>
              <a:t> </a:t>
            </a:r>
            <a:r>
              <a:rPr lang="ru-RU" sz="2000" dirty="0" err="1" smtClean="0"/>
              <a:t>південно-східного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узбережжя</a:t>
            </a:r>
            <a:r>
              <a:rPr lang="ru-RU" sz="2000" dirty="0" smtClean="0"/>
              <a:t> </a:t>
            </a:r>
            <a:r>
              <a:rPr lang="ru-RU" sz="2000" dirty="0" err="1" smtClean="0"/>
              <a:t>Ак-Мечетської</a:t>
            </a:r>
            <a:r>
              <a:rPr lang="ru-RU" sz="2000" dirty="0" smtClean="0"/>
              <a:t> бухти, в </a:t>
            </a:r>
            <a:r>
              <a:rPr lang="ru-RU" sz="2000" dirty="0" err="1" smtClean="0"/>
              <a:t>безпосередній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близькості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міського</a:t>
            </a:r>
            <a:r>
              <a:rPr lang="ru-RU" sz="2000" dirty="0" smtClean="0"/>
              <a:t> пляжу.  </a:t>
            </a:r>
            <a:r>
              <a:rPr lang="ru-RU" sz="2000" dirty="0" err="1" smtClean="0"/>
              <a:t>Калос</a:t>
            </a:r>
            <a:r>
              <a:rPr lang="ru-RU" sz="2000" dirty="0" smtClean="0"/>
              <a:t> </a:t>
            </a:r>
            <a:r>
              <a:rPr lang="ru-RU" sz="2000" dirty="0" err="1" smtClean="0"/>
              <a:t>Лімен</a:t>
            </a:r>
            <a:r>
              <a:rPr lang="ru-RU" sz="2000" dirty="0" smtClean="0"/>
              <a:t>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</a:t>
            </a:r>
            <a:r>
              <a:rPr lang="ru-RU" sz="2000" dirty="0" err="1" smtClean="0"/>
              <a:t>заснований</a:t>
            </a:r>
            <a:r>
              <a:rPr lang="ru-RU" sz="2000" dirty="0" smtClean="0"/>
              <a:t> греками в </a:t>
            </a:r>
            <a:r>
              <a:rPr lang="en-US" sz="2000" dirty="0" smtClean="0"/>
              <a:t>IV </a:t>
            </a:r>
            <a:r>
              <a:rPr lang="ru-RU" sz="2000" dirty="0" smtClean="0"/>
              <a:t>в. до н. е. </a:t>
            </a:r>
            <a:r>
              <a:rPr lang="ru-RU" sz="2000" dirty="0" err="1" smtClean="0"/>
              <a:t>Місто</a:t>
            </a:r>
            <a:r>
              <a:rPr lang="ru-RU" sz="2000" dirty="0" smtClean="0"/>
              <a:t> </a:t>
            </a:r>
            <a:r>
              <a:rPr lang="ru-RU" sz="2000" dirty="0" err="1" smtClean="0"/>
              <a:t>площею</a:t>
            </a:r>
            <a:r>
              <a:rPr lang="ru-RU" sz="2000" dirty="0" smtClean="0"/>
              <a:t> </a:t>
            </a:r>
            <a:r>
              <a:rPr lang="ru-RU" sz="2000" dirty="0" err="1" smtClean="0"/>
              <a:t>близько</a:t>
            </a:r>
            <a:r>
              <a:rPr lang="ru-RU" sz="2000" dirty="0" smtClean="0"/>
              <a:t> 4 </a:t>
            </a:r>
            <a:r>
              <a:rPr lang="ru-RU" sz="2000" dirty="0" err="1" smtClean="0"/>
              <a:t>гектарів</a:t>
            </a:r>
            <a:r>
              <a:rPr lang="ru-RU" sz="2000" dirty="0" smtClean="0"/>
              <a:t> </a:t>
            </a:r>
            <a:r>
              <a:rPr lang="ru-RU" sz="2000" dirty="0" err="1" smtClean="0"/>
              <a:t>оточувала</a:t>
            </a:r>
            <a:r>
              <a:rPr lang="ru-RU" sz="2000" dirty="0" smtClean="0"/>
              <a:t> </a:t>
            </a:r>
            <a:r>
              <a:rPr lang="ru-RU" sz="2000" dirty="0" err="1" smtClean="0"/>
              <a:t>кріпосна</a:t>
            </a:r>
            <a:r>
              <a:rPr lang="ru-RU" sz="2000" dirty="0" smtClean="0"/>
              <a:t> </a:t>
            </a:r>
            <a:r>
              <a:rPr lang="ru-RU" sz="2000" dirty="0" err="1" smtClean="0"/>
              <a:t>стіна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чотирикутними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баштами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23554" name="Picture 2" descr="Керкинитида Керкинитида Евпатория история с древних времен, до наших дней Отдых и лечение в Евпатории"/>
          <p:cNvPicPr>
            <a:picLocks noChangeAspect="1" noChangeArrowheads="1"/>
          </p:cNvPicPr>
          <p:nvPr/>
        </p:nvPicPr>
        <p:blipFill>
          <a:blip r:embed="rId2"/>
          <a:srcRect t="16723" b="13037"/>
          <a:stretch>
            <a:fillRect/>
          </a:stretch>
        </p:blipFill>
        <p:spPr bwMode="auto">
          <a:xfrm>
            <a:off x="1357290" y="1071546"/>
            <a:ext cx="6357982" cy="300039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264</TotalTime>
  <Words>1058</Words>
  <Application>Microsoft Office PowerPoint</Application>
  <PresentationFormat>Экран (4:3)</PresentationFormat>
  <Paragraphs>39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Яркая</vt:lpstr>
      <vt:lpstr>Північне причорномор’я:  Мистецтво грецьких міст </vt:lpstr>
      <vt:lpstr>Презентация PowerPoint</vt:lpstr>
      <vt:lpstr>Борисфеніда</vt:lpstr>
      <vt:lpstr>Презентация PowerPoint</vt:lpstr>
      <vt:lpstr>Мистецтво Борисфеніди: </vt:lpstr>
      <vt:lpstr>Олівія</vt:lpstr>
      <vt:lpstr>Презентация PowerPoint</vt:lpstr>
      <vt:lpstr>Презентация PowerPoint</vt:lpstr>
      <vt:lpstr>Калос-Лімен</vt:lpstr>
      <vt:lpstr>Презентация PowerPoint</vt:lpstr>
      <vt:lpstr>Культура Колос-Лімену:</vt:lpstr>
      <vt:lpstr>Пантікапей</vt:lpstr>
      <vt:lpstr>Презентация PowerPoint</vt:lpstr>
      <vt:lpstr>Культура Пантікапею:</vt:lpstr>
      <vt:lpstr>Херсонес</vt:lpstr>
      <vt:lpstr>Презентация PowerPoint</vt:lpstr>
      <vt:lpstr>Культура Херсонесу:</vt:lpstr>
      <vt:lpstr>Керкінітида</vt:lpstr>
      <vt:lpstr>Презентация PowerPoint</vt:lpstr>
      <vt:lpstr>Культура Керкінітиди:</vt:lpstr>
      <vt:lpstr> </vt:lpstr>
      <vt:lpstr>Презентация PowerPoint</vt:lpstr>
      <vt:lpstr>Культура Феодосії:</vt:lpstr>
      <vt:lpstr>Отже. Культура грецьких міст Причорномор’я дуже різноманітна для кожного міста, але схожа між собою особливими грецькими елементами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27</cp:revision>
  <dcterms:created xsi:type="dcterms:W3CDTF">2014-09-17T16:11:50Z</dcterms:created>
  <dcterms:modified xsi:type="dcterms:W3CDTF">2014-09-28T15:56:52Z</dcterms:modified>
</cp:coreProperties>
</file>