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67" d="100"/>
          <a:sy n="67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4BEDF-5BFB-4EAB-A9D8-3A6630F21191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73FBF-F0D4-45AC-A93E-76F6C405F46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712D-BCC0-494B-9C3A-08025C31F53E}" type="datetimeFigureOut">
              <a:rPr lang="uk-UA" smtClean="0"/>
              <a:t>12.04.2010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08B2-EE2D-49D3-A45D-DA568ADD888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73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498748">
            <a:off x="1172693" y="559854"/>
            <a:ext cx="7879208" cy="184665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Система вищої освіти </a:t>
            </a:r>
          </a:p>
          <a:p>
            <a:pPr algn="ctr"/>
            <a:r>
              <a:rPr lang="uk-UA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Данії</a:t>
            </a:r>
            <a:endParaRPr lang="ru-RU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D:\Новая папка (2)\123632692054c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4977800" cy="3714776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4614866" cy="5929330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правило, у Данії за навчання у державних закладах не платять ні громадяни Данії, ні іноземці. Ця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первага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трохи нівелюється тим. що іноземцю важко розраховувати на стипендію від уряду Данії, яка вирішить його фінансові потреби на перебування в країні.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ПЛАТА ЗА НАВЧАННЯ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D:\Новая папка (2)\datskayakrona-kupyu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795010">
            <a:off x="4153679" y="2622273"/>
            <a:ext cx="4982836" cy="2451556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ГРАНТИ І ДОПОМОГА</a:t>
            </a:r>
            <a:endParaRPr lang="uk-U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Гранти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позики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можна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спробувати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отримати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різних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фондів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європейських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програм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обміну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студентами, а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також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державних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освітніх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органів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Данії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r>
              <a:rPr lang="uk-UA" b="1" u="sng" dirty="0" smtClean="0">
                <a:solidFill>
                  <a:schemeClr val="bg2">
                    <a:lumMod val="10000"/>
                  </a:schemeClr>
                </a:solidFill>
              </a:rPr>
              <a:t>Данія є учасницею всіх головних європейських конвенцій про визнання дипломів та документів, які дають доступ до університетів. Вони використовуються для вирішення питань визнання лише після уважного дослідження повного </a:t>
            </a:r>
            <a:r>
              <a:rPr lang="uk-UA" b="1" u="sng" dirty="0" err="1" smtClean="0">
                <a:solidFill>
                  <a:schemeClr val="bg2">
                    <a:lumMod val="10000"/>
                  </a:schemeClr>
                </a:solidFill>
              </a:rPr>
              <a:t>покмплекту</a:t>
            </a:r>
            <a:r>
              <a:rPr lang="uk-UA" b="1" u="sng" dirty="0" smtClean="0">
                <a:solidFill>
                  <a:schemeClr val="bg2">
                    <a:lumMod val="10000"/>
                  </a:schemeClr>
                </a:solidFill>
              </a:rPr>
              <a:t> документів позивача-іноземця. Данія має угоди про автоматичне визнання частини документів про освіту з малим числом країн (насамперед. зі </a:t>
            </a:r>
            <a:r>
              <a:rPr lang="uk-UA" b="1" u="sng" dirty="0" err="1" smtClean="0">
                <a:solidFill>
                  <a:schemeClr val="bg2">
                    <a:lumMod val="10000"/>
                  </a:schemeClr>
                </a:solidFill>
              </a:rPr>
              <a:t>скандінавськими</a:t>
            </a:r>
            <a:r>
              <a:rPr lang="uk-UA" b="1" u="sng" dirty="0" smtClean="0">
                <a:solidFill>
                  <a:schemeClr val="bg2">
                    <a:lumMod val="10000"/>
                  </a:schemeClr>
                </a:solidFill>
              </a:rPr>
              <a:t>).</a:t>
            </a:r>
            <a:endParaRPr lang="uk-UA" b="1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ВИЗНАННЯ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  <a:alpha val="65000"/>
              </a:schemeClr>
            </a:solidFill>
          </a:ln>
        </p:spPr>
        <p:txBody>
          <a:bodyPr/>
          <a:lstStyle/>
          <a:p>
            <a:r>
              <a:rPr lang="uk-UA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ЗАКЛАДИ ВИЩОЇ ОСВІТИ</a:t>
            </a:r>
            <a:endParaRPr lang="uk-UA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Вони досить чітко поділяються на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університетський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і </a:t>
            </a:r>
            <a:r>
              <a:rPr lang="uk-UA" dirty="0" smtClean="0"/>
              <a:t>не університетський 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сектори. </a:t>
            </a:r>
          </a:p>
          <a:p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Перший включає 5 класичних і 9 спеціалізованих університети, а також 6 академій музики.</a:t>
            </a:r>
          </a:p>
          <a:p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Другий (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College Sector) 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складається з понад 130 спеціалізованих закладів з тривалістю навчання 2-4 роки. </a:t>
            </a:r>
          </a:p>
          <a:p>
            <a:endParaRPr lang="uk-UA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Повний цикл навчанням разом з докторантурою мають університети в містах Копенгаген (заснований у 1479 р), </a:t>
            </a:r>
            <a:r>
              <a:rPr lang="uk-UA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Аархус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(1928), </a:t>
            </a:r>
            <a:r>
              <a:rPr lang="uk-UA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Одензе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(1964), </a:t>
            </a:r>
            <a:r>
              <a:rPr lang="uk-UA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Роскільд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(1970), </a:t>
            </a:r>
            <a:r>
              <a:rPr lang="uk-UA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Ольборг</a:t>
            </a:r>
            <a:r>
              <a:rPr lang="uk-U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(1974).</a:t>
            </a:r>
            <a:endParaRPr lang="uk-UA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857232"/>
          </a:xfrm>
        </p:spPr>
        <p:txBody>
          <a:bodyPr>
            <a:noAutofit/>
          </a:bodyPr>
          <a:lstStyle/>
          <a:p>
            <a:r>
              <a:rPr lang="uk-UA" sz="20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Дев'ять</a:t>
            </a:r>
            <a:r>
              <a:rPr lang="uk-UA" sz="2000" smtClean="0">
                <a:solidFill>
                  <a:schemeClr val="accent2">
                    <a:lumMod val="75000"/>
                  </a:schemeClr>
                </a:solidFill>
              </a:rPr>
              <a:t> закладів університетського рівня спеціалізуються в інженерних і технологічних науках, медицині й ветеринарії, мистецтвах, будівництві та комерції:</a:t>
            </a:r>
            <a:endParaRPr lang="uk-U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686800" cy="6143668"/>
          </a:xfrm>
        </p:spPr>
        <p:txBody>
          <a:bodyPr>
            <a:noAutofit/>
          </a:bodyPr>
          <a:lstStyle/>
          <a:p>
            <a:r>
              <a:rPr lang="en-US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Technical University of Denmark, який включає в себе Engineering Academy of Denmark;</a:t>
            </a:r>
          </a:p>
          <a:p>
            <a:endParaRPr lang="en-US" sz="18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Royal Veterinary &amp; Agricultural University;</a:t>
            </a:r>
          </a:p>
          <a:p>
            <a:endParaRPr lang="en-US" sz="18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Royal Danish School of Pharmacy;</a:t>
            </a:r>
          </a:p>
          <a:p>
            <a:endParaRPr lang="en-US" sz="18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Copenhagen Business School;</a:t>
            </a:r>
          </a:p>
          <a:p>
            <a:endParaRPr lang="en-US" sz="18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The Aarhus School of Business;</a:t>
            </a:r>
          </a:p>
          <a:p>
            <a:endParaRPr lang="en-US" sz="18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Southers Denmark Business School;</a:t>
            </a:r>
          </a:p>
          <a:p>
            <a:endParaRPr lang="en-US" sz="18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Royal Danish School of Educational Studies;</a:t>
            </a:r>
          </a:p>
          <a:p>
            <a:endParaRPr lang="en-US" sz="18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Royal Danish Academy of Fine Art School of Architecture;</a:t>
            </a:r>
          </a:p>
          <a:p>
            <a:endParaRPr lang="en-US" sz="18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Aarhus School of Architecture.</a:t>
            </a:r>
            <a:endParaRPr lang="uk-UA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ДОСТУП</a:t>
            </a:r>
            <a:endParaRPr lang="uk-UA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Щороку Міністерство освіти визначає кількість місць і квоти набору в систему післяшкільної освіти.</a:t>
            </a:r>
          </a:p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З випуску шкіл 1994 р. бажало навчатися 65 000 осіб, але місць було лише 42 000. Квота складається з двох частин.</a:t>
            </a:r>
          </a:p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Більша — для громадян Данії, селекцію і зарахування яких проводять централізовано на основі середніх оцінок випускних екзаменів в гімназіях та інших закладах, де успіх дає вільний доступ до вищої освіти. </a:t>
            </a:r>
          </a:p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В меншу частину квоти входять абітурієнти-іноземці й частина датчан, прийом яких ведуть самі заклади освіти у рамках визначеної автономії за власними правилами і критеріями. Розгляд заяв суто індивідуальний. Документи від осіб з цієї групи мають надійти у заклад освіти до 15 березня (правило на 1995/96 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</a:rPr>
              <a:t>н.р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.).</a:t>
            </a:r>
            <a:endParaRPr lang="uk-U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72000">
              <a:srgbClr val="F0EBD5">
                <a:alpha val="0"/>
              </a:srgbClr>
            </a:gs>
            <a:gs pos="100000">
              <a:srgbClr val="D1C39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3857620" cy="6126163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Підкреслимо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повна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середня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освіта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Данії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триває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менше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12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років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(часто — 13). 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Зверніть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увагу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на те,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державних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закладах навчання для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громадян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країни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іноземців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безкоштовне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050" name="Picture 2" descr="D:\Новая папка (2)\travel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00042"/>
            <a:ext cx="4991100" cy="5181600"/>
          </a:xfrm>
          <a:prstGeom prst="roundRect">
            <a:avLst>
              <a:gd name="adj" fmla="val 31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38000"/>
              </a:srgbClr>
            </a:gs>
            <a:gs pos="48000">
              <a:srgbClr val="21D6E0">
                <a:alpha val="90000"/>
              </a:srgbClr>
            </a:gs>
            <a:gs pos="83000">
              <a:srgbClr val="0087E6">
                <a:alpha val="84000"/>
              </a:srgbClr>
            </a:gs>
            <a:gs pos="100000">
              <a:srgbClr val="005CBF">
                <a:alpha val="70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 І ЕКЗАМЕНИ</a:t>
            </a:r>
            <a:endParaRPr lang="uk-UA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Навчальний рік складається з двох семестрів: осіннього (з початку вересня до січня) та весняного (січень/лютий — травень/червень). Тижневі канікули припадають на середину семестрів, довші — між ними. </a:t>
            </a:r>
          </a:p>
          <a:p>
            <a:endParaRPr lang="uk-UA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Викладання йде датською мовою, але для все більшої кількості предметів на старших курсах використовують іноземні мови.</a:t>
            </a:r>
          </a:p>
          <a:p>
            <a:endParaRPr lang="uk-UA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Екзаменаційні сесії припадають на січень і червень. Екзамени досить суворі, часто письмові чи комбіновані з обов'язковою участю "зовнішніх" екзаменаторів. Перехід з першого курсу на другий ускладнюється додатковим "загальним" екзаменом. Провал на ньому вимагає повторного складання у серпні чи наступного року, інакше подальше навчання не дозволяється. </a:t>
            </a:r>
          </a:p>
          <a:p>
            <a:endParaRPr lang="uk-UA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Данія має досить оригінальну шкалу оцінок, особливості якої вказані в наступній таблиці 2. Порівняння з іншими системами має, звичайно, досить відносний характер.</a:t>
            </a:r>
            <a:endParaRPr lang="uk-U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оцінювання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Данії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endParaRPr lang="uk-UA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2010-04-12_2048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85860"/>
            <a:ext cx="9144000" cy="5538199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40" y="0"/>
            <a:ext cx="2428860" cy="314324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Позначення у таблиці: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BA - bachelor;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CA -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candidatus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artium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; D -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doktor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K -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kandidat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M - magister;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L —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licentait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= Ph.D.; P, P1, P2, P3, P4 -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професійні кваліфікації різного рівня</a:t>
            </a:r>
            <a:r>
              <a:rPr lang="uk-UA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uk-UA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2010-04-12_205326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71514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643702" y="3143248"/>
            <a:ext cx="25002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Тривалість навчання і дипломи у датській вищій освіті</a:t>
            </a:r>
            <a:endParaRPr lang="uk-UA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7358082" y="5929330"/>
            <a:ext cx="928694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МОВНІ ВИМОГИ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Обов'язковою передумовою отримання доступу до датської вищої освіти на повний курс є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належне знання мови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, яка досить близька до німецької. Існують інтенсивні мовні курси для іноземців чи дорослих, які проводяться перед кожним семестром, а в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Studieskolen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вони йдуть у травні-червні,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</a:rPr>
              <a:t>серпні-версні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і листопаді-грудні, закінчуючись тестуванням. 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Запис на курси коштує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500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датських крон. Відзначимо, що необхідне також добре знання англійської мови з огляду на поширеність англомовних підручників та іншої літератури.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712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ЗАКЛАДИ ВИЩОЇ ОСВІТИ</vt:lpstr>
      <vt:lpstr>Дев'ять закладів університетського рівня спеціалізуються в інженерних і технологічних науках, медицині й ветеринарії, мистецтвах, будівництві та комерції:</vt:lpstr>
      <vt:lpstr> ДОСТУП</vt:lpstr>
      <vt:lpstr>Слайд 5</vt:lpstr>
      <vt:lpstr>НАВЧАННЯ І ЕКЗАМЕНИ</vt:lpstr>
      <vt:lpstr>Шкала оцінювання Данії та її порівняння з іншими</vt:lpstr>
      <vt:lpstr>Позначення у таблиці: BA - bachelor;  CA - candidatus artium; D - doktor;  K - kandidat;  M - magister;  L — licentait = Ph.D.; P, P1, P2, P3, P4 - професійні кваліфікації різного рівня.</vt:lpstr>
      <vt:lpstr>МОВНІ ВИМОГИ</vt:lpstr>
      <vt:lpstr>Слайд 10</vt:lpstr>
      <vt:lpstr>ГРАНТИ І ДОПОМОГА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Богдан</dc:creator>
  <cp:lastModifiedBy>Богдан</cp:lastModifiedBy>
  <cp:revision>8</cp:revision>
  <dcterms:created xsi:type="dcterms:W3CDTF">2010-04-12T17:16:29Z</dcterms:created>
  <dcterms:modified xsi:type="dcterms:W3CDTF">2010-04-12T18:29:37Z</dcterms:modified>
</cp:coreProperties>
</file>