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71" r:id="rId4"/>
    <p:sldId id="258" r:id="rId5"/>
    <p:sldId id="259" r:id="rId6"/>
    <p:sldId id="274" r:id="rId7"/>
    <p:sldId id="269" r:id="rId8"/>
    <p:sldId id="270" r:id="rId9"/>
    <p:sldId id="272" r:id="rId10"/>
    <p:sldId id="267" r:id="rId11"/>
    <p:sldId id="273" r:id="rId12"/>
    <p:sldId id="268" r:id="rId13"/>
    <p:sldId id="266" r:id="rId14"/>
    <p:sldId id="260" r:id="rId15"/>
    <p:sldId id="261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45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7CB89-7759-499E-9D8A-F73A1672A2A6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8EABC-2522-44AE-86BF-817EA4ABD32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729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0%BB%D1%83%D0%BC%D0%B1%D1%96%D1%8F_(%D1%88%D0%B0%D1%82%D0%BB)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Леонід Костянтинович Каденюк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EABC-2522-44AE-86BF-817EA4ABD326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71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Міжнародний екіпаж</a:t>
            </a:r>
            <a:r>
              <a:rPr lang="uk-UA" sz="1200" b="1" dirty="0" smtClean="0">
                <a:effectLst/>
                <a:latin typeface="Times New Roman"/>
                <a:ea typeface="Calibri"/>
              </a:rPr>
              <a:t>БТКК </a:t>
            </a:r>
            <a:r>
              <a:rPr lang="uk-UA" sz="1200" b="1" u="none" strike="noStrike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  <a:hlinkClick r:id="rId3" tooltip="Колумбія (шатл)"/>
              </a:rPr>
              <a:t>«Колумбія»</a:t>
            </a:r>
            <a:r>
              <a:rPr lang="uk-UA" sz="1200" b="1" u="none" strike="noStrike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(1997р.) 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EABC-2522-44AE-86BF-817EA4ABD326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6355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EABC-2522-44AE-86BF-817EA4ABD326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785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Галактика М31 в сузір`ї</a:t>
            </a:r>
            <a:r>
              <a:rPr lang="uk-UA" baseline="0" dirty="0" smtClean="0"/>
              <a:t> Андромеди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EABC-2522-44AE-86BF-817EA4ABD326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357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Галактики в сузір‘ї Гончих Псів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EABC-2522-44AE-86BF-817EA4ABD326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1627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Скупчення зірок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EABC-2522-44AE-86BF-817EA4ABD326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1309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Знімок</a:t>
            </a:r>
            <a:r>
              <a:rPr lang="uk-UA" baseline="0" dirty="0" smtClean="0"/>
              <a:t> має вигляд ангела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EABC-2522-44AE-86BF-817EA4ABD326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9014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Туманність </a:t>
            </a:r>
            <a:r>
              <a:rPr lang="uk-UA" smtClean="0"/>
              <a:t>Кошаче око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EABC-2522-44AE-86BF-817EA4ABD326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5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8F2B90-725E-443E-AE02-D1A0D1AD6CB0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7F866F-44BA-4C10-A6AF-41AD2ADDD9A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97" TargetMode="External"/><Relationship Id="rId3" Type="http://schemas.openxmlformats.org/officeDocument/2006/relationships/hyperlink" Target="http://uk.wikipedia.org/wiki/1951" TargetMode="External"/><Relationship Id="rId7" Type="http://schemas.openxmlformats.org/officeDocument/2006/relationships/hyperlink" Target="http://uk.wikipedia.org/wiki/5_%D0%B3%D1%80%D1%83%D0%B4%D0%BD%D1%8F" TargetMode="External"/><Relationship Id="rId2" Type="http://schemas.openxmlformats.org/officeDocument/2006/relationships/hyperlink" Target="http://uk.wikipedia.org/wiki/28_%D1%81%D1%96%D1%87%D0%BD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19_%D0%BB%D0%B8%D1%81%D1%82%D0%BE%D0%BF%D0%B0%D0%B4%D0%B0" TargetMode="External"/><Relationship Id="rId5" Type="http://schemas.openxmlformats.org/officeDocument/2006/relationships/hyperlink" Target="http://uk.wikipedia.org/wiki/%D0%A7%D0%B5%D1%80%D0%BD%D1%96%D0%B2%D0%B5%D1%86%D1%8C%D0%BA%D0%B0_%D0%BE%D0%B1%D0%BB%D0%B0%D1%81%D1%82%D1%8C" TargetMode="External"/><Relationship Id="rId4" Type="http://schemas.openxmlformats.org/officeDocument/2006/relationships/hyperlink" Target="http://uk.wikipedia.org/wiki/%D0%9A%D0%BB%D1%96%D1%88%D0%BA%D1%96%D0%B2%D1%86%D1%96" TargetMode="External"/><Relationship Id="rId9" Type="http://schemas.openxmlformats.org/officeDocument/2006/relationships/hyperlink" Target="http://uk.wikipedia.org/wiki/%D0%9A%D0%BE%D0%BB%D1%83%D0%BC%D0%B1%D1%96%D1%8F_(%D1%88%D0%B0%D1%82%D0%BB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748680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Космічна ера людства почалася після запуску першого штучного супутника 4 жовтня 1957р.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Перший </a:t>
            </a:r>
            <a:r>
              <a:rPr lang="uk-UA" sz="3100" dirty="0" smtClean="0"/>
              <a:t>штучний супутник Землі</a:t>
            </a:r>
            <a:endParaRPr lang="uk-UA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15240">
              <a:lnSpc>
                <a:spcPct val="115000"/>
              </a:lnSpc>
              <a:spcAft>
                <a:spcPts val="120"/>
              </a:spcAft>
            </a:pPr>
            <a:r>
              <a:rPr lang="uk-UA" sz="3200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Маса апарату — 83,6 кг, діаметр — 0,58м знаходився на орбіті три місяці зробив 1440 обертів.</a:t>
            </a:r>
            <a:endParaRPr lang="uk-UA" sz="3200" dirty="0">
              <a:ea typeface="Calibri"/>
              <a:cs typeface="Times New Roman"/>
            </a:endParaRP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550267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ond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4439"/>
            <a:ext cx="3456384" cy="482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573325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Ю́рій</a:t>
            </a:r>
            <a:r>
              <a:rPr lang="ru-RU" sz="2800" b="1" dirty="0"/>
              <a:t> </a:t>
            </a:r>
            <a:r>
              <a:rPr lang="ru-RU" sz="2800" b="1" dirty="0" err="1"/>
              <a:t>Васи́льович</a:t>
            </a:r>
            <a:r>
              <a:rPr lang="ru-RU" sz="2800" b="1" dirty="0"/>
              <a:t> </a:t>
            </a:r>
            <a:r>
              <a:rPr lang="ru-RU" sz="2800" b="1" dirty="0" err="1"/>
              <a:t>Кондратю́к</a:t>
            </a:r>
            <a:r>
              <a:rPr lang="ru-RU" sz="2800" dirty="0"/>
              <a:t> (</a:t>
            </a:r>
            <a:r>
              <a:rPr lang="ru-RU" sz="2800" dirty="0" err="1"/>
              <a:t>справжнє</a:t>
            </a:r>
            <a:r>
              <a:rPr lang="ru-RU" sz="2800" dirty="0"/>
              <a:t> </a:t>
            </a:r>
            <a:r>
              <a:rPr lang="ru-RU" sz="2800" dirty="0" err="1"/>
              <a:t>ім'я</a:t>
            </a:r>
            <a:r>
              <a:rPr lang="ru-RU" sz="2800" dirty="0"/>
              <a:t> </a:t>
            </a:r>
            <a:r>
              <a:rPr lang="ru-RU" sz="2800" b="1" dirty="0" err="1"/>
              <a:t>Шаргей</a:t>
            </a:r>
            <a:r>
              <a:rPr lang="ru-RU" sz="2800" b="1" dirty="0"/>
              <a:t> </a:t>
            </a:r>
            <a:r>
              <a:rPr lang="ru-RU" sz="2800" b="1" dirty="0" err="1"/>
              <a:t>Олександр</a:t>
            </a:r>
            <a:r>
              <a:rPr lang="ru-RU" sz="2800" b="1" dirty="0"/>
              <a:t> </a:t>
            </a:r>
            <a:r>
              <a:rPr lang="ru-RU" sz="2800" b="1" dirty="0" smtClean="0"/>
              <a:t>Гнатович</a:t>
            </a:r>
            <a:r>
              <a:rPr lang="ru-RU" sz="2800" dirty="0" smtClean="0"/>
              <a:t>)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2060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/>
              <a:t>Інший українець – Сергій Корольов</a:t>
            </a:r>
            <a:r>
              <a:rPr lang="uk-UA" sz="2400" dirty="0"/>
              <a:t> – став засновником практичної космонавтики. Його ім’я безпосередньо пов’язаний із запуском першого штучного супутника землі, першою висадкою на поверхню місяця космічної станції та першими фотографіями його </a:t>
            </a:r>
            <a:r>
              <a:rPr lang="uk-UA" sz="2400" dirty="0" err="1"/>
              <a:t>зворотннього</a:t>
            </a:r>
            <a:r>
              <a:rPr lang="uk-UA" sz="2400" dirty="0"/>
              <a:t> боку, а також із космічним рейсом корабля з людиною на борту</a:t>
            </a:r>
            <a:r>
              <a:rPr lang="uk-UA" sz="2400" b="1" dirty="0"/>
              <a:t>12 квітня 1961 року Юрій Гагарін став першою людиною в світовій історії, що зробила політ в космічний простір) </a:t>
            </a:r>
            <a:r>
              <a:rPr lang="uk-UA" sz="2400" dirty="0"/>
              <a:t> і виходом у відкритий космос .</a:t>
            </a:r>
          </a:p>
        </p:txBody>
      </p:sp>
    </p:spTree>
    <p:extLst>
      <p:ext uri="{BB962C8B-B14F-4D97-AF65-F5344CB8AC3E}">
        <p14:creationId xmlns:p14="http://schemas.microsoft.com/office/powerpoint/2010/main" val="539483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Koro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831"/>
            <a:ext cx="3784492" cy="558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5758439"/>
            <a:ext cx="56412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/>
              <a:t>Сергій Павлович Корольов</a:t>
            </a:r>
          </a:p>
          <a:p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7459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090942"/>
            <a:ext cx="6912768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Деякі фото </a:t>
            </a:r>
            <a:r>
              <a:rPr lang="uk-UA" sz="2000" b="1" dirty="0" smtClean="0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космосу</a:t>
            </a:r>
            <a:endParaRPr lang="uk-UA" sz="1400" dirty="0">
              <a:latin typeface="Calibri"/>
              <a:ea typeface="Calibri"/>
              <a:cs typeface="Times New Roman"/>
            </a:endParaRPr>
          </a:p>
          <a:p>
            <a:pPr indent="142875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24 квітня 1990г </a:t>
            </a:r>
            <a:r>
              <a:rPr lang="uk-UA" b="1" dirty="0" err="1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шатл</a:t>
            </a:r>
            <a:r>
              <a:rPr lang="uk-UA" b="1" dirty="0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 «</a:t>
            </a:r>
            <a:r>
              <a:rPr lang="uk-UA" b="1" dirty="0" err="1" smtClean="0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Діскавері</a:t>
            </a:r>
            <a:r>
              <a:rPr lang="uk-UA" b="1" dirty="0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» вивів на розрахункову орбіту телескоп «</a:t>
            </a:r>
            <a:r>
              <a:rPr lang="uk-UA" b="1" dirty="0" err="1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Хаббл</a:t>
            </a:r>
            <a:r>
              <a:rPr lang="uk-UA" b="1" dirty="0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». Атмосфера планети не робить на нього негативного впливу, тому ефективність «</a:t>
            </a:r>
            <a:r>
              <a:rPr lang="uk-UA" b="1" dirty="0" err="1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Хаббла</a:t>
            </a:r>
            <a:r>
              <a:rPr lang="uk-UA" b="1" dirty="0">
                <a:solidFill>
                  <a:srgbClr val="2A2A2A"/>
                </a:solidFill>
                <a:latin typeface="Times New Roman"/>
                <a:ea typeface="Times New Roman"/>
                <a:cs typeface="Times New Roman"/>
              </a:rPr>
              <a:t>» в 7 – 10 разів більше, ніж в телескопа такого ж класу, що знаходиться на Землі.</a:t>
            </a:r>
            <a:endParaRPr lang="uk-UA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9257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Ростислава\Desktop\гурток\фото телескопу  Хаббл\галактика Андромеди М3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20080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45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Ростислава\Desktop\гурток\фото телескопу  Хаббл\галактики в сузірї Гончих Псів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18" y="-20649"/>
            <a:ext cx="8523253" cy="687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715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Ростислава\Desktop\гурток\фото телескопу  Хаббл\спіральна галактика в сузірї Скульптор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8203580" cy="619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775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Ростислава\Desktop\гурток\фото телескопу  Хаббл\скупчення зірок R136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6192687" cy="54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877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Ростислава\Desktop\гурток\фото телескопу  Хаббл\Снимок космического телескопа Хаббла! Изд. 24 февраля 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20080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442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Ростислава\Desktop\гурток\фото телескопу  Хаббл\тум анність кошаче око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30" y="332656"/>
            <a:ext cx="7222754" cy="66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35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остислава\Desktop\гурток\фото телескопу  Хаббл\732px-Sputnik_a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649468" cy="634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4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168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Перший космонавт незалежної </a:t>
            </a:r>
            <a:r>
              <a:rPr lang="uk-UA" b="1" i="1" dirty="0" err="1"/>
              <a:t>України-</a:t>
            </a:r>
            <a:endParaRPr lang="uk-UA" dirty="0"/>
          </a:p>
          <a:p>
            <a:r>
              <a:rPr lang="uk-UA" sz="2400" b="1" i="1" dirty="0" err="1"/>
              <a:t>Леоні́д</a:t>
            </a:r>
            <a:r>
              <a:rPr lang="uk-UA" sz="2400" b="1" i="1" dirty="0"/>
              <a:t> </a:t>
            </a:r>
            <a:r>
              <a:rPr lang="uk-UA" sz="2400" b="1" i="1" dirty="0" err="1"/>
              <a:t>Костянти́нович</a:t>
            </a:r>
            <a:r>
              <a:rPr lang="uk-UA" sz="2400" b="1" i="1" dirty="0"/>
              <a:t> </a:t>
            </a:r>
            <a:r>
              <a:rPr lang="uk-UA" sz="2400" b="1" i="1" dirty="0" err="1"/>
              <a:t>Каденю́к</a:t>
            </a:r>
            <a:r>
              <a:rPr lang="uk-UA" sz="2400" b="1" i="1" dirty="0"/>
              <a:t> </a:t>
            </a:r>
            <a:endParaRPr lang="uk-UA" sz="2400" dirty="0"/>
          </a:p>
          <a:p>
            <a:r>
              <a:rPr lang="uk-UA" b="1" dirty="0"/>
              <a:t> (народився </a:t>
            </a:r>
            <a:r>
              <a:rPr lang="uk-UA" b="1" dirty="0">
                <a:hlinkClick r:id="rId2" tooltip="28 січня"/>
              </a:rPr>
              <a:t>28січня</a:t>
            </a:r>
            <a:r>
              <a:rPr lang="uk-UA" b="1" dirty="0"/>
              <a:t> </a:t>
            </a:r>
            <a:r>
              <a:rPr lang="uk-UA" b="1" dirty="0">
                <a:hlinkClick r:id="rId3" tooltip="1951"/>
              </a:rPr>
              <a:t>1951</a:t>
            </a:r>
            <a:r>
              <a:rPr lang="uk-UA" b="1" dirty="0"/>
              <a:t>,</a:t>
            </a:r>
            <a:r>
              <a:rPr lang="uk-UA" b="1" dirty="0" err="1"/>
              <a:t> с.</a:t>
            </a:r>
            <a:r>
              <a:rPr lang="uk-UA" b="1" dirty="0" err="1">
                <a:hlinkClick r:id="rId4" tooltip="Клішківці"/>
              </a:rPr>
              <a:t>Клішківц</a:t>
            </a:r>
            <a:r>
              <a:rPr lang="uk-UA" b="1" dirty="0">
                <a:hlinkClick r:id="rId4" tooltip="Клішківці"/>
              </a:rPr>
              <a:t>і</a:t>
            </a:r>
            <a:r>
              <a:rPr lang="uk-UA" b="1" dirty="0"/>
              <a:t> </a:t>
            </a:r>
            <a:r>
              <a:rPr lang="uk-UA" dirty="0"/>
              <a:t> </a:t>
            </a:r>
            <a:r>
              <a:rPr lang="uk-UA" dirty="0">
                <a:hlinkClick r:id="rId5" tooltip="Чернівецька область"/>
              </a:rPr>
              <a:t>Чернівецька область</a:t>
            </a:r>
            <a:r>
              <a:rPr lang="uk-UA" dirty="0"/>
              <a:t> в сім'ї сільських вчителів.</a:t>
            </a:r>
            <a:r>
              <a:rPr lang="uk-UA" b="1" dirty="0"/>
              <a:t>)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06812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В період з </a:t>
            </a:r>
            <a:r>
              <a:rPr lang="uk-UA" b="1" dirty="0">
                <a:hlinkClick r:id="rId6" tooltip="19 листопада"/>
              </a:rPr>
              <a:t>19 </a:t>
            </a:r>
            <a:r>
              <a:rPr lang="uk-UA" b="1" dirty="0" err="1">
                <a:hlinkClick r:id="rId6" tooltip="19 листопада"/>
              </a:rPr>
              <a:t>лист</a:t>
            </a:r>
            <a:r>
              <a:rPr lang="uk-UA" b="1" dirty="0">
                <a:hlinkClick r:id="rId6" tooltip="19 листопада"/>
              </a:rPr>
              <a:t>опада</a:t>
            </a:r>
            <a:r>
              <a:rPr lang="uk-UA" b="1" dirty="0"/>
              <a:t> по </a:t>
            </a:r>
            <a:r>
              <a:rPr lang="uk-UA" b="1" dirty="0">
                <a:hlinkClick r:id="rId7" tooltip="5 грудня"/>
              </a:rPr>
              <a:t>5 грудня</a:t>
            </a:r>
            <a:r>
              <a:rPr lang="uk-UA" b="1" dirty="0"/>
              <a:t> </a:t>
            </a:r>
            <a:r>
              <a:rPr lang="uk-UA" b="1" dirty="0">
                <a:hlinkClick r:id="rId8" tooltip="1997"/>
              </a:rPr>
              <a:t>1997</a:t>
            </a:r>
            <a:r>
              <a:rPr lang="uk-UA" b="1" dirty="0"/>
              <a:t> року здійснив космічний політ на американському БТКК </a:t>
            </a:r>
            <a:r>
              <a:rPr lang="uk-UA" b="1" dirty="0">
                <a:hlinkClick r:id="rId9" tooltip="Колумбія (шатл)"/>
              </a:rPr>
              <a:t>«Колумбія»</a:t>
            </a:r>
            <a:r>
              <a:rPr lang="uk-UA" b="1" dirty="0"/>
              <a:t>(</a:t>
            </a:r>
            <a:r>
              <a:rPr lang="uk-UA" dirty="0"/>
              <a:t> багаторазовому </a:t>
            </a:r>
            <a:r>
              <a:rPr lang="uk-UA" b="1" dirty="0"/>
              <a:t>транспортному космічному корабл).Політ тривів більше 15 діб.</a:t>
            </a:r>
            <a:r>
              <a:rPr lang="uk-UA" dirty="0"/>
              <a:t> </a:t>
            </a:r>
            <a:r>
              <a:rPr lang="uk-UA" b="1" dirty="0"/>
              <a:t>Під час польоту</a:t>
            </a:r>
            <a:r>
              <a:rPr lang="uk-UA" dirty="0"/>
              <a:t> виконував біологічні експерименти спільного українсько-американського досліду з трьома видами рослин: ріпа, </a:t>
            </a:r>
            <a:r>
              <a:rPr lang="uk-UA" dirty="0" smtClean="0"/>
              <a:t>соя і мох.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377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остислава\Desktop\гурток\фото телескопу  Хаббл\Leonid_Kadenyu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6632"/>
            <a:ext cx="5472608" cy="662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86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Ростислава\Desktop\гурток\фото телескопу  Хаббл\Каденю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705678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1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570" y="692696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Описати те, що бачиш в ілюмінаторі космічного корабля, неможливо. Мабуть, не вистачає людських слів. Сказати, що наша планета дуже красива, - це нічого не сказати. Вона унікальна тим, що життєздатна. І це видно з космосу, згадуючи фотографії інших планет Сонячної системи. Дуже багато всіляких кольорів, але основний відтінок – блакитний. Вона маленька. Ми її облетіли за 90 хвилин. Правда, швидкість була майже 8 км/сек.  Дивлячись на нашу планету, приходить думка, що на такій красивій планеті має бути і красиве життя. Там, в космосі, особливо гостро усвідомлюєш все безглуздя витрат величезних грошей на створення і зберігання ядерного, хімічного, бактеріологічного і інших видів озброєння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b="1" i="1" dirty="0" smtClean="0"/>
              <a:t>Леонід Каденюк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49760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емля з космосу (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508"/>
            <a:ext cx="6792838" cy="670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71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рямая ссылка на встроенно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781" y="320787"/>
            <a:ext cx="5235475" cy="613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96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Українець Юрій Кондратюк</a:t>
            </a:r>
            <a:r>
              <a:rPr lang="uk-UA" sz="2800" dirty="0"/>
              <a:t> у книзі «завоювання міжпланетних просторів" сформулював основні технічні параметри, необхідні для польоту людей на місяць. Тоді це відразу стало сенсацією згодом ідеї Кондратюка використали американські вчені та конструктори у проекті “</a:t>
            </a:r>
            <a:r>
              <a:rPr lang="uk-UA" sz="2800" dirty="0" err="1"/>
              <a:t>Аполло</a:t>
            </a:r>
            <a:r>
              <a:rPr lang="uk-UA" sz="2800" dirty="0"/>
              <a:t>”(польотів на Місяць).</a:t>
            </a:r>
          </a:p>
        </p:txBody>
      </p:sp>
    </p:spTree>
    <p:extLst>
      <p:ext uri="{BB962C8B-B14F-4D97-AF65-F5344CB8AC3E}">
        <p14:creationId xmlns:p14="http://schemas.microsoft.com/office/powerpoint/2010/main" val="401037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</TotalTime>
  <Words>360</Words>
  <Application>Microsoft Office PowerPoint</Application>
  <PresentationFormat>Экран (4:3)</PresentationFormat>
  <Paragraphs>32</Paragraphs>
  <Slides>19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 Космічна ера людства почалася після запуску першого штучного супутника 4 жовтня 1957р.   Перший штучний супутник Землі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Перший штучний супутник Землі</dc:title>
  <dc:creator>Ростислава</dc:creator>
  <cp:lastModifiedBy>Ростислава</cp:lastModifiedBy>
  <cp:revision>13</cp:revision>
  <dcterms:created xsi:type="dcterms:W3CDTF">2014-10-07T17:46:30Z</dcterms:created>
  <dcterms:modified xsi:type="dcterms:W3CDTF">2014-11-02T12:15:10Z</dcterms:modified>
</cp:coreProperties>
</file>