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8" r:id="rId11"/>
    <p:sldId id="265" r:id="rId12"/>
    <p:sldId id="266" r:id="rId13"/>
    <p:sldId id="269" r:id="rId14"/>
    <p:sldId id="267" r:id="rId15"/>
    <p:sldId id="270" r:id="rId16"/>
    <p:sldId id="271" r:id="rId17"/>
    <p:sldId id="272" r:id="rId18"/>
    <p:sldId id="273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1" d="100"/>
          <a:sy n="111" d="100"/>
        </p:scale>
        <p:origin x="-1614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 dirty="0"/>
          </a:p>
        </p:txBody>
      </p:sp>
      <p:sp>
        <p:nvSpPr>
          <p:cNvPr id="12" name="Заголовок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5" name="Подзаголовок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1" name="Дата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B4C71EC6-210F-42DE-9C53-41977AD35B3D}" type="datetimeFigureOut">
              <a:rPr lang="ru-RU" smtClean="0"/>
              <a:t>07.04.2013</a:t>
            </a:fld>
            <a:endParaRPr lang="ru-RU" dirty="0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ru-RU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07.04.2013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07.04.2013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07.04.2013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B4C71EC6-210F-42DE-9C53-41977AD35B3D}" type="datetimeFigureOut">
              <a:rPr lang="ru-RU" smtClean="0"/>
              <a:t>07.04.2013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07.04.2013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07.04.2013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07.04.2013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B4C71EC6-210F-42DE-9C53-41977AD35B3D}" type="datetimeFigureOut">
              <a:rPr lang="ru-RU" smtClean="0"/>
              <a:t>07.04.2013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07.04.2013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9" name="Прямоугольник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07.04.2013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10" name="Рисунок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dirty="0" smtClean="0"/>
              <a:t>Вставка рисунка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1" name="Текст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7" name="Дата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B4C71EC6-210F-42DE-9C53-41977AD35B3D}" type="datetimeFigureOut">
              <a:rPr lang="ru-RU" smtClean="0"/>
              <a:t>07.04.2013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ru-RU" dirty="0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9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95536" y="332656"/>
            <a:ext cx="8436772" cy="2076128"/>
          </a:xfrm>
        </p:spPr>
        <p:txBody>
          <a:bodyPr/>
          <a:lstStyle/>
          <a:p>
            <a:pPr algn="ctr"/>
            <a:r>
              <a:rPr lang="ru-RU" sz="6600" dirty="0" smtClean="0"/>
              <a:t>Третяковська </a:t>
            </a:r>
            <a:r>
              <a:rPr lang="ru-RU" sz="6600" dirty="0"/>
              <a:t>галерея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427984" y="5383060"/>
            <a:ext cx="4032448" cy="1368152"/>
          </a:xfrm>
        </p:spPr>
        <p:txBody>
          <a:bodyPr>
            <a:normAutofit/>
          </a:bodyPr>
          <a:lstStyle/>
          <a:p>
            <a:pPr algn="ctr"/>
            <a:r>
              <a:rPr lang="ru-RU" dirty="0" smtClean="0"/>
              <a:t>Презентац</a:t>
            </a:r>
            <a:r>
              <a:rPr lang="uk-UA" dirty="0" smtClean="0"/>
              <a:t>ія</a:t>
            </a:r>
          </a:p>
          <a:p>
            <a:pPr algn="ctr"/>
            <a:r>
              <a:rPr lang="uk-UA" dirty="0"/>
              <a:t>у</a:t>
            </a:r>
            <a:r>
              <a:rPr lang="uk-UA" dirty="0" smtClean="0"/>
              <a:t>чениці 9 –Б класу</a:t>
            </a:r>
          </a:p>
          <a:p>
            <a:pPr algn="ctr"/>
            <a:r>
              <a:rPr lang="uk-UA" dirty="0" smtClean="0"/>
              <a:t>Герасименко Наталії</a:t>
            </a:r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857" y="2636913"/>
            <a:ext cx="3831111" cy="288099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56748">
            <a:off x="5219375" y="2720515"/>
            <a:ext cx="3596351" cy="240301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23802783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6" y="260648"/>
            <a:ext cx="5112568" cy="63694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68224" y="2420888"/>
            <a:ext cx="316322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solidFill>
                  <a:schemeClr val="accent6">
                    <a:lumMod val="50000"/>
                  </a:schemeClr>
                </a:solidFill>
              </a:rPr>
              <a:t>Худ. Лосенко, актор Волков</a:t>
            </a:r>
          </a:p>
        </p:txBody>
      </p:sp>
    </p:spTree>
    <p:extLst>
      <p:ext uri="{BB962C8B-B14F-4D97-AF65-F5344CB8AC3E}">
        <p14:creationId xmlns:p14="http://schemas.microsoft.com/office/powerpoint/2010/main" val="38512375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64088" y="980728"/>
            <a:ext cx="3429000" cy="1571600"/>
          </a:xfrm>
        </p:spPr>
        <p:txBody>
          <a:bodyPr>
            <a:normAutofit/>
          </a:bodyPr>
          <a:lstStyle/>
          <a:p>
            <a:r>
              <a:rPr lang="ru-RU" sz="3600" dirty="0">
                <a:solidFill>
                  <a:schemeClr val="accent6">
                    <a:lumMod val="50000"/>
                  </a:schemeClr>
                </a:solidFill>
              </a:rPr>
              <a:t>Твори 19 століття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ru-RU" sz="2400" dirty="0"/>
              <a:t>Худ. Верещагін В.В. Найвище досягнення війни</a:t>
            </a:r>
          </a:p>
        </p:txBody>
      </p:sp>
      <p:pic>
        <p:nvPicPr>
          <p:cNvPr id="7" name="Рисунок 6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175" r="18175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5771228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528" y="2636912"/>
            <a:ext cx="343715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dirty="0">
                <a:solidFill>
                  <a:schemeClr val="accent6">
                    <a:lumMod val="50000"/>
                  </a:schemeClr>
                </a:solidFill>
              </a:rPr>
              <a:t>Худ. Рєпін, архідиякон</a:t>
            </a:r>
          </a:p>
        </p:txBody>
      </p:sp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27715" y="260648"/>
            <a:ext cx="4824536" cy="629607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537627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2621308"/>
            <a:ext cx="3077603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solidFill>
                  <a:schemeClr val="accent6">
                    <a:lumMod val="50000"/>
                  </a:schemeClr>
                </a:solidFill>
              </a:rPr>
              <a:t>Худ. Полєнов, Портик з каріатидами, Афіни.</a:t>
            </a: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9255" y="433117"/>
            <a:ext cx="5559549" cy="594604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16175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06838"/>
            <a:ext cx="8064896" cy="613833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547664" y="6237312"/>
            <a:ext cx="458170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dirty="0">
                <a:solidFill>
                  <a:schemeClr val="accent6">
                    <a:lumMod val="50000"/>
                  </a:schemeClr>
                </a:solidFill>
              </a:rPr>
              <a:t>Худ.Максімов. Усе в минулому</a:t>
            </a:r>
          </a:p>
        </p:txBody>
      </p:sp>
    </p:spTree>
    <p:extLst>
      <p:ext uri="{BB962C8B-B14F-4D97-AF65-F5344CB8AC3E}">
        <p14:creationId xmlns:p14="http://schemas.microsoft.com/office/powerpoint/2010/main" val="25109858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64088" y="548680"/>
            <a:ext cx="3429000" cy="2057400"/>
          </a:xfrm>
        </p:spPr>
        <p:txBody>
          <a:bodyPr>
            <a:normAutofit/>
          </a:bodyPr>
          <a:lstStyle/>
          <a:p>
            <a:r>
              <a:rPr lang="ru-RU" sz="3600" dirty="0">
                <a:solidFill>
                  <a:schemeClr val="accent6">
                    <a:lumMod val="50000"/>
                  </a:schemeClr>
                </a:solidFill>
              </a:rPr>
              <a:t>Твори 20 століття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ru-RU" sz="2400" dirty="0"/>
              <a:t>Худ. </a:t>
            </a:r>
            <a:r>
              <a:rPr lang="ru-RU" sz="2400" dirty="0" err="1"/>
              <a:t>Сєров</a:t>
            </a:r>
            <a:r>
              <a:rPr lang="ru-RU" sz="2400" dirty="0"/>
              <a:t>, </a:t>
            </a:r>
            <a:r>
              <a:rPr lang="ru-RU" sz="2400" dirty="0" err="1"/>
              <a:t>викрадення</a:t>
            </a:r>
            <a:r>
              <a:rPr lang="ru-RU" sz="2400" dirty="0"/>
              <a:t> Європи Зевсом, 1910 р.</a:t>
            </a:r>
          </a:p>
        </p:txBody>
      </p:sp>
      <p:pic>
        <p:nvPicPr>
          <p:cNvPr id="5" name="Рисунок 4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62" r="9662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4162335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542949"/>
            <a:ext cx="5695950" cy="5715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95536" y="2430953"/>
            <a:ext cx="2664296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solidFill>
                  <a:schemeClr val="accent6">
                    <a:lumMod val="50000"/>
                  </a:schemeClr>
                </a:solidFill>
              </a:rPr>
              <a:t>Худ. Нєстєров Михайло Васильович, «Філософи», 1917 р.</a:t>
            </a:r>
          </a:p>
        </p:txBody>
      </p:sp>
    </p:spTree>
    <p:extLst>
      <p:ext uri="{BB962C8B-B14F-4D97-AF65-F5344CB8AC3E}">
        <p14:creationId xmlns:p14="http://schemas.microsoft.com/office/powerpoint/2010/main" val="20773246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88640"/>
            <a:ext cx="7620000" cy="55816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115616" y="5750004"/>
            <a:ext cx="6408712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 </a:t>
            </a:r>
          </a:p>
          <a:p>
            <a:r>
              <a:rPr lang="ru-RU" sz="2400" dirty="0">
                <a:solidFill>
                  <a:schemeClr val="accent6">
                    <a:lumMod val="50000"/>
                  </a:schemeClr>
                </a:solidFill>
              </a:rPr>
              <a:t>Борис Кустодієв, Більшовик, 1920 р.</a:t>
            </a:r>
          </a:p>
        </p:txBody>
      </p:sp>
    </p:spTree>
    <p:extLst>
      <p:ext uri="{BB962C8B-B14F-4D97-AF65-F5344CB8AC3E}">
        <p14:creationId xmlns:p14="http://schemas.microsoft.com/office/powerpoint/2010/main" val="42015629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16632"/>
            <a:ext cx="6962775" cy="57054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467544" y="5834364"/>
            <a:ext cx="792088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solidFill>
                  <a:schemeClr val="accent6">
                    <a:lumMod val="50000"/>
                  </a:schemeClr>
                </a:solidFill>
              </a:rPr>
              <a:t>Худ. Греков,Перша Кінна армія більшовиків, 1934 р.</a:t>
            </a:r>
          </a:p>
        </p:txBody>
      </p:sp>
    </p:spTree>
    <p:extLst>
      <p:ext uri="{BB962C8B-B14F-4D97-AF65-F5344CB8AC3E}">
        <p14:creationId xmlns:p14="http://schemas.microsoft.com/office/powerpoint/2010/main" val="527645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908720"/>
            <a:ext cx="7920880" cy="5688631"/>
          </a:xfrm>
        </p:spPr>
        <p:txBody>
          <a:bodyPr>
            <a:noAutofit/>
          </a:bodyPr>
          <a:lstStyle/>
          <a:p>
            <a:pPr algn="l"/>
            <a:r>
              <a:rPr lang="ru-RU" sz="2800" dirty="0" err="1" smtClean="0">
                <a:solidFill>
                  <a:schemeClr val="accent6">
                    <a:lumMod val="75000"/>
                  </a:schemeClr>
                </a:solidFill>
              </a:rPr>
              <a:t>Третяковської</a:t>
            </a:r>
            <a:r>
              <a:rPr lang="ru-RU" sz="2800" dirty="0" smtClean="0">
                <a:solidFill>
                  <a:schemeClr val="accent6">
                    <a:lumMod val="75000"/>
                  </a:schemeClr>
                </a:solidFill>
              </a:rPr>
              <a:t> галерея заснована </a:t>
            </a:r>
            <a:r>
              <a:rPr lang="ru-RU" sz="2800" dirty="0">
                <a:solidFill>
                  <a:schemeClr val="accent6">
                    <a:lumMod val="75000"/>
                  </a:schemeClr>
                </a:solidFill>
              </a:rPr>
              <a:t>22 травня 1856 </a:t>
            </a:r>
            <a:r>
              <a:rPr lang="ru-RU" sz="2800" dirty="0" smtClean="0">
                <a:solidFill>
                  <a:schemeClr val="accent6">
                    <a:lumMod val="75000"/>
                  </a:schemeClr>
                </a:solidFill>
              </a:rPr>
              <a:t>року в москві. </a:t>
            </a:r>
            <a:r>
              <a:rPr lang="ru-RU" sz="2800" dirty="0" smtClean="0">
                <a:solidFill>
                  <a:schemeClr val="accent6">
                    <a:lumMod val="50000"/>
                  </a:schemeClr>
                </a:solidFill>
              </a:rPr>
              <a:t>колекціонер</a:t>
            </a:r>
            <a:r>
              <a:rPr lang="ru-RU" sz="2800" dirty="0">
                <a:solidFill>
                  <a:schemeClr val="accent6">
                    <a:lumMod val="50000"/>
                  </a:schemeClr>
                </a:solidFill>
              </a:rPr>
              <a:t>, купець і текстильний фабрикант </a:t>
            </a:r>
            <a:r>
              <a:rPr lang="ru-RU" sz="2800" dirty="0" smtClean="0">
                <a:solidFill>
                  <a:schemeClr val="accent6">
                    <a:lumMod val="50000"/>
                  </a:schemeClr>
                </a:solidFill>
              </a:rPr>
              <a:t>павло Третяков придбав </a:t>
            </a:r>
            <a:r>
              <a:rPr lang="ru-RU" sz="2800" dirty="0">
                <a:solidFill>
                  <a:schemeClr val="accent6">
                    <a:lumMod val="50000"/>
                  </a:schemeClr>
                </a:solidFill>
              </a:rPr>
              <a:t>картину художників Миколи Шильдера «Спокуса» і Василя Худякова «Сутичка з фінляндськими контрабандистами». Поставивши собі ще в молоді роки за мету створити музей російської національної школи живопису, Третяков присвятив цьому понад 40 років життя.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19672" y="188640"/>
            <a:ext cx="4406472" cy="743507"/>
          </a:xfrm>
        </p:spPr>
        <p:txBody>
          <a:bodyPr>
            <a:noAutofit/>
          </a:bodyPr>
          <a:lstStyle/>
          <a:p>
            <a:r>
              <a:rPr lang="uk-UA" sz="5400" dirty="0" smtClean="0">
                <a:solidFill>
                  <a:schemeClr val="accent6">
                    <a:lumMod val="50000"/>
                  </a:schemeClr>
                </a:solidFill>
              </a:rPr>
              <a:t>ЗАСНУВАННЯ</a:t>
            </a:r>
            <a:endParaRPr lang="ru-RU" sz="5400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47615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1196752"/>
            <a:ext cx="8352928" cy="5400600"/>
          </a:xfrm>
        </p:spPr>
        <p:txBody>
          <a:bodyPr>
            <a:noAutofit/>
          </a:bodyPr>
          <a:lstStyle/>
          <a:p>
            <a:pPr algn="l"/>
            <a:r>
              <a:rPr lang="ru-RU" sz="2400" dirty="0">
                <a:solidFill>
                  <a:schemeClr val="accent6">
                    <a:lumMod val="75000"/>
                  </a:schemeClr>
                </a:solidFill>
              </a:rPr>
              <a:t>До 1918 року галерея мала назву — Московська міська художня галерея П. і С. </a:t>
            </a:r>
            <a:r>
              <a:rPr lang="ru-RU" sz="2400" dirty="0" smtClean="0">
                <a:solidFill>
                  <a:schemeClr val="accent6">
                    <a:lumMod val="75000"/>
                  </a:schemeClr>
                </a:solidFill>
              </a:rPr>
              <a:t>Третякових</a:t>
            </a:r>
            <a:r>
              <a:rPr lang="ru-RU" sz="2400" dirty="0">
                <a:solidFill>
                  <a:schemeClr val="accent6">
                    <a:lumMod val="75000"/>
                  </a:schemeClr>
                </a:solidFill>
              </a:rPr>
              <a:t>. 3 червня 1918 року вийшов декрет про націоналізацію галереї і вона отримала найменування Державної Третьяковської галереї.</a:t>
            </a:r>
            <a:br>
              <a:rPr lang="ru-RU" sz="2400" dirty="0">
                <a:solidFill>
                  <a:schemeClr val="accent6">
                    <a:lumMod val="75000"/>
                  </a:schemeClr>
                </a:solidFill>
              </a:rPr>
            </a:br>
            <a:r>
              <a:rPr lang="ru-RU" sz="2400" dirty="0" smtClean="0">
                <a:solidFill>
                  <a:schemeClr val="accent6">
                    <a:lumMod val="75000"/>
                  </a:schemeClr>
                </a:solidFill>
              </a:rPr>
              <a:t>На </a:t>
            </a:r>
            <a:r>
              <a:rPr lang="ru-RU" sz="2400" dirty="0">
                <a:solidFill>
                  <a:schemeClr val="accent6">
                    <a:lumMod val="75000"/>
                  </a:schemeClr>
                </a:solidFill>
              </a:rPr>
              <a:t>початку ХХ століття </a:t>
            </a:r>
            <a:r>
              <a:rPr lang="ru-RU" sz="2400" dirty="0" smtClean="0">
                <a:solidFill>
                  <a:schemeClr val="accent6">
                    <a:lumMod val="75000"/>
                  </a:schemeClr>
                </a:solidFill>
              </a:rPr>
              <a:t>Третяковська </a:t>
            </a:r>
            <a:r>
              <a:rPr lang="ru-RU" sz="2400" dirty="0">
                <a:solidFill>
                  <a:schemeClr val="accent6">
                    <a:lumMod val="75000"/>
                  </a:schemeClr>
                </a:solidFill>
              </a:rPr>
              <a:t>галерея стала одним з найбільших художніх музеїв Росії і Європи. У її склад влилися низка малих приватних московських музеїв, привласнених новою більшовицькою владою:</a:t>
            </a:r>
            <a:br>
              <a:rPr lang="ru-RU" sz="2400" dirty="0">
                <a:solidFill>
                  <a:schemeClr val="accent6">
                    <a:lumMod val="75000"/>
                  </a:schemeClr>
                </a:solidFill>
              </a:rPr>
            </a:br>
            <a:r>
              <a:rPr lang="ru-RU" sz="2400" dirty="0">
                <a:solidFill>
                  <a:schemeClr val="accent6">
                    <a:lumMod val="75000"/>
                  </a:schemeClr>
                </a:solidFill>
              </a:rPr>
              <a:t>Цветковська </a:t>
            </a:r>
            <a:r>
              <a:rPr lang="ru-RU" sz="2400" dirty="0" smtClean="0">
                <a:solidFill>
                  <a:schemeClr val="accent6">
                    <a:lumMod val="75000"/>
                  </a:schemeClr>
                </a:solidFill>
              </a:rPr>
              <a:t>галерея, Музей </a:t>
            </a:r>
            <a:r>
              <a:rPr lang="ru-RU" sz="2400" dirty="0">
                <a:solidFill>
                  <a:schemeClr val="accent6">
                    <a:lumMod val="75000"/>
                  </a:schemeClr>
                </a:solidFill>
              </a:rPr>
              <a:t>іконопису і живопису імені І. С. </a:t>
            </a:r>
            <a:r>
              <a:rPr lang="ru-RU" sz="2400" dirty="0" smtClean="0">
                <a:solidFill>
                  <a:schemeClr val="accent6">
                    <a:lumMod val="75000"/>
                  </a:schemeClr>
                </a:solidFill>
              </a:rPr>
              <a:t>Остроухова, Картинна </a:t>
            </a:r>
            <a:r>
              <a:rPr lang="ru-RU" sz="2400" dirty="0">
                <a:solidFill>
                  <a:schemeClr val="accent6">
                    <a:lumMod val="75000"/>
                  </a:schemeClr>
                </a:solidFill>
              </a:rPr>
              <a:t>галерея Рум'янцевського публічного музею (російська її частина).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71600" y="332656"/>
            <a:ext cx="6255488" cy="743507"/>
          </a:xfrm>
        </p:spPr>
        <p:txBody>
          <a:bodyPr>
            <a:noAutofit/>
          </a:bodyPr>
          <a:lstStyle/>
          <a:p>
            <a:r>
              <a:rPr lang="ru-RU" sz="4800" dirty="0">
                <a:solidFill>
                  <a:schemeClr val="accent6">
                    <a:lumMod val="50000"/>
                  </a:schemeClr>
                </a:solidFill>
              </a:rPr>
              <a:t>Галерея в </a:t>
            </a:r>
            <a:r>
              <a:rPr lang="ru-RU" sz="4800" dirty="0" err="1">
                <a:solidFill>
                  <a:schemeClr val="accent6">
                    <a:lumMod val="50000"/>
                  </a:schemeClr>
                </a:solidFill>
              </a:rPr>
              <a:t>часи</a:t>
            </a:r>
            <a:r>
              <a:rPr lang="ru-RU" sz="4800" dirty="0">
                <a:solidFill>
                  <a:schemeClr val="accent6">
                    <a:lumMod val="50000"/>
                  </a:schemeClr>
                </a:solidFill>
              </a:rPr>
              <a:t> СРСР</a:t>
            </a:r>
          </a:p>
        </p:txBody>
      </p:sp>
    </p:spTree>
    <p:extLst>
      <p:ext uri="{BB962C8B-B14F-4D97-AF65-F5344CB8AC3E}">
        <p14:creationId xmlns:p14="http://schemas.microsoft.com/office/powerpoint/2010/main" val="9186310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76056" y="1143000"/>
            <a:ext cx="3960440" cy="1565920"/>
          </a:xfrm>
        </p:spPr>
        <p:txBody>
          <a:bodyPr>
            <a:normAutofit/>
          </a:bodyPr>
          <a:lstStyle/>
          <a:p>
            <a:r>
              <a:rPr lang="ru-RU" sz="3600" dirty="0">
                <a:solidFill>
                  <a:schemeClr val="accent6">
                    <a:lumMod val="50000"/>
                  </a:schemeClr>
                </a:solidFill>
              </a:rPr>
              <a:t>Домонгольські ікони збірки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827584" y="5825025"/>
            <a:ext cx="694826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/>
              <a:t>Вишгородська Богоматір ( Володимирівська )</a:t>
            </a:r>
          </a:p>
        </p:txBody>
      </p:sp>
      <p:pic>
        <p:nvPicPr>
          <p:cNvPr id="10" name="Рисунок 9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181" b="13181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5155695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55774" y="4947527"/>
            <a:ext cx="374441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solidFill>
                  <a:schemeClr val="accent6">
                    <a:lumMod val="50000"/>
                  </a:schemeClr>
                </a:solidFill>
              </a:rPr>
              <a:t>Спас Яре Око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4484366" y="692695"/>
            <a:ext cx="354776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dirty="0">
                <a:solidFill>
                  <a:schemeClr val="accent6">
                    <a:lumMod val="50000"/>
                  </a:schemeClr>
                </a:solidFill>
              </a:rPr>
              <a:t>Устюзьке благовіщення</a:t>
            </a:r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571500"/>
            <a:ext cx="3936899" cy="422565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1340768"/>
            <a:ext cx="3741043" cy="52976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857619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355976" y="2564904"/>
            <a:ext cx="403244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solidFill>
                  <a:schemeClr val="accent6">
                    <a:lumMod val="50000"/>
                  </a:schemeClr>
                </a:solidFill>
              </a:rPr>
              <a:t>Велика Панагія, </a:t>
            </a:r>
            <a:endParaRPr lang="ru-RU" sz="2400" dirty="0" smtClean="0">
              <a:solidFill>
                <a:schemeClr val="accent6">
                  <a:lumMod val="50000"/>
                </a:schemeClr>
              </a:solidFill>
            </a:endParaRPr>
          </a:p>
          <a:p>
            <a:r>
              <a:rPr lang="ru-RU" sz="2400" dirty="0" smtClean="0">
                <a:solidFill>
                  <a:schemeClr val="accent6">
                    <a:lumMod val="50000"/>
                  </a:schemeClr>
                </a:solidFill>
              </a:rPr>
              <a:t>Київська </a:t>
            </a:r>
            <a:r>
              <a:rPr lang="ru-RU" sz="2400" dirty="0">
                <a:solidFill>
                  <a:schemeClr val="accent6">
                    <a:lumMod val="50000"/>
                  </a:schemeClr>
                </a:solidFill>
              </a:rPr>
              <a:t>школа</a:t>
            </a:r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93117"/>
            <a:ext cx="3816424" cy="620556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84028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1421904"/>
          </a:xfrm>
        </p:spPr>
        <p:txBody>
          <a:bodyPr>
            <a:normAutofit/>
          </a:bodyPr>
          <a:lstStyle/>
          <a:p>
            <a:r>
              <a:rPr lang="ru-RU" sz="3600" dirty="0" err="1">
                <a:solidFill>
                  <a:schemeClr val="accent6">
                    <a:lumMod val="50000"/>
                  </a:schemeClr>
                </a:solidFill>
              </a:rPr>
              <a:t>Портрети</a:t>
            </a:r>
            <a:r>
              <a:rPr lang="ru-RU" sz="3600" dirty="0">
                <a:solidFill>
                  <a:schemeClr val="accent6">
                    <a:lumMod val="50000"/>
                  </a:schemeClr>
                </a:solidFill>
              </a:rPr>
              <a:t> 18 століття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>
          <a:xfrm>
            <a:off x="5436096" y="4437112"/>
            <a:ext cx="3429000" cy="1920240"/>
          </a:xfrm>
        </p:spPr>
        <p:txBody>
          <a:bodyPr/>
          <a:lstStyle/>
          <a:p>
            <a:r>
              <a:rPr lang="uk-UA" dirty="0" smtClean="0"/>
              <a:t>     </a:t>
            </a:r>
            <a:r>
              <a:rPr lang="ru-RU" sz="2400" dirty="0"/>
              <a:t>Худ. </a:t>
            </a:r>
            <a:r>
              <a:rPr lang="ru-RU" sz="2400" dirty="0" err="1"/>
              <a:t>Іван</a:t>
            </a:r>
            <a:r>
              <a:rPr lang="ru-RU" sz="2400" dirty="0"/>
              <a:t> Вишняков. Імператриця </a:t>
            </a:r>
            <a:r>
              <a:rPr lang="ru-RU" sz="2400" dirty="0" err="1"/>
              <a:t>Єлизавета</a:t>
            </a:r>
            <a:r>
              <a:rPr lang="ru-RU" sz="2400" dirty="0"/>
              <a:t> </a:t>
            </a:r>
            <a:r>
              <a:rPr lang="ru-RU" sz="2400" dirty="0" err="1"/>
              <a:t>Петрівна</a:t>
            </a:r>
            <a:r>
              <a:rPr lang="ru-RU" sz="2400" dirty="0"/>
              <a:t>, 1743 р.</a:t>
            </a:r>
            <a:r>
              <a:rPr lang="uk-UA" sz="2400" dirty="0" smtClean="0"/>
              <a:t>      </a:t>
            </a:r>
            <a:endParaRPr lang="ru-RU" sz="2400" dirty="0"/>
          </a:p>
        </p:txBody>
      </p:sp>
      <p:pic>
        <p:nvPicPr>
          <p:cNvPr id="7" name="Рисунок 6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539" b="15539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701977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513" y="2780928"/>
            <a:ext cx="266429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solidFill>
                  <a:schemeClr val="accent6">
                    <a:lumMod val="50000"/>
                  </a:schemeClr>
                </a:solidFill>
              </a:rPr>
              <a:t>Худ. Аргунов. Невідома в російському вбранні, 1784 р.</a:t>
            </a:r>
          </a:p>
        </p:txBody>
      </p:sp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6" y="260648"/>
            <a:ext cx="4956423" cy="626074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87652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83568" y="1955452"/>
            <a:ext cx="244827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solidFill>
                  <a:schemeClr val="accent6">
                    <a:lumMod val="50000"/>
                  </a:schemeClr>
                </a:solidFill>
              </a:rPr>
              <a:t>Худ. В.Л. Боровіковський,Портрет Марії Лопухіної</a:t>
            </a:r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80" y="266572"/>
            <a:ext cx="4994398" cy="63516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79146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зящная">
  <a:themeElements>
    <a:clrScheme name="Другая 10">
      <a:dk1>
        <a:srgbClr val="FF99CC"/>
      </a:dk1>
      <a:lt1>
        <a:sysClr val="window" lastClr="FFFFFF"/>
      </a:lt1>
      <a:dk2>
        <a:srgbClr val="E99797"/>
      </a:dk2>
      <a:lt2>
        <a:srgbClr val="66A7B8"/>
      </a:lt2>
      <a:accent1>
        <a:srgbClr val="72A376"/>
      </a:accent1>
      <a:accent2>
        <a:srgbClr val="B0CCB0"/>
      </a:accent2>
      <a:accent3>
        <a:srgbClr val="A8CDD7"/>
      </a:accent3>
      <a:accent4>
        <a:srgbClr val="C0BEAF"/>
      </a:accent4>
      <a:accent5>
        <a:srgbClr val="CEC597"/>
      </a:accent5>
      <a:accent6>
        <a:srgbClr val="E8B7B7"/>
      </a:accent6>
      <a:hlink>
        <a:srgbClr val="DB5353"/>
      </a:hlink>
      <a:folHlink>
        <a:srgbClr val="903638"/>
      </a:folHlink>
    </a:clrScheme>
    <a:fontScheme name="Изящная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Изящная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45</TotalTime>
  <Words>244</Words>
  <Application>Microsoft Office PowerPoint</Application>
  <PresentationFormat>Экран (4:3)</PresentationFormat>
  <Paragraphs>30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Изящная</vt:lpstr>
      <vt:lpstr>Третяковська галерея</vt:lpstr>
      <vt:lpstr>Третяковської галерея заснована 22 травня 1856 року в москві. колекціонер, купець і текстильний фабрикант павло Третяков придбав картину художників Миколи Шильдера «Спокуса» і Василя Худякова «Сутичка з фінляндськими контрабандистами». Поставивши собі ще в молоді роки за мету створити музей російської національної школи живопису, Третяков присвятив цьому понад 40 років життя.</vt:lpstr>
      <vt:lpstr>До 1918 року галерея мала назву — Московська міська художня галерея П. і С. Третякових. 3 червня 1918 року вийшов декрет про націоналізацію галереї і вона отримала найменування Державної Третьяковської галереї. На початку ХХ століття Третяковська галерея стала одним з найбільших художніх музеїв Росії і Європи. У її склад влилися низка малих приватних московських музеїв, привласнених новою більшовицькою владою: Цветковська галерея, Музей іконопису і живопису імені І. С. Остроухова, Картинна галерея Рум'янцевського публічного музею (російська її частина).</vt:lpstr>
      <vt:lpstr>Домонгольські ікони збірки</vt:lpstr>
      <vt:lpstr>Презентация PowerPoint</vt:lpstr>
      <vt:lpstr>Презентация PowerPoint</vt:lpstr>
      <vt:lpstr>Портрети 18 століття</vt:lpstr>
      <vt:lpstr>Презентация PowerPoint</vt:lpstr>
      <vt:lpstr>Презентация PowerPoint</vt:lpstr>
      <vt:lpstr>Презентация PowerPoint</vt:lpstr>
      <vt:lpstr>Твори 19 століття</vt:lpstr>
      <vt:lpstr>Презентация PowerPoint</vt:lpstr>
      <vt:lpstr>Презентация PowerPoint</vt:lpstr>
      <vt:lpstr>Презентация PowerPoint</vt:lpstr>
      <vt:lpstr>Твори 20 століття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Третяковська галерея</dc:title>
  <dc:creator>user</dc:creator>
  <cp:lastModifiedBy>user</cp:lastModifiedBy>
  <cp:revision>7</cp:revision>
  <dcterms:created xsi:type="dcterms:W3CDTF">2013-04-07T14:02:46Z</dcterms:created>
  <dcterms:modified xsi:type="dcterms:W3CDTF">2013-04-07T14:58:29Z</dcterms:modified>
</cp:coreProperties>
</file>