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8" r:id="rId4"/>
    <p:sldId id="260" r:id="rId5"/>
    <p:sldId id="261" r:id="rId6"/>
    <p:sldId id="259"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world.edu.kg/index.php?iduniversity=1175" TargetMode="External"/><Relationship Id="rId13" Type="http://schemas.openxmlformats.org/officeDocument/2006/relationships/image" Target="../media/image13.jpeg"/><Relationship Id="rId3" Type="http://schemas.openxmlformats.org/officeDocument/2006/relationships/hyperlink" Target="http://www.world.edu.kg/index.php?iduniversity=331" TargetMode="External"/><Relationship Id="rId7" Type="http://schemas.openxmlformats.org/officeDocument/2006/relationships/image" Target="../media/image10.png"/><Relationship Id="rId12" Type="http://schemas.openxmlformats.org/officeDocument/2006/relationships/hyperlink" Target="http://www.world.edu.kg/index.php?iduniversity=114"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2.jpeg"/><Relationship Id="rId5" Type="http://schemas.openxmlformats.org/officeDocument/2006/relationships/hyperlink" Target="http://www.world.edu.kg/index.php?iduniversity=1404" TargetMode="External"/><Relationship Id="rId10" Type="http://schemas.openxmlformats.org/officeDocument/2006/relationships/hyperlink" Target="http://www.world.edu.kg/index.php?iduniversity=82" TargetMode="External"/><Relationship Id="rId4" Type="http://schemas.openxmlformats.org/officeDocument/2006/relationships/image" Target="../media/image8.jpeg"/><Relationship Id="rId9" Type="http://schemas.openxmlformats.org/officeDocument/2006/relationships/image" Target="../media/image11.jpeg"/><Relationship Id="rId1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a:bodyPr>
          <a:lstStyle/>
          <a:p>
            <a:r>
              <a:rPr lang="en-US" sz="6000" dirty="0"/>
              <a:t>Study in Australia</a:t>
            </a:r>
            <a:endParaRPr lang="uk-UA" sz="6000" dirty="0"/>
          </a:p>
        </p:txBody>
      </p:sp>
      <p:sp>
        <p:nvSpPr>
          <p:cNvPr id="5" name="Подзаголовок 4"/>
          <p:cNvSpPr>
            <a:spLocks noGrp="1"/>
          </p:cNvSpPr>
          <p:nvPr>
            <p:ph type="subTitle" idx="1"/>
          </p:nvPr>
        </p:nvSpPr>
        <p:spPr/>
        <p:txBody>
          <a:bodyPr/>
          <a:lstStyle/>
          <a:p>
            <a:endParaRPr lang="uk-UA" dirty="0"/>
          </a:p>
        </p:txBody>
      </p:sp>
      <p:pic>
        <p:nvPicPr>
          <p:cNvPr id="1026" name="Picture 2" descr="http://www.avalonimmigration.com/images/australi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172909"/>
            <a:ext cx="4258281" cy="22067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15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428625" y="214313"/>
            <a:ext cx="8229600" cy="1143000"/>
          </a:xfrm>
        </p:spPr>
        <p:txBody>
          <a:bodyPr/>
          <a:lstStyle/>
          <a:p>
            <a:pPr algn="ctr" eaLnBrk="1" hangingPunct="1"/>
            <a:r>
              <a:rPr lang="en-US" sz="5400" dirty="0" smtClean="0"/>
              <a:t>The education system</a:t>
            </a:r>
            <a:endParaRPr lang="ru-RU" dirty="0" smtClean="0"/>
          </a:p>
        </p:txBody>
      </p:sp>
      <p:pic>
        <p:nvPicPr>
          <p:cNvPr id="10" name="Содержимое 5" descr="http://www.impeloverseas.com/images/aus-logos/australian-qualification-frame-work.jpg"/>
          <p:cNvPicPr>
            <a:picLocks noGrp="1"/>
          </p:cNvPicPr>
          <p:nvPr>
            <p:ph idx="1"/>
          </p:nvPr>
        </p:nvPicPr>
        <p:blipFill>
          <a:blip r:embed="rId2" cstate="print"/>
          <a:srcRect/>
          <a:stretch>
            <a:fillRect/>
          </a:stretch>
        </p:blipFill>
        <p:spPr>
          <a:xfrm>
            <a:off x="214313" y="1500188"/>
            <a:ext cx="4786312" cy="4857750"/>
          </a:xfrm>
        </p:spPr>
      </p:pic>
      <p:sp>
        <p:nvSpPr>
          <p:cNvPr id="12" name="TextBox 6"/>
          <p:cNvSpPr txBox="1">
            <a:spLocks noChangeArrowheads="1"/>
          </p:cNvSpPr>
          <p:nvPr/>
        </p:nvSpPr>
        <p:spPr bwMode="auto">
          <a:xfrm>
            <a:off x="5214938" y="1428750"/>
            <a:ext cx="3714750" cy="5078413"/>
          </a:xfrm>
          <a:prstGeom prst="rect">
            <a:avLst/>
          </a:prstGeom>
          <a:noFill/>
          <a:ln w="9525">
            <a:noFill/>
            <a:miter lim="800000"/>
            <a:headEnd/>
            <a:tailEnd/>
          </a:ln>
        </p:spPr>
        <p:txBody>
          <a:bodyPr>
            <a:spAutoFit/>
          </a:bodyPr>
          <a:lstStyle/>
          <a:p>
            <a:r>
              <a:rPr lang="en-US" b="1" dirty="0">
                <a:latin typeface="Constantia" pitchFamily="18" charset="0"/>
              </a:rPr>
              <a:t>The education system in Australia provides top notch opportunities for International students seeking world-class academic and individual experience. It provides qualitative education which is highly regarded and widely recognized allover. Australian offers diverse courses, which covers 12 years of primary and secondary education. There is a vast range of study courses available in Australian education, which includes traditional academic programs in addition to the further practical and vocational courses.</a:t>
            </a:r>
            <a:endParaRPr lang="ru-RU" b="1" dirty="0">
              <a:latin typeface="Constant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Содержимое 2"/>
          <p:cNvSpPr>
            <a:spLocks noGrp="1"/>
          </p:cNvSpPr>
          <p:nvPr>
            <p:ph idx="1"/>
          </p:nvPr>
        </p:nvSpPr>
        <p:spPr>
          <a:xfrm>
            <a:off x="214313" y="642938"/>
            <a:ext cx="7215187" cy="6000750"/>
          </a:xfrm>
        </p:spPr>
        <p:txBody>
          <a:bodyPr>
            <a:normAutofit fontScale="55000" lnSpcReduction="20000"/>
          </a:bodyPr>
          <a:lstStyle/>
          <a:p>
            <a:pPr marL="274320" indent="-274320" eaLnBrk="1" fontAlgn="auto" hangingPunct="1">
              <a:spcAft>
                <a:spcPts val="0"/>
              </a:spcAft>
              <a:buClr>
                <a:schemeClr val="accent3"/>
              </a:buClr>
              <a:buFont typeface="Wingdings 2"/>
              <a:buChar char=""/>
              <a:defRPr/>
            </a:pPr>
            <a:r>
              <a:rPr lang="en-US" b="1" dirty="0" smtClean="0"/>
              <a:t>Primary School</a:t>
            </a:r>
            <a:r>
              <a:rPr lang="en-US" dirty="0" smtClean="0"/>
              <a:t/>
            </a:r>
            <a:br>
              <a:rPr lang="en-US" dirty="0" smtClean="0"/>
            </a:br>
            <a:r>
              <a:rPr lang="en-US" dirty="0" smtClean="0"/>
              <a:t>Primary education of Australia is seven years of preliminary courses, where children commence their education at the age of 5 years (Year-1) and will be completing at the age of 12 (Year-7). This level of education provides general education for the students and gets them ready for a role in society and for the next level of education.</a:t>
            </a:r>
          </a:p>
          <a:p>
            <a:pPr marL="274320" indent="-274320" eaLnBrk="1" fontAlgn="auto" hangingPunct="1">
              <a:spcAft>
                <a:spcPts val="0"/>
              </a:spcAft>
              <a:buClr>
                <a:schemeClr val="accent3"/>
              </a:buClr>
              <a:buFont typeface="Wingdings 2"/>
              <a:buChar char=""/>
              <a:defRPr/>
            </a:pPr>
            <a:endParaRPr lang="ru-RU" dirty="0" smtClean="0"/>
          </a:p>
          <a:p>
            <a:pPr marL="274320" indent="-274320" eaLnBrk="1" fontAlgn="auto" hangingPunct="1">
              <a:spcAft>
                <a:spcPts val="0"/>
              </a:spcAft>
              <a:buClr>
                <a:schemeClr val="accent3"/>
              </a:buClr>
              <a:buFont typeface="Wingdings 2"/>
              <a:buChar char=""/>
              <a:defRPr/>
            </a:pPr>
            <a:r>
              <a:rPr lang="en-US" b="1" dirty="0" smtClean="0"/>
              <a:t>Secondary School</a:t>
            </a:r>
            <a:r>
              <a:rPr lang="en-US" dirty="0" smtClean="0"/>
              <a:t/>
            </a:r>
            <a:br>
              <a:rPr lang="en-US" dirty="0" smtClean="0"/>
            </a:br>
            <a:r>
              <a:rPr lang="en-US" dirty="0" smtClean="0"/>
              <a:t>Students move to secondary school (Year-8) at the age of 12 and it is mandatory to complete their two years of ‘junior high school’ till the Year-10, after which they have the option to discontinue their education or can pursue their further course of study. Students have to accomplish another 2 years of ‘high school diploma’ (Year-12). Students leaving their school after ‘junior high school’ can also go for vocational education course or for apprenticeship training to enter the work force.</a:t>
            </a:r>
          </a:p>
          <a:p>
            <a:pPr marL="274320" indent="-274320" eaLnBrk="1" fontAlgn="auto" hangingPunct="1">
              <a:spcAft>
                <a:spcPts val="0"/>
              </a:spcAft>
              <a:buClr>
                <a:schemeClr val="accent3"/>
              </a:buClr>
              <a:buFont typeface="Wingdings 2"/>
              <a:buChar char=""/>
              <a:defRPr/>
            </a:pPr>
            <a:endParaRPr lang="ru-RU" dirty="0" smtClean="0"/>
          </a:p>
          <a:p>
            <a:pPr marL="274320" indent="-274320" eaLnBrk="1" fontAlgn="auto" hangingPunct="1">
              <a:spcAft>
                <a:spcPts val="0"/>
              </a:spcAft>
              <a:buClr>
                <a:schemeClr val="accent3"/>
              </a:buClr>
              <a:buFont typeface="Wingdings 2"/>
              <a:buChar char=""/>
              <a:defRPr/>
            </a:pPr>
            <a:r>
              <a:rPr lang="en-US" b="1" dirty="0" smtClean="0"/>
              <a:t>Tertiary School</a:t>
            </a:r>
            <a:endParaRPr lang="ru-RU" dirty="0" smtClean="0"/>
          </a:p>
          <a:p>
            <a:pPr marL="274320" indent="-274320" eaLnBrk="1" fontAlgn="auto" hangingPunct="1">
              <a:spcAft>
                <a:spcPts val="0"/>
              </a:spcAft>
              <a:buClr>
                <a:schemeClr val="accent3"/>
              </a:buClr>
              <a:buFont typeface="Wingdings 2"/>
              <a:buChar char=""/>
              <a:defRPr/>
            </a:pPr>
            <a:r>
              <a:rPr lang="en-US" dirty="0" smtClean="0"/>
              <a:t>After completing final year (Year-12) of secondary school, students head for their higher (Tertiary) education that awards degree for Bachelors, Masters and Doctoral studies. Mostly students from overseas come for education at this level. Tertiary education in Australia is within the purview of the Australian Qualification Framework (AQF), which aspires to integrate both vocational and higher education into a solitary classification of tertiary education.</a:t>
            </a:r>
            <a:endParaRPr lang="ru-RU" dirty="0"/>
          </a:p>
        </p:txBody>
      </p:sp>
      <p:pic>
        <p:nvPicPr>
          <p:cNvPr id="9" name="Picture 16" descr="алла 3 013-2"/>
          <p:cNvPicPr>
            <a:picLocks noChangeAspect="1" noChangeArrowheads="1"/>
          </p:cNvPicPr>
          <p:nvPr/>
        </p:nvPicPr>
        <p:blipFill>
          <a:blip r:embed="rId2" cstate="print"/>
          <a:srcRect/>
          <a:stretch>
            <a:fillRect/>
          </a:stretch>
        </p:blipFill>
        <p:spPr bwMode="auto">
          <a:xfrm>
            <a:off x="7429500" y="620713"/>
            <a:ext cx="1522413" cy="2001837"/>
          </a:xfrm>
          <a:prstGeom prst="rect">
            <a:avLst/>
          </a:prstGeom>
          <a:noFill/>
          <a:ln w="9525">
            <a:noFill/>
            <a:miter lim="800000"/>
            <a:headEnd/>
            <a:tailEnd/>
          </a:ln>
        </p:spPr>
      </p:pic>
      <p:pic>
        <p:nvPicPr>
          <p:cNvPr id="10" name="Picture 8" descr="алла 3 003-2"/>
          <p:cNvPicPr>
            <a:picLocks noChangeAspect="1" noChangeArrowheads="1"/>
          </p:cNvPicPr>
          <p:nvPr/>
        </p:nvPicPr>
        <p:blipFill>
          <a:blip r:embed="rId3" cstate="print"/>
          <a:srcRect l="3838" t="3391" r="4958" b="475"/>
          <a:stretch>
            <a:fillRect/>
          </a:stretch>
        </p:blipFill>
        <p:spPr bwMode="auto">
          <a:xfrm>
            <a:off x="7429500" y="2571750"/>
            <a:ext cx="1527175" cy="2047875"/>
          </a:xfrm>
          <a:prstGeom prst="rect">
            <a:avLst/>
          </a:prstGeom>
          <a:noFill/>
          <a:ln w="9525">
            <a:noFill/>
            <a:miter lim="800000"/>
            <a:headEnd/>
            <a:tailEnd/>
          </a:ln>
        </p:spPr>
      </p:pic>
      <p:pic>
        <p:nvPicPr>
          <p:cNvPr id="11" name="Picture 6" descr="алла 3 008-2"/>
          <p:cNvPicPr>
            <a:picLocks noChangeAspect="1" noChangeArrowheads="1"/>
          </p:cNvPicPr>
          <p:nvPr/>
        </p:nvPicPr>
        <p:blipFill>
          <a:blip r:embed="rId4" cstate="print"/>
          <a:srcRect l="64442" r="1646" b="3468"/>
          <a:stretch>
            <a:fillRect/>
          </a:stretch>
        </p:blipFill>
        <p:spPr bwMode="auto">
          <a:xfrm>
            <a:off x="7429500" y="4643438"/>
            <a:ext cx="1571625" cy="205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a:spLocks noGrp="1" noChangeArrowheads="1"/>
          </p:cNvSpPr>
          <p:nvPr>
            <p:ph type="title"/>
          </p:nvPr>
        </p:nvSpPr>
        <p:spPr>
          <a:xfrm>
            <a:off x="2000250" y="500063"/>
            <a:ext cx="5143500" cy="917575"/>
          </a:xfrm>
        </p:spPr>
        <p:txBody>
          <a:bodyPr>
            <a:normAutofit fontScale="90000"/>
          </a:bodyPr>
          <a:lstStyle/>
          <a:p>
            <a:pPr eaLnBrk="1" fontAlgn="auto" hangingPunct="1">
              <a:spcAft>
                <a:spcPts val="0"/>
              </a:spcAft>
              <a:defRPr/>
            </a:pPr>
            <a:r>
              <a:rPr lang="en-US" sz="5400" b="1" dirty="0" smtClean="0">
                <a:solidFill>
                  <a:schemeClr val="accent2"/>
                </a:solidFill>
                <a:effectLst>
                  <a:outerShdw blurRad="38100" dist="38100" dir="2700000" algn="tl">
                    <a:srgbClr val="000000"/>
                  </a:outerShdw>
                </a:effectLst>
              </a:rPr>
              <a:t>	M A R K S</a:t>
            </a:r>
            <a:r>
              <a:rPr lang="en-US" b="1" dirty="0" smtClean="0">
                <a:effectLst>
                  <a:outerShdw blurRad="38100" dist="38100" dir="2700000" algn="tl">
                    <a:srgbClr val="FFFFFF"/>
                  </a:outerShdw>
                </a:effectLst>
              </a:rPr>
              <a:t> 		</a:t>
            </a:r>
            <a:endParaRPr lang="ru-RU" b="1" dirty="0" smtClean="0">
              <a:effectLst>
                <a:outerShdw blurRad="38100" dist="38100" dir="2700000" algn="tl">
                  <a:srgbClr val="FFFFFF"/>
                </a:outerShdw>
              </a:effectLst>
            </a:endParaRPr>
          </a:p>
        </p:txBody>
      </p:sp>
      <p:graphicFrame>
        <p:nvGraphicFramePr>
          <p:cNvPr id="10" name="Group 122"/>
          <p:cNvGraphicFramePr>
            <a:graphicFrameLocks noGrp="1"/>
          </p:cNvGraphicFramePr>
          <p:nvPr>
            <p:ph idx="1"/>
          </p:nvPr>
        </p:nvGraphicFramePr>
        <p:xfrm>
          <a:off x="428625" y="1571625"/>
          <a:ext cx="5786478" cy="4602164"/>
        </p:xfrm>
        <a:graphic>
          <a:graphicData uri="http://schemas.openxmlformats.org/drawingml/2006/table">
            <a:tbl>
              <a:tblPr/>
              <a:tblGrid>
                <a:gridCol w="2071702"/>
                <a:gridCol w="1643074"/>
                <a:gridCol w="2071702"/>
              </a:tblGrid>
              <a:tr h="604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33B4D"/>
                          </a:solidFill>
                          <a:effectLst/>
                          <a:latin typeface="Arial" charset="0"/>
                        </a:rPr>
                        <a:t>E N G L I S H</a:t>
                      </a:r>
                      <a:endParaRPr kumimoji="0" lang="ru-RU" sz="2400" b="1" i="0" u="none" strike="noStrike" cap="none" normalizeH="0" baseline="0" dirty="0" smtClean="0">
                        <a:ln>
                          <a:noFill/>
                        </a:ln>
                        <a:solidFill>
                          <a:srgbClr val="F33B4D"/>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33B4D"/>
                          </a:solidFill>
                          <a:effectLst/>
                          <a:latin typeface="Arial" charset="0"/>
                        </a:rPr>
                        <a:t>R U S </a:t>
                      </a:r>
                      <a:r>
                        <a:rPr kumimoji="0" lang="en-US" sz="2400" b="1" i="0" u="none" strike="noStrike" cap="none" normalizeH="0" baseline="0" dirty="0" err="1" smtClean="0">
                          <a:ln>
                            <a:noFill/>
                          </a:ln>
                          <a:solidFill>
                            <a:srgbClr val="F33B4D"/>
                          </a:solidFill>
                          <a:effectLst/>
                          <a:latin typeface="Arial" charset="0"/>
                        </a:rPr>
                        <a:t>S</a:t>
                      </a:r>
                      <a:r>
                        <a:rPr kumimoji="0" lang="en-US" sz="2400" b="1" i="0" u="none" strike="noStrike" cap="none" normalizeH="0" baseline="0" dirty="0" smtClean="0">
                          <a:ln>
                            <a:noFill/>
                          </a:ln>
                          <a:solidFill>
                            <a:srgbClr val="F33B4D"/>
                          </a:solidFill>
                          <a:effectLst/>
                          <a:latin typeface="Arial" charset="0"/>
                        </a:rPr>
                        <a:t> I A N</a:t>
                      </a:r>
                      <a:endParaRPr kumimoji="0" lang="ru-RU" sz="2400" b="1" i="0" u="none" strike="noStrike" cap="none" normalizeH="0" baseline="0" dirty="0" smtClean="0">
                        <a:ln>
                          <a:noFill/>
                        </a:ln>
                        <a:solidFill>
                          <a:srgbClr val="F33B4D"/>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CC"/>
                    </a:solidFill>
                  </a:tcPr>
                </a:tc>
              </a:tr>
              <a:tr h="6159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ru-RU" sz="2800" b="1" i="0" u="none" strike="noStrike" cap="none" normalizeH="0" baseline="0" smtClean="0">
                          <a:ln>
                            <a:noFill/>
                          </a:ln>
                          <a:solidFill>
                            <a:schemeClr val="tx1"/>
                          </a:solidFill>
                          <a:effectLst/>
                          <a:latin typeface="Arial" charset="0"/>
                        </a:rPr>
                        <a:t>А*</a:t>
                      </a:r>
                      <a:r>
                        <a:rPr kumimoji="0" lang="en-US" sz="2000" b="1" i="0" u="none" strike="noStrike" cap="none" normalizeH="0" baseline="0" smtClean="0">
                          <a:ln>
                            <a:noFill/>
                          </a:ln>
                          <a:solidFill>
                            <a:schemeClr val="tx1"/>
                          </a:solidFill>
                          <a:effectLst/>
                          <a:latin typeface="Arial" charset="0"/>
                        </a:rPr>
                        <a:t>(star)</a:t>
                      </a:r>
                      <a:endParaRPr kumimoji="0" lang="ru-RU"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Excellent</a:t>
                      </a:r>
                      <a:endParaRPr kumimoji="0" lang="ru-RU" sz="2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a:t>
                      </a:r>
                      <a:endParaRPr kumimoji="0" lang="ru-RU" sz="2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A</a:t>
                      </a:r>
                      <a:endParaRPr kumimoji="0" lang="ru-RU"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rPr>
                        <a:t>Very good</a:t>
                      </a:r>
                      <a:endParaRPr kumimoji="0" lang="ru-RU" sz="20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5</a:t>
                      </a:r>
                      <a:endParaRPr kumimoji="0" lang="ru-RU" sz="2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B</a:t>
                      </a:r>
                      <a:endParaRPr kumimoji="0" lang="ru-RU"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Good</a:t>
                      </a:r>
                      <a:endParaRPr kumimoji="0" lang="ru-RU" sz="2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4</a:t>
                      </a:r>
                      <a:endParaRPr kumimoji="0" lang="ru-RU" sz="2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C</a:t>
                      </a:r>
                      <a:endParaRPr kumimoji="0" lang="ru-RU"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Satisfactory</a:t>
                      </a:r>
                      <a:endParaRPr kumimoji="0" lang="ru-RU" sz="2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3</a:t>
                      </a:r>
                      <a:endParaRPr kumimoji="0" lang="ru-RU" sz="2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D</a:t>
                      </a:r>
                      <a:endParaRPr kumimoji="0" lang="ru-RU"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Poor</a:t>
                      </a:r>
                      <a:endParaRPr kumimoji="0" lang="ru-RU" sz="2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2</a:t>
                      </a:r>
                      <a:endParaRPr kumimoji="0" lang="ru-RU" sz="2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E</a:t>
                      </a:r>
                      <a:endParaRPr kumimoji="0" lang="ru-RU"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Very poor</a:t>
                      </a:r>
                      <a:endParaRPr kumimoji="0" lang="ru-RU" sz="2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1</a:t>
                      </a:r>
                      <a:endParaRPr kumimoji="0" lang="ru-RU" sz="2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rPr>
                        <a:t>F</a:t>
                      </a:r>
                      <a:endParaRPr kumimoji="0" lang="ru-RU" sz="2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Awful</a:t>
                      </a:r>
                      <a:endParaRPr kumimoji="0" lang="ru-RU" sz="20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rPr>
                        <a:t>-</a:t>
                      </a:r>
                      <a:endParaRPr kumimoji="0" lang="ru-RU" sz="2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1" name="Рисунок 11" descr="Maths and science education"/>
          <p:cNvPicPr>
            <a:picLocks noChangeAspect="1" noChangeArrowheads="1"/>
          </p:cNvPicPr>
          <p:nvPr/>
        </p:nvPicPr>
        <p:blipFill>
          <a:blip r:embed="rId2" cstate="print"/>
          <a:srcRect/>
          <a:stretch>
            <a:fillRect/>
          </a:stretch>
        </p:blipFill>
        <p:spPr bwMode="auto">
          <a:xfrm>
            <a:off x="6357938" y="4000500"/>
            <a:ext cx="2571750" cy="2143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 calcmode="lin" valueType="num">
                                      <p:cBhvr>
                                        <p:cTn id="9" dur="500" fill="hold"/>
                                        <p:tgtEl>
                                          <p:spTgt spid="9"/>
                                        </p:tgtEl>
                                        <p:attrNameLst>
                                          <p:attrName>style.rotation</p:attrName>
                                        </p:attrNameLst>
                                      </p:cBhvr>
                                      <p:tavLst>
                                        <p:tav tm="0">
                                          <p:val>
                                            <p:fltVal val="360"/>
                                          </p:val>
                                        </p:tav>
                                        <p:tav tm="100000">
                                          <p:val>
                                            <p:fltVal val="0"/>
                                          </p:val>
                                        </p:tav>
                                      </p:tavLst>
                                    </p:anim>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p:txBody>
          <a:bodyPr>
            <a:normAutofit fontScale="90000"/>
          </a:bodyPr>
          <a:lstStyle/>
          <a:p>
            <a:pPr eaLnBrk="1" hangingPunct="1"/>
            <a:r>
              <a:rPr lang="en-US" sz="2600" b="1" dirty="0" smtClean="0"/>
              <a:t>The below diagram shows the different study options that students have after completing different levels of education</a:t>
            </a:r>
            <a:endParaRPr lang="ru-RU" sz="2600" dirty="0" smtClean="0"/>
          </a:p>
        </p:txBody>
      </p:sp>
      <p:graphicFrame>
        <p:nvGraphicFramePr>
          <p:cNvPr id="6" name="Содержимое 3"/>
          <p:cNvGraphicFramePr>
            <a:graphicFrameLocks noGrp="1"/>
          </p:cNvGraphicFramePr>
          <p:nvPr>
            <p:ph idx="1"/>
          </p:nvPr>
        </p:nvGraphicFramePr>
        <p:xfrm>
          <a:off x="214313" y="1643063"/>
          <a:ext cx="8715436" cy="5084064"/>
        </p:xfrm>
        <a:graphic>
          <a:graphicData uri="http://schemas.openxmlformats.org/drawingml/2006/table">
            <a:tbl>
              <a:tblPr firstRow="1" bandRow="1">
                <a:tableStyleId>{5C22544A-7EE6-4342-B048-85BDC9FD1C3A}</a:tableStyleId>
              </a:tblPr>
              <a:tblGrid>
                <a:gridCol w="2071702"/>
                <a:gridCol w="6643734"/>
              </a:tblGrid>
              <a:tr h="370840">
                <a:tc>
                  <a:txBody>
                    <a:bodyPr/>
                    <a:lstStyle/>
                    <a:p>
                      <a:r>
                        <a:rPr kumimoji="0" lang="ru-RU" sz="1600" b="1" kern="1200" dirty="0" err="1" smtClean="0">
                          <a:solidFill>
                            <a:schemeClr val="tx1"/>
                          </a:solidFill>
                          <a:latin typeface="Times New Roman" pitchFamily="18" charset="0"/>
                          <a:ea typeface="+mn-ea"/>
                          <a:cs typeface="Times New Roman" pitchFamily="18" charset="0"/>
                        </a:rPr>
                        <a:t>Year</a:t>
                      </a:r>
                      <a:r>
                        <a:rPr kumimoji="0" lang="ru-RU" sz="1600" b="1" kern="1200" dirty="0" smtClean="0">
                          <a:solidFill>
                            <a:schemeClr val="tx1"/>
                          </a:solidFill>
                          <a:latin typeface="Times New Roman" pitchFamily="18" charset="0"/>
                          <a:ea typeface="+mn-ea"/>
                          <a:cs typeface="Times New Roman" pitchFamily="18" charset="0"/>
                        </a:rPr>
                        <a:t> </a:t>
                      </a:r>
                      <a:r>
                        <a:rPr kumimoji="0" lang="en-US" sz="1600" b="1" kern="1200" dirty="0" smtClean="0">
                          <a:solidFill>
                            <a:schemeClr val="tx1"/>
                          </a:solidFill>
                          <a:latin typeface="Times New Roman" pitchFamily="18" charset="0"/>
                          <a:ea typeface="+mn-ea"/>
                          <a:cs typeface="Times New Roman" pitchFamily="18" charset="0"/>
                        </a:rPr>
                        <a:t> </a:t>
                      </a:r>
                      <a:r>
                        <a:rPr kumimoji="0" lang="ru-RU" sz="1600" b="1" kern="1200" dirty="0" smtClean="0">
                          <a:solidFill>
                            <a:schemeClr val="tx1"/>
                          </a:solidFill>
                          <a:latin typeface="Times New Roman" pitchFamily="18" charset="0"/>
                          <a:ea typeface="+mn-ea"/>
                          <a:cs typeface="Times New Roman" pitchFamily="18" charset="0"/>
                        </a:rPr>
                        <a:t>10</a:t>
                      </a:r>
                      <a:endParaRPr lang="ru-RU" sz="1600" b="1"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ct val="115000"/>
                        </a:lnSpc>
                        <a:spcAft>
                          <a:spcPts val="0"/>
                        </a:spcAft>
                        <a:buFont typeface="Arial" pitchFamily="34" charset="0"/>
                        <a:buChar char="•"/>
                      </a:pPr>
                      <a:r>
                        <a:rPr lang="ru-RU" sz="1600" b="1" dirty="0" err="1">
                          <a:solidFill>
                            <a:schemeClr val="tx1"/>
                          </a:solidFill>
                          <a:latin typeface="Times New Roman" pitchFamily="18" charset="0"/>
                          <a:ea typeface="Times New Roman"/>
                          <a:cs typeface="Times New Roman" pitchFamily="18" charset="0"/>
                        </a:rPr>
                        <a:t>Year</a:t>
                      </a:r>
                      <a:r>
                        <a:rPr lang="ru-RU" sz="1600" b="1" dirty="0">
                          <a:solidFill>
                            <a:schemeClr val="tx1"/>
                          </a:solidFill>
                          <a:latin typeface="Times New Roman" pitchFamily="18" charset="0"/>
                          <a:ea typeface="Times New Roman"/>
                          <a:cs typeface="Times New Roman" pitchFamily="18" charset="0"/>
                        </a:rPr>
                        <a:t> 11 </a:t>
                      </a:r>
                      <a:r>
                        <a:rPr lang="ru-RU" sz="1600" b="1" dirty="0" err="1">
                          <a:solidFill>
                            <a:schemeClr val="tx1"/>
                          </a:solidFill>
                          <a:latin typeface="Times New Roman" pitchFamily="18" charset="0"/>
                          <a:ea typeface="Times New Roman"/>
                          <a:cs typeface="Times New Roman" pitchFamily="18" charset="0"/>
                        </a:rPr>
                        <a:t>and</a:t>
                      </a:r>
                      <a:r>
                        <a:rPr lang="ru-RU" sz="1600" b="1" dirty="0">
                          <a:solidFill>
                            <a:schemeClr val="tx1"/>
                          </a:solidFill>
                          <a:latin typeface="Times New Roman" pitchFamily="18" charset="0"/>
                          <a:ea typeface="Times New Roman"/>
                          <a:cs typeface="Times New Roman" pitchFamily="18" charset="0"/>
                        </a:rPr>
                        <a:t> </a:t>
                      </a:r>
                      <a:r>
                        <a:rPr lang="ru-RU" sz="1600" b="1" dirty="0" err="1">
                          <a:solidFill>
                            <a:schemeClr val="tx1"/>
                          </a:solidFill>
                          <a:latin typeface="Times New Roman" pitchFamily="18" charset="0"/>
                          <a:ea typeface="Times New Roman"/>
                          <a:cs typeface="Times New Roman" pitchFamily="18" charset="0"/>
                        </a:rPr>
                        <a:t>then</a:t>
                      </a:r>
                      <a:r>
                        <a:rPr lang="ru-RU" sz="1600" b="1" dirty="0">
                          <a:solidFill>
                            <a:schemeClr val="tx1"/>
                          </a:solidFill>
                          <a:latin typeface="Times New Roman" pitchFamily="18" charset="0"/>
                          <a:ea typeface="Times New Roman"/>
                          <a:cs typeface="Times New Roman" pitchFamily="18" charset="0"/>
                        </a:rPr>
                        <a:t> </a:t>
                      </a:r>
                      <a:r>
                        <a:rPr lang="ru-RU" sz="1600" b="1" dirty="0" err="1">
                          <a:solidFill>
                            <a:schemeClr val="tx1"/>
                          </a:solidFill>
                          <a:latin typeface="Times New Roman" pitchFamily="18" charset="0"/>
                          <a:ea typeface="Times New Roman"/>
                          <a:cs typeface="Times New Roman" pitchFamily="18" charset="0"/>
                        </a:rPr>
                        <a:t>year</a:t>
                      </a:r>
                      <a:r>
                        <a:rPr lang="ru-RU" sz="1600" b="1" dirty="0">
                          <a:solidFill>
                            <a:schemeClr val="tx1"/>
                          </a:solidFill>
                          <a:latin typeface="Times New Roman" pitchFamily="18" charset="0"/>
                          <a:ea typeface="Times New Roman"/>
                          <a:cs typeface="Times New Roman" pitchFamily="18" charset="0"/>
                        </a:rPr>
                        <a:t> </a:t>
                      </a:r>
                      <a:r>
                        <a:rPr lang="ru-RU" sz="1600" b="1" dirty="0" smtClean="0">
                          <a:solidFill>
                            <a:schemeClr val="tx1"/>
                          </a:solidFill>
                          <a:latin typeface="Times New Roman" pitchFamily="18" charset="0"/>
                          <a:ea typeface="Times New Roman"/>
                          <a:cs typeface="Times New Roman" pitchFamily="18" charset="0"/>
                        </a:rPr>
                        <a:t>12</a:t>
                      </a:r>
                      <a:endParaRPr lang="en-US" sz="1600" b="1" dirty="0" smtClean="0">
                        <a:solidFill>
                          <a:schemeClr val="tx1"/>
                        </a:solidFill>
                        <a:latin typeface="Times New Roman" pitchFamily="18" charset="0"/>
                        <a:ea typeface="Times New Roman"/>
                        <a:cs typeface="Times New Roman" pitchFamily="18" charset="0"/>
                      </a:endParaRPr>
                    </a:p>
                    <a:p>
                      <a:pPr marL="0" marR="0" indent="0" algn="l" defTabSz="914400" rtl="0" eaLnBrk="1" fontAlgn="auto" latinLnBrk="0" hangingPunct="1">
                        <a:lnSpc>
                          <a:spcPct val="115000"/>
                        </a:lnSpc>
                        <a:spcBef>
                          <a:spcPts val="0"/>
                        </a:spcBef>
                        <a:spcAft>
                          <a:spcPts val="0"/>
                        </a:spcAft>
                        <a:buClrTx/>
                        <a:buSzTx/>
                        <a:buFont typeface="Arial" pitchFamily="34" charset="0"/>
                        <a:buChar char="•"/>
                        <a:tabLst/>
                        <a:defRPr/>
                      </a:pPr>
                      <a:r>
                        <a:rPr lang="en-US" sz="1600" b="1" dirty="0" smtClean="0">
                          <a:solidFill>
                            <a:schemeClr val="tx1"/>
                          </a:solidFill>
                          <a:latin typeface="Times New Roman" pitchFamily="18" charset="0"/>
                          <a:ea typeface="Times New Roman"/>
                          <a:cs typeface="Times New Roman" pitchFamily="18" charset="0"/>
                        </a:rPr>
                        <a:t>A vocational program (certificate 1 to certificate 3 depending upon the ability of the student .the course may be held in a school, at a TAFE college or at private college</a:t>
                      </a:r>
                      <a:endParaRPr lang="ru-RU" sz="1600" b="1" dirty="0">
                        <a:solidFill>
                          <a:schemeClr val="tx1"/>
                        </a:solidFill>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70840">
                <a:tc>
                  <a:txBody>
                    <a:bodyPr/>
                    <a:lstStyle/>
                    <a:p>
                      <a:r>
                        <a:rPr kumimoji="0" lang="ru-RU" sz="1600" b="1" kern="1200" dirty="0" err="1" smtClean="0">
                          <a:solidFill>
                            <a:schemeClr val="dk1"/>
                          </a:solidFill>
                          <a:latin typeface="Times New Roman" pitchFamily="18" charset="0"/>
                          <a:ea typeface="+mn-ea"/>
                          <a:cs typeface="Times New Roman" pitchFamily="18" charset="0"/>
                        </a:rPr>
                        <a:t>Year</a:t>
                      </a:r>
                      <a:r>
                        <a:rPr kumimoji="0" lang="ru-RU" sz="1600" b="1" kern="1200" dirty="0" smtClean="0">
                          <a:solidFill>
                            <a:schemeClr val="dk1"/>
                          </a:solidFill>
                          <a:latin typeface="Times New Roman" pitchFamily="18" charset="0"/>
                          <a:ea typeface="+mn-ea"/>
                          <a:cs typeface="Times New Roman" pitchFamily="18" charset="0"/>
                        </a:rPr>
                        <a:t> 11</a:t>
                      </a:r>
                      <a:endParaRPr lang="ru-RU"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buFont typeface="Arial" pitchFamily="34" charset="0"/>
                        <a:buChar char="•"/>
                      </a:pPr>
                      <a:r>
                        <a:rPr kumimoji="0" lang="en-US" sz="1600" b="1" kern="1200" dirty="0" smtClean="0">
                          <a:solidFill>
                            <a:schemeClr val="dk1"/>
                          </a:solidFill>
                          <a:latin typeface="Times New Roman" pitchFamily="18" charset="0"/>
                          <a:ea typeface="+mn-ea"/>
                          <a:cs typeface="Times New Roman" pitchFamily="18" charset="0"/>
                        </a:rPr>
                        <a:t>A one year foundation course to prepare for university entry</a:t>
                      </a:r>
                    </a:p>
                    <a:p>
                      <a:pPr>
                        <a:lnSpc>
                          <a:spcPct val="115000"/>
                        </a:lnSpc>
                        <a:spcAft>
                          <a:spcPts val="0"/>
                        </a:spcAft>
                        <a:buClrTx/>
                        <a:buFont typeface="Arial" pitchFamily="34" charset="0"/>
                        <a:buChar char="•"/>
                      </a:pPr>
                      <a:r>
                        <a:rPr kumimoji="0" lang="ru-RU" sz="1600" b="1" kern="1200" dirty="0" smtClean="0">
                          <a:solidFill>
                            <a:schemeClr val="dk1"/>
                          </a:solidFill>
                          <a:latin typeface="Times New Roman" pitchFamily="18" charset="0"/>
                          <a:ea typeface="+mn-ea"/>
                          <a:cs typeface="Times New Roman" pitchFamily="18" charset="0"/>
                        </a:rPr>
                        <a:t>A </a:t>
                      </a:r>
                      <a:r>
                        <a:rPr kumimoji="0" lang="ru-RU" sz="1600" b="1" kern="1200" dirty="0" err="1" smtClean="0">
                          <a:solidFill>
                            <a:schemeClr val="dk1"/>
                          </a:solidFill>
                          <a:latin typeface="Times New Roman" pitchFamily="18" charset="0"/>
                          <a:ea typeface="+mn-ea"/>
                          <a:cs typeface="Times New Roman" pitchFamily="18" charset="0"/>
                        </a:rPr>
                        <a:t>certificate</a:t>
                      </a:r>
                      <a:r>
                        <a:rPr kumimoji="0" lang="ru-RU" sz="1600" b="1" kern="1200" dirty="0" smtClean="0">
                          <a:solidFill>
                            <a:schemeClr val="dk1"/>
                          </a:solidFill>
                          <a:latin typeface="Times New Roman" pitchFamily="18" charset="0"/>
                          <a:ea typeface="+mn-ea"/>
                          <a:cs typeface="Times New Roman" pitchFamily="18" charset="0"/>
                        </a:rPr>
                        <a:t> 4 </a:t>
                      </a:r>
                      <a:r>
                        <a:rPr kumimoji="0" lang="ru-RU" sz="1600" b="1" kern="1200" dirty="0" err="1" smtClean="0">
                          <a:solidFill>
                            <a:schemeClr val="dk1"/>
                          </a:solidFill>
                          <a:latin typeface="Times New Roman" pitchFamily="18" charset="0"/>
                          <a:ea typeface="+mn-ea"/>
                          <a:cs typeface="Times New Roman" pitchFamily="18" charset="0"/>
                        </a:rPr>
                        <a:t>programme</a:t>
                      </a:r>
                      <a:endParaRPr lang="ru-RU" sz="1600" b="1"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8478">
                <a:tc>
                  <a:txBody>
                    <a:bodyPr/>
                    <a:lstStyle/>
                    <a:p>
                      <a:r>
                        <a:rPr kumimoji="0" lang="ru-RU" sz="1600" b="1" kern="1200" dirty="0" err="1" smtClean="0">
                          <a:solidFill>
                            <a:schemeClr val="dk1"/>
                          </a:solidFill>
                          <a:latin typeface="Times New Roman" pitchFamily="18" charset="0"/>
                          <a:ea typeface="+mn-ea"/>
                          <a:cs typeface="Times New Roman" pitchFamily="18" charset="0"/>
                        </a:rPr>
                        <a:t>Year</a:t>
                      </a:r>
                      <a:r>
                        <a:rPr kumimoji="0" lang="ru-RU" sz="1600" b="1" kern="1200" dirty="0" smtClean="0">
                          <a:solidFill>
                            <a:schemeClr val="dk1"/>
                          </a:solidFill>
                          <a:latin typeface="Times New Roman" pitchFamily="18" charset="0"/>
                          <a:ea typeface="+mn-ea"/>
                          <a:cs typeface="Times New Roman" pitchFamily="18" charset="0"/>
                        </a:rPr>
                        <a:t> 12</a:t>
                      </a:r>
                      <a:endParaRPr lang="ru-RU" sz="1600"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ru-RU" sz="1600" b="1" dirty="0">
                          <a:latin typeface="Times New Roman" pitchFamily="18" charset="0"/>
                          <a:ea typeface="Times New Roman"/>
                          <a:cs typeface="Times New Roman" pitchFamily="18" charset="0"/>
                        </a:rPr>
                        <a:t>A </a:t>
                      </a:r>
                      <a:r>
                        <a:rPr lang="ru-RU" sz="1600" b="1" dirty="0" err="1">
                          <a:latin typeface="Times New Roman" pitchFamily="18" charset="0"/>
                          <a:ea typeface="Times New Roman"/>
                          <a:cs typeface="Times New Roman" pitchFamily="18" charset="0"/>
                        </a:rPr>
                        <a:t>foundation</a:t>
                      </a:r>
                      <a:r>
                        <a:rPr lang="ru-RU" sz="1600" b="1" dirty="0">
                          <a:latin typeface="Times New Roman" pitchFamily="18" charset="0"/>
                          <a:ea typeface="Times New Roman"/>
                          <a:cs typeface="Times New Roman" pitchFamily="18" charset="0"/>
                        </a:rPr>
                        <a:t> </a:t>
                      </a:r>
                      <a:r>
                        <a:rPr lang="ru-RU" sz="1600" b="1" dirty="0" err="1" smtClean="0">
                          <a:latin typeface="Times New Roman" pitchFamily="18" charset="0"/>
                          <a:ea typeface="Times New Roman"/>
                          <a:cs typeface="Times New Roman" pitchFamily="18" charset="0"/>
                        </a:rPr>
                        <a:t>programme</a:t>
                      </a:r>
                      <a:r>
                        <a:rPr lang="en-US" sz="1600" b="1" dirty="0" smtClean="0">
                          <a:latin typeface="Times New Roman" pitchFamily="18" charset="0"/>
                          <a:ea typeface="Times New Roman"/>
                          <a:cs typeface="Times New Roman" pitchFamily="18" charset="0"/>
                        </a:rPr>
                        <a:t>;</a:t>
                      </a:r>
                      <a:r>
                        <a:rPr lang="en-US" sz="1600" b="1" baseline="0" dirty="0" smtClean="0">
                          <a:latin typeface="Times New Roman" pitchFamily="18" charset="0"/>
                          <a:ea typeface="Times New Roman"/>
                          <a:cs typeface="Times New Roman" pitchFamily="18"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ru-RU" sz="1600" b="1" dirty="0" smtClean="0">
                          <a:latin typeface="Times New Roman" pitchFamily="18" charset="0"/>
                          <a:ea typeface="Times New Roman"/>
                          <a:cs typeface="Times New Roman" pitchFamily="18" charset="0"/>
                        </a:rPr>
                        <a:t>A </a:t>
                      </a:r>
                      <a:r>
                        <a:rPr lang="ru-RU" sz="1600" b="1" dirty="0" err="1" smtClean="0">
                          <a:latin typeface="Times New Roman" pitchFamily="18" charset="0"/>
                          <a:ea typeface="Times New Roman"/>
                          <a:cs typeface="Times New Roman" pitchFamily="18" charset="0"/>
                        </a:rPr>
                        <a:t>certificate</a:t>
                      </a:r>
                      <a:r>
                        <a:rPr lang="ru-RU" sz="1600" b="1" dirty="0" smtClean="0">
                          <a:latin typeface="Times New Roman" pitchFamily="18" charset="0"/>
                          <a:ea typeface="Times New Roman"/>
                          <a:cs typeface="Times New Roman" pitchFamily="18" charset="0"/>
                        </a:rPr>
                        <a:t> 4 </a:t>
                      </a:r>
                      <a:r>
                        <a:rPr lang="ru-RU" sz="1600" b="1" dirty="0" err="1" smtClean="0">
                          <a:latin typeface="Times New Roman" pitchFamily="18" charset="0"/>
                          <a:ea typeface="Times New Roman"/>
                          <a:cs typeface="Times New Roman" pitchFamily="18" charset="0"/>
                        </a:rPr>
                        <a:t>programme</a:t>
                      </a:r>
                      <a:r>
                        <a:rPr lang="en-US" sz="1600" b="1" dirty="0" smtClean="0">
                          <a:latin typeface="Times New Roman" pitchFamily="18" charset="0"/>
                          <a:ea typeface="Times New Roman"/>
                          <a:cs typeface="Times New Roman" pitchFamily="18" charset="0"/>
                        </a:rPr>
                        <a:t>;</a:t>
                      </a:r>
                      <a:r>
                        <a:rPr lang="en-US" sz="1600" b="1" baseline="0" dirty="0" smtClean="0">
                          <a:latin typeface="Times New Roman" pitchFamily="18" charset="0"/>
                          <a:ea typeface="Times New Roman"/>
                          <a:cs typeface="Times New Roman" pitchFamily="18"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ru-RU" sz="1600" b="1" dirty="0" err="1" smtClean="0">
                          <a:latin typeface="Times New Roman" pitchFamily="18" charset="0"/>
                          <a:ea typeface="Times New Roman"/>
                          <a:cs typeface="Times New Roman" pitchFamily="18" charset="0"/>
                        </a:rPr>
                        <a:t>University</a:t>
                      </a:r>
                      <a:r>
                        <a:rPr lang="ru-RU" sz="1600" b="1" dirty="0" smtClean="0">
                          <a:latin typeface="Times New Roman" pitchFamily="18" charset="0"/>
                          <a:ea typeface="Times New Roman"/>
                          <a:cs typeface="Times New Roman" pitchFamily="18" charset="0"/>
                        </a:rPr>
                        <a:t> </a:t>
                      </a:r>
                      <a:r>
                        <a:rPr lang="ru-RU" sz="1600" b="1" dirty="0" err="1" smtClean="0">
                          <a:latin typeface="Times New Roman" pitchFamily="18" charset="0"/>
                          <a:ea typeface="Times New Roman"/>
                          <a:cs typeface="Times New Roman" pitchFamily="18" charset="0"/>
                        </a:rPr>
                        <a:t>undergraduate</a:t>
                      </a:r>
                      <a:r>
                        <a:rPr lang="ru-RU" sz="1600" b="1" dirty="0" smtClean="0">
                          <a:latin typeface="Times New Roman" pitchFamily="18" charset="0"/>
                          <a:ea typeface="Times New Roman"/>
                          <a:cs typeface="Times New Roman" pitchFamily="18" charset="0"/>
                        </a:rPr>
                        <a:t> </a:t>
                      </a:r>
                      <a:r>
                        <a:rPr lang="ru-RU" sz="1600" b="1" dirty="0" err="1" smtClean="0">
                          <a:latin typeface="Times New Roman" pitchFamily="18" charset="0"/>
                          <a:ea typeface="Times New Roman"/>
                          <a:cs typeface="Times New Roman" pitchFamily="18" charset="0"/>
                        </a:rPr>
                        <a:t>programme</a:t>
                      </a:r>
                      <a:r>
                        <a:rPr lang="en-US" sz="1600" b="1" dirty="0" smtClean="0">
                          <a:latin typeface="Times New Roman" pitchFamily="18" charset="0"/>
                          <a:ea typeface="Times New Roman"/>
                          <a:cs typeface="Times New Roman" pitchFamily="18" charset="0"/>
                        </a:rPr>
                        <a:t>; </a:t>
                      </a:r>
                    </a:p>
                    <a:p>
                      <a:pPr marL="0" marR="0" indent="0" algn="l" defTabSz="914400" rtl="0" eaLnBrk="1" fontAlgn="auto" latinLnBrk="0" hangingPunct="1">
                        <a:lnSpc>
                          <a:spcPct val="115000"/>
                        </a:lnSpc>
                        <a:spcBef>
                          <a:spcPts val="0"/>
                        </a:spcBef>
                        <a:spcAft>
                          <a:spcPts val="0"/>
                        </a:spcAft>
                        <a:buClrTx/>
                        <a:buSzTx/>
                        <a:buFontTx/>
                        <a:buNone/>
                        <a:tabLst/>
                        <a:defRPr/>
                      </a:pPr>
                      <a:r>
                        <a:rPr lang="ru-RU" sz="1600" b="1" dirty="0" err="1" smtClean="0">
                          <a:latin typeface="Times New Roman" pitchFamily="18" charset="0"/>
                          <a:ea typeface="Times New Roman"/>
                          <a:cs typeface="Times New Roman" pitchFamily="18" charset="0"/>
                        </a:rPr>
                        <a:t>vocational</a:t>
                      </a:r>
                      <a:r>
                        <a:rPr lang="ru-RU" sz="1600" b="1" dirty="0" smtClean="0">
                          <a:latin typeface="Times New Roman" pitchFamily="18" charset="0"/>
                          <a:ea typeface="Times New Roman"/>
                          <a:cs typeface="Times New Roman" pitchFamily="18" charset="0"/>
                        </a:rPr>
                        <a:t> </a:t>
                      </a:r>
                      <a:r>
                        <a:rPr lang="ru-RU" sz="1600" b="1" dirty="0" err="1" smtClean="0">
                          <a:latin typeface="Times New Roman" pitchFamily="18" charset="0"/>
                          <a:ea typeface="Times New Roman"/>
                          <a:cs typeface="Times New Roman" pitchFamily="18" charset="0"/>
                        </a:rPr>
                        <a:t>diploma</a:t>
                      </a:r>
                      <a:endParaRPr lang="ru-RU" sz="1600" b="1" dirty="0">
                        <a:latin typeface="Times New Roman" pitchFamily="18" charset="0"/>
                        <a:ea typeface="Calibri"/>
                        <a:cs typeface="Times New Roman"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kumimoji="0" lang="ru-RU" sz="1600" b="1" kern="1200" dirty="0" err="1" smtClean="0">
                          <a:solidFill>
                            <a:schemeClr val="dk1"/>
                          </a:solidFill>
                          <a:latin typeface="+mn-lt"/>
                          <a:ea typeface="+mn-ea"/>
                          <a:cs typeface="+mn-cs"/>
                        </a:rPr>
                        <a:t>Diploma</a:t>
                      </a:r>
                      <a:endParaRPr lang="ru-RU"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kumimoji="0" lang="en-US" sz="1600" b="1" kern="1200" dirty="0" smtClean="0">
                          <a:solidFill>
                            <a:schemeClr val="dk1"/>
                          </a:solidFill>
                          <a:latin typeface="+mn-lt"/>
                          <a:ea typeface="+mn-ea"/>
                          <a:cs typeface="+mn-cs"/>
                        </a:rPr>
                        <a:t>A university undergraduate </a:t>
                      </a:r>
                      <a:r>
                        <a:rPr kumimoji="0" lang="en-US" sz="1600" b="1" kern="1200" dirty="0" err="1" smtClean="0">
                          <a:solidFill>
                            <a:schemeClr val="dk1"/>
                          </a:solidFill>
                          <a:latin typeface="+mn-lt"/>
                          <a:ea typeface="+mn-ea"/>
                          <a:cs typeface="+mn-cs"/>
                        </a:rPr>
                        <a:t>programme</a:t>
                      </a:r>
                      <a:r>
                        <a:rPr kumimoji="0" lang="en-US" sz="1600" b="1" kern="1200" dirty="0" smtClean="0">
                          <a:solidFill>
                            <a:schemeClr val="dk1"/>
                          </a:solidFill>
                          <a:latin typeface="+mn-lt"/>
                          <a:ea typeface="+mn-ea"/>
                          <a:cs typeface="+mn-cs"/>
                        </a:rPr>
                        <a:t> in year 2 , this again depends on the recognition that the university provides to the diploma</a:t>
                      </a:r>
                      <a:endParaRPr lang="ru-RU" sz="1600" b="1"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kumimoji="0" lang="ru-RU" sz="1600" b="1" kern="1200" dirty="0" err="1" smtClean="0">
                          <a:solidFill>
                            <a:schemeClr val="dk1"/>
                          </a:solidFill>
                          <a:latin typeface="+mn-lt"/>
                          <a:ea typeface="+mn-ea"/>
                          <a:cs typeface="+mn-cs"/>
                        </a:rPr>
                        <a:t>Advanced</a:t>
                      </a:r>
                      <a:r>
                        <a:rPr kumimoji="0" lang="ru-RU" sz="1600" b="1" kern="1200" dirty="0" smtClean="0">
                          <a:solidFill>
                            <a:schemeClr val="dk1"/>
                          </a:solidFill>
                          <a:latin typeface="+mn-lt"/>
                          <a:ea typeface="+mn-ea"/>
                          <a:cs typeface="+mn-cs"/>
                        </a:rPr>
                        <a:t> </a:t>
                      </a:r>
                      <a:r>
                        <a:rPr kumimoji="0" lang="ru-RU" sz="1600" b="1" kern="1200" dirty="0" err="1" smtClean="0">
                          <a:solidFill>
                            <a:schemeClr val="dk1"/>
                          </a:solidFill>
                          <a:latin typeface="+mn-lt"/>
                          <a:ea typeface="+mn-ea"/>
                          <a:cs typeface="+mn-cs"/>
                        </a:rPr>
                        <a:t>Diploma</a:t>
                      </a:r>
                      <a:endParaRPr lang="ru-RU"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kumimoji="0" lang="en-US" sz="1600" b="1" kern="1200" dirty="0" smtClean="0">
                          <a:solidFill>
                            <a:schemeClr val="dk1"/>
                          </a:solidFill>
                          <a:latin typeface="+mn-lt"/>
                          <a:ea typeface="+mn-ea"/>
                          <a:cs typeface="+mn-cs"/>
                        </a:rPr>
                        <a:t>A university undergraduate </a:t>
                      </a:r>
                      <a:r>
                        <a:rPr kumimoji="0" lang="en-US" sz="1600" b="1" kern="1200" dirty="0" err="1" smtClean="0">
                          <a:solidFill>
                            <a:schemeClr val="dk1"/>
                          </a:solidFill>
                          <a:latin typeface="+mn-lt"/>
                          <a:ea typeface="+mn-ea"/>
                          <a:cs typeface="+mn-cs"/>
                        </a:rPr>
                        <a:t>programme</a:t>
                      </a:r>
                      <a:r>
                        <a:rPr kumimoji="0" lang="en-US" sz="1600" b="1" kern="1200" dirty="0" smtClean="0">
                          <a:solidFill>
                            <a:schemeClr val="dk1"/>
                          </a:solidFill>
                          <a:latin typeface="+mn-lt"/>
                          <a:ea typeface="+mn-ea"/>
                          <a:cs typeface="+mn-cs"/>
                        </a:rPr>
                        <a:t> in year 3 , this again depends on the recognition that the university provides to the diploma</a:t>
                      </a:r>
                      <a:endParaRPr lang="ru-RU" sz="1600" b="1"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kumimoji="0" lang="ru-RU" sz="1600" b="1" kern="1200" dirty="0" err="1" smtClean="0">
                          <a:solidFill>
                            <a:schemeClr val="dk1"/>
                          </a:solidFill>
                          <a:latin typeface="+mn-lt"/>
                          <a:ea typeface="+mn-ea"/>
                          <a:cs typeface="+mn-cs"/>
                        </a:rPr>
                        <a:t>Bachelor</a:t>
                      </a:r>
                      <a:r>
                        <a:rPr kumimoji="0" lang="ru-RU" sz="1600" b="1" kern="1200" dirty="0" smtClean="0">
                          <a:solidFill>
                            <a:schemeClr val="dk1"/>
                          </a:solidFill>
                          <a:latin typeface="+mn-lt"/>
                          <a:ea typeface="+mn-ea"/>
                          <a:cs typeface="+mn-cs"/>
                        </a:rPr>
                        <a:t> </a:t>
                      </a:r>
                      <a:r>
                        <a:rPr kumimoji="0" lang="ru-RU" sz="1600" b="1" kern="1200" dirty="0" err="1" smtClean="0">
                          <a:solidFill>
                            <a:schemeClr val="dk1"/>
                          </a:solidFill>
                          <a:latin typeface="+mn-lt"/>
                          <a:ea typeface="+mn-ea"/>
                          <a:cs typeface="+mn-cs"/>
                        </a:rPr>
                        <a:t>degree</a:t>
                      </a:r>
                      <a:r>
                        <a:rPr kumimoji="0" lang="ru-RU" sz="1600" b="1" kern="1200" dirty="0" smtClean="0">
                          <a:solidFill>
                            <a:schemeClr val="dk1"/>
                          </a:solidFill>
                          <a:latin typeface="+mn-lt"/>
                          <a:ea typeface="+mn-ea"/>
                          <a:cs typeface="+mn-cs"/>
                        </a:rPr>
                        <a:t> (</a:t>
                      </a:r>
                      <a:r>
                        <a:rPr kumimoji="0" lang="ru-RU" sz="1600" b="1" kern="1200" dirty="0" err="1" smtClean="0">
                          <a:solidFill>
                            <a:schemeClr val="dk1"/>
                          </a:solidFill>
                          <a:latin typeface="+mn-lt"/>
                          <a:ea typeface="+mn-ea"/>
                          <a:cs typeface="+mn-cs"/>
                        </a:rPr>
                        <a:t>Under</a:t>
                      </a:r>
                      <a:r>
                        <a:rPr kumimoji="0" lang="ru-RU" sz="1600" b="1" kern="1200" dirty="0" smtClean="0">
                          <a:solidFill>
                            <a:schemeClr val="dk1"/>
                          </a:solidFill>
                          <a:latin typeface="+mn-lt"/>
                          <a:ea typeface="+mn-ea"/>
                          <a:cs typeface="+mn-cs"/>
                        </a:rPr>
                        <a:t> </a:t>
                      </a:r>
                      <a:r>
                        <a:rPr kumimoji="0" lang="ru-RU" sz="1600" b="1" kern="1200" dirty="0" err="1" smtClean="0">
                          <a:solidFill>
                            <a:schemeClr val="dk1"/>
                          </a:solidFill>
                          <a:latin typeface="+mn-lt"/>
                          <a:ea typeface="+mn-ea"/>
                          <a:cs typeface="+mn-cs"/>
                        </a:rPr>
                        <a:t>Graduate</a:t>
                      </a:r>
                      <a:r>
                        <a:rPr kumimoji="0" lang="ru-RU" sz="1600" b="1" kern="1200" dirty="0" smtClean="0">
                          <a:solidFill>
                            <a:schemeClr val="dk1"/>
                          </a:solidFill>
                          <a:latin typeface="+mn-lt"/>
                          <a:ea typeface="+mn-ea"/>
                          <a:cs typeface="+mn-cs"/>
                        </a:rPr>
                        <a:t>)</a:t>
                      </a:r>
                      <a:endParaRPr lang="ru-RU"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buFont typeface="Arial" pitchFamily="34" charset="0"/>
                        <a:buChar char="•"/>
                      </a:pPr>
                      <a:r>
                        <a:rPr kumimoji="0" lang="en-US" sz="1600" b="1" kern="1200" dirty="0" smtClean="0">
                          <a:solidFill>
                            <a:schemeClr val="dk1"/>
                          </a:solidFill>
                          <a:latin typeface="+mn-lt"/>
                          <a:ea typeface="+mn-ea"/>
                          <a:cs typeface="+mn-cs"/>
                        </a:rPr>
                        <a:t>A one-year “</a:t>
                      </a:r>
                      <a:r>
                        <a:rPr kumimoji="0" lang="en-US" sz="1600" b="1" kern="1200" dirty="0" err="1" smtClean="0">
                          <a:solidFill>
                            <a:schemeClr val="dk1"/>
                          </a:solidFill>
                          <a:latin typeface="+mn-lt"/>
                          <a:ea typeface="+mn-ea"/>
                          <a:cs typeface="+mn-cs"/>
                        </a:rPr>
                        <a:t>Honours</a:t>
                      </a:r>
                      <a:r>
                        <a:rPr kumimoji="0" lang="en-US" sz="1600" b="1" kern="1200" dirty="0" smtClean="0">
                          <a:solidFill>
                            <a:schemeClr val="dk1"/>
                          </a:solidFill>
                          <a:latin typeface="+mn-lt"/>
                          <a:ea typeface="+mn-ea"/>
                          <a:cs typeface="+mn-cs"/>
                        </a:rPr>
                        <a:t>” degree (for students who have the ability)</a:t>
                      </a:r>
                    </a:p>
                    <a:p>
                      <a:pPr>
                        <a:lnSpc>
                          <a:spcPct val="115000"/>
                        </a:lnSpc>
                        <a:spcAft>
                          <a:spcPts val="0"/>
                        </a:spcAft>
                        <a:buFont typeface="Arial" pitchFamily="34" charset="0"/>
                        <a:buChar char="•"/>
                      </a:pPr>
                      <a:r>
                        <a:rPr kumimoji="0" lang="ru-RU" sz="1600" b="1" kern="1200" dirty="0" smtClean="0">
                          <a:solidFill>
                            <a:schemeClr val="dk1"/>
                          </a:solidFill>
                          <a:latin typeface="+mn-lt"/>
                          <a:ea typeface="+mn-ea"/>
                          <a:cs typeface="+mn-cs"/>
                        </a:rPr>
                        <a:t>A </a:t>
                      </a:r>
                      <a:r>
                        <a:rPr kumimoji="0" lang="ru-RU" sz="1600" b="1" kern="1200" dirty="0" err="1" smtClean="0">
                          <a:solidFill>
                            <a:schemeClr val="dk1"/>
                          </a:solidFill>
                          <a:latin typeface="+mn-lt"/>
                          <a:ea typeface="+mn-ea"/>
                          <a:cs typeface="+mn-cs"/>
                        </a:rPr>
                        <a:t>postgraduate</a:t>
                      </a:r>
                      <a:r>
                        <a:rPr kumimoji="0" lang="ru-RU" sz="1600" b="1" kern="1200" dirty="0" smtClean="0">
                          <a:solidFill>
                            <a:schemeClr val="dk1"/>
                          </a:solidFill>
                          <a:latin typeface="+mn-lt"/>
                          <a:ea typeface="+mn-ea"/>
                          <a:cs typeface="+mn-cs"/>
                        </a:rPr>
                        <a:t> </a:t>
                      </a:r>
                      <a:r>
                        <a:rPr kumimoji="0" lang="ru-RU" sz="1600" b="1" kern="1200" dirty="0" err="1" smtClean="0">
                          <a:solidFill>
                            <a:schemeClr val="dk1"/>
                          </a:solidFill>
                          <a:latin typeface="+mn-lt"/>
                          <a:ea typeface="+mn-ea"/>
                          <a:cs typeface="+mn-cs"/>
                        </a:rPr>
                        <a:t>qualification</a:t>
                      </a:r>
                      <a:endParaRPr lang="ru-RU" sz="1600" b="1" dirty="0">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kumimoji="0" lang="ru-RU" sz="1600" b="1" kern="1200" dirty="0" err="1" smtClean="0">
                          <a:solidFill>
                            <a:schemeClr val="dk1"/>
                          </a:solidFill>
                          <a:latin typeface="+mn-lt"/>
                          <a:ea typeface="+mn-ea"/>
                          <a:cs typeface="+mn-cs"/>
                        </a:rPr>
                        <a:t>Masters</a:t>
                      </a:r>
                      <a:r>
                        <a:rPr kumimoji="0" lang="ru-RU" sz="1600" b="1" kern="1200" dirty="0" smtClean="0">
                          <a:solidFill>
                            <a:schemeClr val="dk1"/>
                          </a:solidFill>
                          <a:latin typeface="+mn-lt"/>
                          <a:ea typeface="+mn-ea"/>
                          <a:cs typeface="+mn-cs"/>
                        </a:rPr>
                        <a:t> </a:t>
                      </a:r>
                      <a:r>
                        <a:rPr kumimoji="0" lang="ru-RU" sz="1600" b="1" kern="1200" dirty="0" err="1" smtClean="0">
                          <a:solidFill>
                            <a:schemeClr val="dk1"/>
                          </a:solidFill>
                          <a:latin typeface="+mn-lt"/>
                          <a:ea typeface="+mn-ea"/>
                          <a:cs typeface="+mn-cs"/>
                        </a:rPr>
                        <a:t>degree</a:t>
                      </a:r>
                      <a:r>
                        <a:rPr kumimoji="0" lang="ru-RU" sz="1600" b="1" kern="1200" dirty="0" smtClean="0">
                          <a:solidFill>
                            <a:schemeClr val="dk1"/>
                          </a:solidFill>
                          <a:latin typeface="+mn-lt"/>
                          <a:ea typeface="+mn-ea"/>
                          <a:cs typeface="+mn-cs"/>
                        </a:rPr>
                        <a:t/>
                      </a:r>
                      <a:br>
                        <a:rPr kumimoji="0" lang="ru-RU" sz="1600" b="1" kern="1200" dirty="0" smtClean="0">
                          <a:solidFill>
                            <a:schemeClr val="dk1"/>
                          </a:solidFill>
                          <a:latin typeface="+mn-lt"/>
                          <a:ea typeface="+mn-ea"/>
                          <a:cs typeface="+mn-cs"/>
                        </a:rPr>
                      </a:br>
                      <a:r>
                        <a:rPr kumimoji="0" lang="ru-RU" sz="1600" b="1" kern="1200" dirty="0" smtClean="0">
                          <a:solidFill>
                            <a:schemeClr val="dk1"/>
                          </a:solidFill>
                          <a:latin typeface="+mn-lt"/>
                          <a:ea typeface="+mn-ea"/>
                          <a:cs typeface="+mn-cs"/>
                        </a:rPr>
                        <a:t>(</a:t>
                      </a:r>
                      <a:r>
                        <a:rPr kumimoji="0" lang="ru-RU" sz="1600" b="1" kern="1200" dirty="0" err="1" smtClean="0">
                          <a:solidFill>
                            <a:schemeClr val="dk1"/>
                          </a:solidFill>
                          <a:latin typeface="+mn-lt"/>
                          <a:ea typeface="+mn-ea"/>
                          <a:cs typeface="+mn-cs"/>
                        </a:rPr>
                        <a:t>Post</a:t>
                      </a:r>
                      <a:r>
                        <a:rPr kumimoji="0" lang="ru-RU" sz="1600" b="1" kern="1200" dirty="0" smtClean="0">
                          <a:solidFill>
                            <a:schemeClr val="dk1"/>
                          </a:solidFill>
                          <a:latin typeface="+mn-lt"/>
                          <a:ea typeface="+mn-ea"/>
                          <a:cs typeface="+mn-cs"/>
                        </a:rPr>
                        <a:t> </a:t>
                      </a:r>
                      <a:r>
                        <a:rPr kumimoji="0" lang="ru-RU" sz="1600" b="1" kern="1200" dirty="0" err="1" smtClean="0">
                          <a:solidFill>
                            <a:schemeClr val="dk1"/>
                          </a:solidFill>
                          <a:latin typeface="+mn-lt"/>
                          <a:ea typeface="+mn-ea"/>
                          <a:cs typeface="+mn-cs"/>
                        </a:rPr>
                        <a:t>Graduate</a:t>
                      </a:r>
                      <a:r>
                        <a:rPr kumimoji="0" lang="ru-RU" sz="1600" b="1" kern="1200" dirty="0" smtClean="0">
                          <a:solidFill>
                            <a:schemeClr val="dk1"/>
                          </a:solidFill>
                          <a:latin typeface="+mn-lt"/>
                          <a:ea typeface="+mn-ea"/>
                          <a:cs typeface="+mn-cs"/>
                        </a:rPr>
                        <a:t>)</a:t>
                      </a:r>
                      <a:endParaRPr lang="ru-RU"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0" lang="ru-RU" sz="1600" b="1" kern="1200" dirty="0" err="1" smtClean="0">
                          <a:solidFill>
                            <a:schemeClr val="dk1"/>
                          </a:solidFill>
                          <a:latin typeface="+mn-lt"/>
                          <a:ea typeface="+mn-ea"/>
                          <a:cs typeface="+mn-cs"/>
                        </a:rPr>
                        <a:t>PhD</a:t>
                      </a:r>
                      <a:endParaRPr lang="ru-RU"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1"/>
          <p:cNvSpPr>
            <a:spLocks noGrp="1"/>
          </p:cNvSpPr>
          <p:nvPr>
            <p:ph type="title"/>
          </p:nvPr>
        </p:nvSpPr>
        <p:spPr>
          <a:xfrm>
            <a:off x="428625" y="500063"/>
            <a:ext cx="8229600" cy="1143000"/>
          </a:xfrm>
        </p:spPr>
        <p:txBody>
          <a:bodyPr/>
          <a:lstStyle/>
          <a:p>
            <a:pPr eaLnBrk="1" hangingPunct="1"/>
            <a:r>
              <a:rPr lang="en-US" dirty="0" smtClean="0"/>
              <a:t>The university</a:t>
            </a:r>
            <a:endParaRPr lang="ru-RU" dirty="0" smtClean="0"/>
          </a:p>
        </p:txBody>
      </p:sp>
      <p:pic>
        <p:nvPicPr>
          <p:cNvPr id="11" name="Содержимое 3" descr="http://www.impeloverseas.com/images/aus-logos/logos-aus-1.jpg"/>
          <p:cNvPicPr>
            <a:picLocks noGrp="1"/>
          </p:cNvPicPr>
          <p:nvPr>
            <p:ph idx="1"/>
          </p:nvPr>
        </p:nvPicPr>
        <p:blipFill>
          <a:blip r:embed="rId2" cstate="print"/>
          <a:srcRect/>
          <a:stretch>
            <a:fillRect/>
          </a:stretch>
        </p:blipFill>
        <p:spPr>
          <a:xfrm>
            <a:off x="179512" y="1700808"/>
            <a:ext cx="5905500" cy="857250"/>
          </a:xfrm>
        </p:spPr>
      </p:pic>
      <p:pic>
        <p:nvPicPr>
          <p:cNvPr id="12" name="Рисунок 7" descr="http://woe.uz/userfiles/education/organization/photouniver/image/logos/shafston.jpg">
            <a:hlinkClick r:id="rId3"/>
          </p:cNvPr>
          <p:cNvPicPr>
            <a:picLocks noChangeAspect="1" noChangeArrowheads="1"/>
          </p:cNvPicPr>
          <p:nvPr/>
        </p:nvPicPr>
        <p:blipFill>
          <a:blip r:embed="rId4" cstate="print"/>
          <a:srcRect/>
          <a:stretch>
            <a:fillRect/>
          </a:stretch>
        </p:blipFill>
        <p:spPr bwMode="auto">
          <a:xfrm>
            <a:off x="6228184" y="1628800"/>
            <a:ext cx="1285875" cy="1071562"/>
          </a:xfrm>
          <a:prstGeom prst="rect">
            <a:avLst/>
          </a:prstGeom>
          <a:noFill/>
          <a:ln w="9525">
            <a:noFill/>
            <a:miter lim="800000"/>
            <a:headEnd/>
            <a:tailEnd/>
          </a:ln>
        </p:spPr>
      </p:pic>
      <p:pic>
        <p:nvPicPr>
          <p:cNvPr id="13" name="Рисунок 8" descr="http://woe.uz/userfiles/education/organization/photouniver/image/aica/aica_logo.gif">
            <a:hlinkClick r:id="rId5"/>
          </p:cNvPr>
          <p:cNvPicPr>
            <a:picLocks noChangeAspect="1" noChangeArrowheads="1"/>
          </p:cNvPicPr>
          <p:nvPr/>
        </p:nvPicPr>
        <p:blipFill>
          <a:blip r:embed="rId6" cstate="print"/>
          <a:srcRect/>
          <a:stretch>
            <a:fillRect/>
          </a:stretch>
        </p:blipFill>
        <p:spPr bwMode="auto">
          <a:xfrm>
            <a:off x="7740352" y="1556792"/>
            <a:ext cx="1244600" cy="1268413"/>
          </a:xfrm>
          <a:prstGeom prst="rect">
            <a:avLst/>
          </a:prstGeom>
          <a:noFill/>
          <a:ln w="9525">
            <a:noFill/>
            <a:miter lim="800000"/>
            <a:headEnd/>
            <a:tailEnd/>
          </a:ln>
        </p:spPr>
      </p:pic>
      <p:pic>
        <p:nvPicPr>
          <p:cNvPr id="14" name="Рисунок 5" descr="Picture"/>
          <p:cNvPicPr>
            <a:picLocks noChangeAspect="1" noChangeArrowheads="1"/>
          </p:cNvPicPr>
          <p:nvPr/>
        </p:nvPicPr>
        <p:blipFill>
          <a:blip r:embed="rId7" cstate="print"/>
          <a:srcRect/>
          <a:stretch>
            <a:fillRect/>
          </a:stretch>
        </p:blipFill>
        <p:spPr bwMode="auto">
          <a:xfrm>
            <a:off x="395536" y="2852936"/>
            <a:ext cx="3571875" cy="3571875"/>
          </a:xfrm>
          <a:prstGeom prst="rect">
            <a:avLst/>
          </a:prstGeom>
          <a:noFill/>
          <a:ln w="9525">
            <a:noFill/>
            <a:miter lim="800000"/>
            <a:headEnd/>
            <a:tailEnd/>
          </a:ln>
        </p:spPr>
      </p:pic>
      <p:grpSp>
        <p:nvGrpSpPr>
          <p:cNvPr id="15" name="Группа 14"/>
          <p:cNvGrpSpPr/>
          <p:nvPr/>
        </p:nvGrpSpPr>
        <p:grpSpPr>
          <a:xfrm>
            <a:off x="4500563" y="2857500"/>
            <a:ext cx="4452937" cy="1516063"/>
            <a:chOff x="4500563" y="2857500"/>
            <a:chExt cx="4452937" cy="1516063"/>
          </a:xfrm>
        </p:grpSpPr>
        <p:pic>
          <p:nvPicPr>
            <p:cNvPr id="16" name="Рисунок 6" descr="http://woe.uz/userfiles/education/organization/photouniver/image/wollongong/bondlogo.jpg">
              <a:hlinkClick r:id="rId8"/>
            </p:cNvPr>
            <p:cNvPicPr>
              <a:picLocks noChangeAspect="1" noChangeArrowheads="1"/>
            </p:cNvPicPr>
            <p:nvPr/>
          </p:nvPicPr>
          <p:blipFill>
            <a:blip r:embed="rId9" cstate="print"/>
            <a:srcRect/>
            <a:stretch>
              <a:fillRect/>
            </a:stretch>
          </p:blipFill>
          <p:spPr bwMode="auto">
            <a:xfrm>
              <a:off x="4500563" y="2857500"/>
              <a:ext cx="1785937" cy="1500188"/>
            </a:xfrm>
            <a:prstGeom prst="rect">
              <a:avLst/>
            </a:prstGeom>
            <a:noFill/>
            <a:ln w="9525">
              <a:noFill/>
              <a:miter lim="800000"/>
              <a:headEnd/>
              <a:tailEnd/>
            </a:ln>
          </p:spPr>
        </p:pic>
        <p:pic>
          <p:nvPicPr>
            <p:cNvPr id="17" name="Рисунок 9" descr="http://woe.uz/userfiles/education/organization/photouniver/image/EF/eflogo.jpg">
              <a:hlinkClick r:id="rId10"/>
            </p:cNvPr>
            <p:cNvPicPr>
              <a:picLocks noChangeAspect="1" noChangeArrowheads="1"/>
            </p:cNvPicPr>
            <p:nvPr/>
          </p:nvPicPr>
          <p:blipFill>
            <a:blip r:embed="rId11" cstate="print"/>
            <a:srcRect/>
            <a:stretch>
              <a:fillRect/>
            </a:stretch>
          </p:blipFill>
          <p:spPr bwMode="auto">
            <a:xfrm>
              <a:off x="6429375" y="3000375"/>
              <a:ext cx="1357313" cy="1285875"/>
            </a:xfrm>
            <a:prstGeom prst="rect">
              <a:avLst/>
            </a:prstGeom>
            <a:noFill/>
            <a:ln w="9525">
              <a:noFill/>
              <a:miter lim="800000"/>
              <a:headEnd/>
              <a:tailEnd/>
            </a:ln>
          </p:spPr>
        </p:pic>
        <p:pic>
          <p:nvPicPr>
            <p:cNvPr id="18" name="Рисунок 10" descr="http://woe.uz/userfiles/education/organization/photouniver/image/logos/universityofwollongong.jpg">
              <a:hlinkClick r:id="rId12"/>
            </p:cNvPr>
            <p:cNvPicPr>
              <a:picLocks noChangeAspect="1" noChangeArrowheads="1"/>
            </p:cNvPicPr>
            <p:nvPr/>
          </p:nvPicPr>
          <p:blipFill>
            <a:blip r:embed="rId13" cstate="print"/>
            <a:srcRect/>
            <a:stretch>
              <a:fillRect/>
            </a:stretch>
          </p:blipFill>
          <p:spPr bwMode="auto">
            <a:xfrm>
              <a:off x="7786688" y="3071813"/>
              <a:ext cx="1166812" cy="1301750"/>
            </a:xfrm>
            <a:prstGeom prst="rect">
              <a:avLst/>
            </a:prstGeom>
            <a:noFill/>
            <a:ln w="9525">
              <a:noFill/>
              <a:miter lim="800000"/>
              <a:headEnd/>
              <a:tailEnd/>
            </a:ln>
          </p:spPr>
        </p:pic>
      </p:grpSp>
      <p:pic>
        <p:nvPicPr>
          <p:cNvPr id="19" name="Picture 2" descr="D:\Users\Bela\dolgi\Sydney\800px-University_of_Sydney_Main_Quadrangle.jpg"/>
          <p:cNvPicPr>
            <a:picLocks noChangeAspect="1" noChangeArrowheads="1"/>
          </p:cNvPicPr>
          <p:nvPr/>
        </p:nvPicPr>
        <p:blipFill>
          <a:blip r:embed="rId14" cstate="print"/>
          <a:srcRect/>
          <a:stretch>
            <a:fillRect/>
          </a:stretch>
        </p:blipFill>
        <p:spPr bwMode="auto">
          <a:xfrm>
            <a:off x="4643438" y="4429125"/>
            <a:ext cx="4214812"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58</TotalTime>
  <Words>289</Words>
  <Application>Microsoft Office PowerPoint</Application>
  <PresentationFormat>Экран (4:3)</PresentationFormat>
  <Paragraphs>55</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Study in Australia</vt:lpstr>
      <vt:lpstr>The education system</vt:lpstr>
      <vt:lpstr>Презентация PowerPoint</vt:lpstr>
      <vt:lpstr> M A R K S   </vt:lpstr>
      <vt:lpstr>The below diagram shows the different study options that students have after completing different levels of education</vt:lpstr>
      <vt:lpstr>The university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in   Australia</dc:title>
  <dc:creator>User</dc:creator>
  <cp:lastModifiedBy>Administrator</cp:lastModifiedBy>
  <cp:revision>13</cp:revision>
  <dcterms:created xsi:type="dcterms:W3CDTF">2014-02-04T17:43:53Z</dcterms:created>
  <dcterms:modified xsi:type="dcterms:W3CDTF">2014-11-05T12:30:39Z</dcterms:modified>
</cp:coreProperties>
</file>