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468752">
            <a:off x="2573570" y="1512646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Злаков</a:t>
            </a:r>
            <a:r>
              <a:rPr lang="uk-UA" sz="6600" dirty="0" smtClean="0"/>
              <a:t>і</a:t>
            </a:r>
            <a:r>
              <a:rPr lang="ru-RU" sz="6600" dirty="0" smtClean="0"/>
              <a:t> </a:t>
            </a:r>
            <a:r>
              <a:rPr lang="ru-RU" sz="6600" dirty="0" err="1" smtClean="0"/>
              <a:t>рослини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9800" y="5105400"/>
            <a:ext cx="3124200" cy="1752600"/>
          </a:xfrm>
        </p:spPr>
        <p:txBody>
          <a:bodyPr/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4876800" cy="1066800"/>
          </a:xfrm>
        </p:spPr>
        <p:txBody>
          <a:bodyPr/>
          <a:lstStyle/>
          <a:p>
            <a:r>
              <a:rPr lang="ru-RU" dirty="0" err="1" smtClean="0"/>
              <a:t>Застосування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ru-RU" dirty="0" err="1" smtClean="0"/>
              <a:t>Злакові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як агрокультура. </a:t>
            </a:r>
            <a:r>
              <a:rPr lang="ru-RU" dirty="0" err="1" smtClean="0"/>
              <a:t>Це</a:t>
            </a:r>
            <a:r>
              <a:rPr lang="ru-RU" dirty="0" smtClean="0"/>
              <a:t>, в основному, - </a:t>
            </a:r>
            <a:r>
              <a:rPr lang="ru-RU" dirty="0" err="1" smtClean="0"/>
              <a:t>пшениця</a:t>
            </a:r>
            <a:r>
              <a:rPr lang="ru-RU" dirty="0" smtClean="0"/>
              <a:t>, жито, </a:t>
            </a:r>
            <a:r>
              <a:rPr lang="ru-RU" dirty="0" err="1" smtClean="0"/>
              <a:t>ячмінь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овес, </a:t>
            </a:r>
            <a:r>
              <a:rPr lang="ru-RU" dirty="0" err="1" smtClean="0"/>
              <a:t>але</a:t>
            </a:r>
            <a:r>
              <a:rPr lang="ru-RU" dirty="0" smtClean="0"/>
              <a:t> до них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відноситься</a:t>
            </a:r>
            <a:r>
              <a:rPr lang="ru-RU" dirty="0" smtClean="0"/>
              <a:t> рис, просо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кукурудза</a:t>
            </a:r>
            <a:r>
              <a:rPr lang="ru-RU" dirty="0" smtClean="0"/>
              <a:t>.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3352800" cy="1143000"/>
          </a:xfrm>
        </p:spPr>
        <p:txBody>
          <a:bodyPr/>
          <a:lstStyle/>
          <a:p>
            <a:r>
              <a:rPr lang="ru-RU" dirty="0" smtClean="0"/>
              <a:t>Склад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ru-RU" dirty="0" smtClean="0"/>
              <a:t>Злаков</a:t>
            </a:r>
            <a:r>
              <a:rPr lang="uk-UA" dirty="0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75 %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вуглеводів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10 % </a:t>
            </a:r>
            <a:r>
              <a:rPr lang="ru-RU" dirty="0" err="1" smtClean="0"/>
              <a:t>білків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жири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клітковину</a:t>
            </a:r>
            <a:r>
              <a:rPr lang="ru-RU" dirty="0" smtClean="0"/>
              <a:t>. Добре </a:t>
            </a:r>
            <a:r>
              <a:rPr lang="ru-RU" dirty="0" err="1" smtClean="0"/>
              <a:t>зберігаються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4953000" cy="56356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Поняття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ru-RU" b="1" dirty="0" err="1" smtClean="0"/>
              <a:t>Злакові</a:t>
            </a:r>
            <a:r>
              <a:rPr lang="ru-RU" dirty="0" smtClean="0"/>
              <a:t> — родина </a:t>
            </a:r>
            <a:r>
              <a:rPr lang="ru-RU" dirty="0" err="1" smtClean="0"/>
              <a:t>однодольних</a:t>
            </a:r>
            <a:r>
              <a:rPr lang="ru-RU" dirty="0" smtClean="0"/>
              <a:t> 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відомо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11000 </a:t>
            </a:r>
            <a:r>
              <a:rPr lang="ru-RU" dirty="0" err="1" smtClean="0"/>
              <a:t>видів</a:t>
            </a:r>
            <a:r>
              <a:rPr lang="ru-RU" dirty="0" smtClean="0"/>
              <a:t>, 340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 одно-, </a:t>
            </a:r>
            <a:r>
              <a:rPr lang="ru-RU" dirty="0" err="1" smtClean="0"/>
              <a:t>дво</a:t>
            </a:r>
            <a:r>
              <a:rPr lang="ru-RU" dirty="0" smtClean="0"/>
              <a:t>- та </a:t>
            </a:r>
            <a:r>
              <a:rPr lang="ru-RU" dirty="0" err="1" smtClean="0"/>
              <a:t>багаторічнітрави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поширені</a:t>
            </a:r>
            <a:r>
              <a:rPr lang="ru-RU" dirty="0" smtClean="0"/>
              <a:t> на </a:t>
            </a:r>
            <a:r>
              <a:rPr lang="ru-RU" dirty="0" err="1" smtClean="0"/>
              <a:t>всіх</a:t>
            </a:r>
            <a:r>
              <a:rPr lang="ru-RU" dirty="0" smtClean="0"/>
              <a:t> континентах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Антарктиди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257800"/>
            <a:ext cx="8229600" cy="1295401"/>
          </a:xfrm>
        </p:spPr>
        <p:txBody>
          <a:bodyPr/>
          <a:lstStyle/>
          <a:p>
            <a:r>
              <a:rPr lang="ru-RU" dirty="0" smtClean="0"/>
              <a:t>Коренева система, як </a:t>
            </a:r>
            <a:r>
              <a:rPr lang="ru-RU" dirty="0" err="1" smtClean="0"/>
              <a:t>і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однодольних</a:t>
            </a:r>
            <a:r>
              <a:rPr lang="ru-RU" dirty="0" smtClean="0"/>
              <a:t>, </a:t>
            </a:r>
            <a:r>
              <a:rPr lang="ru-RU" dirty="0" err="1" smtClean="0"/>
              <a:t>мичкуватого</a:t>
            </a:r>
            <a:r>
              <a:rPr lang="ru-RU" dirty="0" smtClean="0"/>
              <a:t> типу.</a:t>
            </a:r>
            <a:endParaRPr lang="ru-RU" dirty="0"/>
          </a:p>
        </p:txBody>
      </p:sp>
      <p:pic>
        <p:nvPicPr>
          <p:cNvPr id="1026" name="Picture 2" descr="http://www.abiturient.pro/talk/uploads/FileUpload/9/7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371600"/>
            <a:ext cx="4229100" cy="36195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486400" cy="990600"/>
          </a:xfrm>
        </p:spPr>
        <p:txBody>
          <a:bodyPr/>
          <a:lstStyle/>
          <a:p>
            <a:r>
              <a:rPr lang="uk-UA" dirty="0" smtClean="0"/>
              <a:t>Корінь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Мають</a:t>
            </a:r>
            <a:r>
              <a:rPr lang="ru-RU" dirty="0" smtClean="0"/>
              <a:t> стебло — соломину. </a:t>
            </a:r>
            <a:r>
              <a:rPr lang="ru-RU" dirty="0" err="1" smtClean="0"/>
              <a:t>Пагін</a:t>
            </a:r>
            <a:r>
              <a:rPr lang="ru-RU" dirty="0" smtClean="0"/>
              <a:t> часто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кореневищем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 descr="http://nytvasc2.narod.ru/1024x/biolog/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743200"/>
            <a:ext cx="2725400" cy="37338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4800600" cy="762000"/>
          </a:xfrm>
        </p:spPr>
        <p:txBody>
          <a:bodyPr>
            <a:normAutofit/>
          </a:bodyPr>
          <a:lstStyle/>
          <a:p>
            <a:r>
              <a:rPr lang="uk-UA" dirty="0" smtClean="0"/>
              <a:t>Стебло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ru-RU" dirty="0" err="1" smtClean="0"/>
              <a:t>Злаковим</a:t>
            </a:r>
            <a:r>
              <a:rPr lang="ru-RU" dirty="0" smtClean="0"/>
              <a:t> </a:t>
            </a:r>
            <a:r>
              <a:rPr lang="ru-RU" dirty="0" err="1" smtClean="0"/>
              <a:t>властивий</a:t>
            </a:r>
            <a:r>
              <a:rPr lang="ru-RU" dirty="0" smtClean="0"/>
              <a:t> </a:t>
            </a:r>
            <a:r>
              <a:rPr lang="ru-RU" dirty="0" err="1" smtClean="0"/>
              <a:t>інтеркалярний</a:t>
            </a:r>
            <a:r>
              <a:rPr lang="ru-RU" dirty="0" smtClean="0"/>
              <a:t> </a:t>
            </a:r>
            <a:r>
              <a:rPr lang="ru-RU" dirty="0" err="1" smtClean="0"/>
              <a:t>ріст</a:t>
            </a:r>
            <a:r>
              <a:rPr lang="ru-RU" dirty="0" smtClean="0"/>
              <a:t> (</a:t>
            </a:r>
            <a:r>
              <a:rPr lang="ru-RU" dirty="0" err="1" smtClean="0"/>
              <a:t>пагін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вузлів</a:t>
            </a:r>
            <a:r>
              <a:rPr lang="ru-RU" dirty="0" smtClean="0"/>
              <a:t> та </a:t>
            </a:r>
            <a:r>
              <a:rPr lang="ru-RU" dirty="0" err="1" smtClean="0"/>
              <a:t>міжвузлів</a:t>
            </a:r>
            <a:r>
              <a:rPr lang="ru-RU" dirty="0" smtClean="0"/>
              <a:t>). Вони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порожнє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стебло — соломину, на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видно </a:t>
            </a:r>
            <a:r>
              <a:rPr lang="ru-RU" dirty="0" err="1" smtClean="0"/>
              <a:t>вузли</a:t>
            </a:r>
            <a:r>
              <a:rPr lang="ru-RU" dirty="0" smtClean="0"/>
              <a:t> та </a:t>
            </a:r>
            <a:r>
              <a:rPr lang="ru-RU" dirty="0" err="1" smtClean="0"/>
              <a:t>міжвузілля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 descr="http://s005.radikal.ru/i212/1307/72/108aa94f5c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19600"/>
            <a:ext cx="4762500" cy="1838325"/>
          </a:xfrm>
          <a:prstGeom prst="rect">
            <a:avLst/>
          </a:prstGeom>
          <a:noFill/>
        </p:spPr>
      </p:pic>
      <p:pic>
        <p:nvPicPr>
          <p:cNvPr id="17412" name="Picture 4" descr="http://im1-tub-ua.yandex.net/i?id=218408348-5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419600"/>
            <a:ext cx="2057400" cy="1815353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019800" cy="868362"/>
          </a:xfrm>
        </p:spPr>
        <p:txBody>
          <a:bodyPr/>
          <a:lstStyle/>
          <a:p>
            <a:r>
              <a:rPr lang="uk-UA" dirty="0" smtClean="0"/>
              <a:t>Будова пагона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685800"/>
          </a:xfrm>
        </p:spPr>
        <p:txBody>
          <a:bodyPr>
            <a:normAutofit/>
          </a:bodyPr>
          <a:lstStyle/>
          <a:p>
            <a:r>
              <a:rPr lang="ru-RU" dirty="0" smtClean="0"/>
              <a:t>Листки </a:t>
            </a:r>
            <a:r>
              <a:rPr lang="ru-RU" dirty="0" err="1" smtClean="0"/>
              <a:t>лінійні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паралельним</a:t>
            </a:r>
            <a:r>
              <a:rPr lang="ru-RU" dirty="0" smtClean="0"/>
              <a:t> </a:t>
            </a:r>
            <a:r>
              <a:rPr lang="ru-RU" dirty="0" err="1" smtClean="0"/>
              <a:t>жилкуванням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 descr="http://primamedia.ru/f/big/247/2467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00"/>
            <a:ext cx="4724400" cy="3200781"/>
          </a:xfrm>
          <a:prstGeom prst="rect">
            <a:avLst/>
          </a:prstGeom>
          <a:noFill/>
        </p:spPr>
      </p:pic>
      <p:pic>
        <p:nvPicPr>
          <p:cNvPr id="18436" name="Picture 4" descr="http://www.ckofr.com/images/stories/rastenievodstvo/1986_rastenievodstvo_zlaki_ris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886200"/>
            <a:ext cx="3288379" cy="2286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4191000" cy="1066800"/>
          </a:xfrm>
        </p:spPr>
        <p:txBody>
          <a:bodyPr/>
          <a:lstStyle/>
          <a:p>
            <a:r>
              <a:rPr lang="uk-UA" dirty="0" smtClean="0"/>
              <a:t>Листки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724400"/>
            <a:ext cx="8229600" cy="2133600"/>
          </a:xfrm>
        </p:spPr>
        <p:txBody>
          <a:bodyPr/>
          <a:lstStyle/>
          <a:p>
            <a:r>
              <a:rPr lang="ru-RU" dirty="0" err="1" smtClean="0"/>
              <a:t>Квіти</a:t>
            </a:r>
            <a:r>
              <a:rPr lang="ru-RU" dirty="0" smtClean="0"/>
              <a:t> </a:t>
            </a:r>
            <a:r>
              <a:rPr lang="ru-RU" dirty="0" err="1" smtClean="0"/>
              <a:t>дрібні</a:t>
            </a:r>
            <a:r>
              <a:rPr lang="ru-RU" dirty="0" smtClean="0"/>
              <a:t>, </a:t>
            </a:r>
            <a:r>
              <a:rPr lang="ru-RU" dirty="0" err="1" smtClean="0"/>
              <a:t>анемогамні</a:t>
            </a:r>
            <a:r>
              <a:rPr lang="ru-RU" dirty="0" smtClean="0"/>
              <a:t>, в основному </a:t>
            </a:r>
            <a:r>
              <a:rPr lang="ru-RU" dirty="0" err="1" smtClean="0"/>
              <a:t>двостатеві</a:t>
            </a:r>
            <a:r>
              <a:rPr lang="ru-RU" dirty="0" smtClean="0"/>
              <a:t>. </a:t>
            </a:r>
            <a:r>
              <a:rPr lang="ru-RU" dirty="0" err="1" smtClean="0"/>
              <a:t>Зустрічаються</a:t>
            </a:r>
            <a:r>
              <a:rPr lang="ru-RU" dirty="0" smtClean="0"/>
              <a:t> </a:t>
            </a:r>
            <a:r>
              <a:rPr lang="ru-RU" dirty="0" err="1" smtClean="0"/>
              <a:t>дводомні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(</a:t>
            </a:r>
            <a:r>
              <a:rPr lang="ru-RU" dirty="0" err="1" smtClean="0"/>
              <a:t>кукурудза</a:t>
            </a:r>
            <a:r>
              <a:rPr lang="ru-RU" dirty="0" smtClean="0"/>
              <a:t>). </a:t>
            </a:r>
            <a:r>
              <a:rPr lang="ru-RU" dirty="0" err="1" smtClean="0"/>
              <a:t>Суцвіття</a:t>
            </a:r>
            <a:r>
              <a:rPr lang="ru-RU" dirty="0" smtClean="0"/>
              <a:t> </a:t>
            </a:r>
            <a:r>
              <a:rPr lang="ru-RU" dirty="0" err="1" smtClean="0"/>
              <a:t>злакових</a:t>
            </a:r>
            <a:r>
              <a:rPr lang="ru-RU" dirty="0" smtClean="0"/>
              <a:t>, як правило, — </a:t>
            </a:r>
            <a:r>
              <a:rPr lang="ru-RU" dirty="0" err="1" smtClean="0"/>
              <a:t>складний</a:t>
            </a:r>
            <a:r>
              <a:rPr lang="ru-RU" dirty="0" smtClean="0"/>
              <a:t> колос.</a:t>
            </a:r>
            <a:endParaRPr lang="ru-RU" dirty="0"/>
          </a:p>
        </p:txBody>
      </p:sp>
      <p:pic>
        <p:nvPicPr>
          <p:cNvPr id="19458" name="Picture 2" descr="http://eminded.org/image/images/1920x1200/wheat/1920x1200-Sunset_hd_wallpaper%20(6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4754880" cy="29718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3962400" cy="1066800"/>
          </a:xfrm>
        </p:spPr>
        <p:txBody>
          <a:bodyPr/>
          <a:lstStyle/>
          <a:p>
            <a:r>
              <a:rPr lang="uk-UA" dirty="0" smtClean="0"/>
              <a:t>Квіти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Квітка</a:t>
            </a:r>
            <a:r>
              <a:rPr lang="ru-RU" dirty="0" smtClean="0"/>
              <a:t> </a:t>
            </a:r>
            <a:r>
              <a:rPr lang="ru-RU" dirty="0" err="1" smtClean="0"/>
              <a:t>тонконогових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лусок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трипроменеву</a:t>
            </a:r>
            <a:r>
              <a:rPr lang="ru-RU" dirty="0" smtClean="0"/>
              <a:t> </a:t>
            </a:r>
            <a:r>
              <a:rPr lang="ru-RU" dirty="0" err="1" smtClean="0"/>
              <a:t>симетрію.Маточка</a:t>
            </a:r>
            <a:r>
              <a:rPr lang="ru-RU" dirty="0" smtClean="0"/>
              <a:t> 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приймочками</a:t>
            </a:r>
            <a:r>
              <a:rPr lang="ru-RU" dirty="0" smtClean="0"/>
              <a:t>. </a:t>
            </a:r>
            <a:r>
              <a:rPr lang="ru-RU" dirty="0" err="1" smtClean="0"/>
              <a:t>Тичинок</a:t>
            </a:r>
            <a:r>
              <a:rPr lang="ru-RU" dirty="0" smtClean="0"/>
              <a:t> 3 </a:t>
            </a:r>
            <a:r>
              <a:rPr lang="ru-RU" dirty="0" err="1" smtClean="0"/>
              <a:t>або</a:t>
            </a:r>
            <a:r>
              <a:rPr lang="ru-RU" dirty="0" smtClean="0"/>
              <a:t> 6.</a:t>
            </a:r>
          </a:p>
        </p:txBody>
      </p:sp>
      <p:pic>
        <p:nvPicPr>
          <p:cNvPr id="20482" name="Picture 2" descr="http://board.agrobiznes.com.ua/photos/2011/11/4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657600"/>
            <a:ext cx="3753133" cy="25146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4114800" cy="944562"/>
          </a:xfrm>
        </p:spPr>
        <p:txBody>
          <a:bodyPr/>
          <a:lstStyle/>
          <a:p>
            <a:r>
              <a:rPr lang="uk-UA" dirty="0" smtClean="0"/>
              <a:t>Квіти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ru-RU" dirty="0" err="1" smtClean="0"/>
              <a:t>Плід</a:t>
            </a:r>
            <a:r>
              <a:rPr lang="ru-RU" dirty="0" smtClean="0"/>
              <a:t> — </a:t>
            </a:r>
            <a:r>
              <a:rPr lang="ru-RU" dirty="0" err="1" smtClean="0"/>
              <a:t>зернівка</a:t>
            </a:r>
            <a:r>
              <a:rPr lang="ru-RU" dirty="0" smtClean="0"/>
              <a:t>, </a:t>
            </a:r>
            <a:r>
              <a:rPr lang="ru-RU" dirty="0" err="1" smtClean="0"/>
              <a:t>горішок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ягода (у бамбуку)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злаків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як </a:t>
            </a:r>
            <a:r>
              <a:rPr lang="ru-RU" dirty="0" err="1" smtClean="0"/>
              <a:t>самозапильні</a:t>
            </a:r>
            <a:r>
              <a:rPr lang="ru-RU" dirty="0" smtClean="0"/>
              <a:t>.</a:t>
            </a:r>
          </a:p>
        </p:txBody>
      </p:sp>
      <p:pic>
        <p:nvPicPr>
          <p:cNvPr id="21506" name="Picture 2" descr="http://www.rjb.ch/Htdocs/Images/IF_Content_615/116906.jpg?puid=94f7eb6b-f10c-4d46-a539-4d616641f2f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00400"/>
            <a:ext cx="3352800" cy="2513238"/>
          </a:xfrm>
          <a:prstGeom prst="rect">
            <a:avLst/>
          </a:prstGeom>
          <a:noFill/>
        </p:spPr>
      </p:pic>
      <p:pic>
        <p:nvPicPr>
          <p:cNvPr id="21510" name="Picture 6" descr="http://www.agroru.com/upload/blog/4ae/4ae7acd16bc51424c5a6a4616b1999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495800"/>
            <a:ext cx="3018366" cy="2362200"/>
          </a:xfrm>
          <a:prstGeom prst="rect">
            <a:avLst/>
          </a:prstGeom>
          <a:noFill/>
        </p:spPr>
      </p:pic>
      <p:pic>
        <p:nvPicPr>
          <p:cNvPr id="7" name="Picture 4" descr="http://stranamasterov.ru/img/i1008/Apsny-strana_dushi_1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819400"/>
            <a:ext cx="2235199" cy="1676400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114800" cy="868362"/>
          </a:xfrm>
        </p:spPr>
        <p:txBody>
          <a:bodyPr/>
          <a:lstStyle/>
          <a:p>
            <a:r>
              <a:rPr lang="uk-UA" dirty="0" smtClean="0"/>
              <a:t>Плід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63</Words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Злакові рослини</vt:lpstr>
      <vt:lpstr>Поняття</vt:lpstr>
      <vt:lpstr>Корінь</vt:lpstr>
      <vt:lpstr>Стебло</vt:lpstr>
      <vt:lpstr>Будова пагона</vt:lpstr>
      <vt:lpstr>Листки</vt:lpstr>
      <vt:lpstr>Квіти</vt:lpstr>
      <vt:lpstr>Квіти</vt:lpstr>
      <vt:lpstr>Плід</vt:lpstr>
      <vt:lpstr>Застосування</vt:lpstr>
      <vt:lpstr>Склад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Злакові рослини</dc:title>
  <dc:creator>Admin</dc:creator>
  <cp:lastModifiedBy>Admin</cp:lastModifiedBy>
  <cp:revision>13</cp:revision>
  <dcterms:created xsi:type="dcterms:W3CDTF">2014-04-03T17:41:45Z</dcterms:created>
  <dcterms:modified xsi:type="dcterms:W3CDTF">2014-04-03T19:52:54Z</dcterms:modified>
</cp:coreProperties>
</file>