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33"/>
    <a:srgbClr val="CCFFFF"/>
    <a:srgbClr val="FFFFCC"/>
    <a:srgbClr val="800000"/>
    <a:srgbClr val="663300"/>
    <a:srgbClr val="660033"/>
    <a:srgbClr val="993300"/>
    <a:srgbClr val="0000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41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rina\&#1056;&#1072;&#1073;&#1086;&#1095;&#1080;&#1081;%20&#1089;&#1090;&#1086;&#1083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rina\&#1056;&#1072;&#1073;&#1086;&#1095;&#1080;&#1081;%20&#1089;&#1090;&#1086;&#108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 sz="3200">
                <a:solidFill>
                  <a:schemeClr val="bg1"/>
                </a:solidFill>
              </a:defRPr>
            </a:pPr>
            <a:r>
              <a:rPr lang="ru-RU" sz="3200">
                <a:solidFill>
                  <a:schemeClr val="bg1"/>
                </a:solidFill>
              </a:rPr>
              <a:t>Число сільських населених пунктів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31513174286050066"/>
          <c:y val="0.21103225806451614"/>
          <c:w val="0.6488771888588557"/>
          <c:h val="0.71911641689950134"/>
        </c:manualLayout>
      </c:layout>
      <c:barChart>
        <c:barDir val="bar"/>
        <c:grouping val="stacked"/>
        <c:ser>
          <c:idx val="0"/>
          <c:order val="0"/>
          <c:tx>
            <c:strRef>
              <c:f>Лист1!$D$7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dk1">
                    <a:shade val="60000"/>
                  </a:schemeClr>
                </a:gs>
                <a:gs pos="33000">
                  <a:schemeClr val="dk1">
                    <a:tint val="86500"/>
                  </a:schemeClr>
                </a:gs>
                <a:gs pos="46750">
                  <a:schemeClr val="dk1">
                    <a:tint val="71000"/>
                    <a:satMod val="112000"/>
                  </a:schemeClr>
                </a:gs>
                <a:gs pos="53000">
                  <a:schemeClr val="dk1">
                    <a:tint val="71000"/>
                    <a:satMod val="112000"/>
                  </a:schemeClr>
                </a:gs>
                <a:gs pos="68000">
                  <a:schemeClr val="dk1">
                    <a:tint val="86000"/>
                  </a:schemeClr>
                </a:gs>
                <a:gs pos="100000">
                  <a:schemeClr val="dk1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dk1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3200"/>
                    </a:pPr>
                    <a:r>
                      <a:rPr lang="uk-UA" sz="3200"/>
                      <a:t>28,6</a:t>
                    </a:r>
                    <a:endParaRPr lang="en-US" sz="3200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3200"/>
                    </a:pPr>
                    <a:r>
                      <a:rPr lang="uk-UA" sz="3200"/>
                      <a:t>31,3</a:t>
                    </a:r>
                    <a:endParaRPr lang="en-US" sz="3200"/>
                  </a:p>
                </c:rich>
              </c:tx>
              <c:spPr/>
              <c:showVal val="1"/>
            </c:dLbl>
            <c:showVal val="1"/>
          </c:dLbls>
          <c:cat>
            <c:numRef>
              <c:f>Лист1!$C$8:$C$9</c:f>
              <c:numCache>
                <c:formatCode>General</c:formatCode>
                <c:ptCount val="2"/>
                <c:pt idx="0">
                  <c:v>2006</c:v>
                </c:pt>
                <c:pt idx="1">
                  <c:v>1970</c:v>
                </c:pt>
              </c:numCache>
            </c:numRef>
          </c:cat>
          <c:val>
            <c:numRef>
              <c:f>Лист1!$D$8:$D$9</c:f>
              <c:numCache>
                <c:formatCode>General</c:formatCode>
                <c:ptCount val="2"/>
                <c:pt idx="0">
                  <c:v>15.1</c:v>
                </c:pt>
                <c:pt idx="1">
                  <c:v>21.4</c:v>
                </c:pt>
              </c:numCache>
            </c:numRef>
          </c:val>
        </c:ser>
        <c:overlap val="100"/>
        <c:axId val="52922240"/>
        <c:axId val="52923776"/>
      </c:barChart>
      <c:catAx>
        <c:axId val="529222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3200">
                <a:solidFill>
                  <a:schemeClr val="bg1"/>
                </a:solidFill>
              </a:defRPr>
            </a:pPr>
            <a:endParaRPr lang="ru-RU"/>
          </a:p>
        </c:txPr>
        <c:crossAx val="52923776"/>
        <c:crosses val="autoZero"/>
        <c:auto val="1"/>
        <c:lblAlgn val="ctr"/>
        <c:lblOffset val="100"/>
      </c:catAx>
      <c:valAx>
        <c:axId val="52923776"/>
        <c:scaling>
          <c:orientation val="minMax"/>
        </c:scaling>
        <c:axPos val="b"/>
        <c:majorGridlines/>
        <c:numFmt formatCode="General" sourceLinked="1"/>
        <c:tickLblPos val="nextTo"/>
        <c:crossAx val="52922240"/>
        <c:crosses val="autoZero"/>
        <c:crossBetween val="between"/>
      </c:valAx>
      <c:spPr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glow rad="101600">
            <a:srgbClr val="663300">
              <a:alpha val="60000"/>
            </a:srgbClr>
          </a:glow>
          <a:outerShdw blurRad="130000" dist="101600" dir="2700000" algn="tl" rotWithShape="0">
            <a:srgbClr val="000000">
              <a:alpha val="35000"/>
            </a:srgbClr>
          </a:outerShdw>
        </a:effectLst>
      </c:spPr>
    </c:plotArea>
    <c:legend>
      <c:legendPos val="r"/>
      <c:layout/>
    </c:legend>
    <c:plotVisOnly val="1"/>
  </c:chart>
  <c:txPr>
    <a:bodyPr/>
    <a:lstStyle/>
    <a:p>
      <a:pPr>
        <a:defRPr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 algn="ctr">
              <a:defRPr sz="3200">
                <a:solidFill>
                  <a:schemeClr val="bg1"/>
                </a:solidFill>
              </a:defRPr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К</a:t>
            </a:r>
            <a:r>
              <a:rPr lang="uk-UA" sz="3200" dirty="0" err="1">
                <a:solidFill>
                  <a:schemeClr val="bg1"/>
                </a:solidFill>
                <a:latin typeface="+mn-lt"/>
              </a:rPr>
              <a:t>ількість</a:t>
            </a:r>
            <a:r>
              <a:rPr lang="uk-UA" sz="32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aseline="0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uk-UA" sz="3200" baseline="0" dirty="0" err="1" smtClean="0">
                <a:solidFill>
                  <a:schemeClr val="bg1"/>
                </a:solidFill>
                <a:latin typeface="+mn-lt"/>
              </a:rPr>
              <a:t>ільского</a:t>
            </a:r>
            <a:r>
              <a:rPr lang="uk-UA" sz="32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3200" baseline="0" dirty="0">
                <a:solidFill>
                  <a:schemeClr val="bg1"/>
                </a:solidFill>
                <a:latin typeface="+mn-lt"/>
              </a:rPr>
              <a:t>населення (млн. </a:t>
            </a:r>
            <a:r>
              <a:rPr lang="uk-UA" sz="3200" baseline="0" dirty="0" err="1">
                <a:solidFill>
                  <a:schemeClr val="bg1"/>
                </a:solidFill>
                <a:latin typeface="+mn-lt"/>
              </a:rPr>
              <a:t>чел</a:t>
            </a:r>
            <a:r>
              <a:rPr lang="uk-UA" sz="3200" baseline="0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en-US" sz="3200" baseline="0" dirty="0" smtClean="0">
                <a:solidFill>
                  <a:schemeClr val="bg1"/>
                </a:solidFill>
                <a:latin typeface="+mn-lt"/>
              </a:rPr>
              <a:t>                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2924592759238457"/>
          <c:y val="2.4761832190331047E-2"/>
        </c:manualLayout>
      </c:layout>
    </c:title>
    <c:plotArea>
      <c:layout>
        <c:manualLayout>
          <c:layoutTarget val="inner"/>
          <c:xMode val="edge"/>
          <c:yMode val="edge"/>
          <c:x val="0.29308895200199442"/>
          <c:y val="0.32991141639891802"/>
          <c:w val="0.59487837296764257"/>
          <c:h val="0.61333941566772066"/>
        </c:manualLayout>
      </c:layout>
      <c:barChart>
        <c:barDir val="bar"/>
        <c:grouping val="stacked"/>
        <c:ser>
          <c:idx val="0"/>
          <c:order val="0"/>
          <c:tx>
            <c:strRef>
              <c:f>Лист1!$D$7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dk1">
                    <a:shade val="60000"/>
                  </a:schemeClr>
                </a:gs>
                <a:gs pos="33000">
                  <a:schemeClr val="dk1">
                    <a:tint val="86500"/>
                  </a:schemeClr>
                </a:gs>
                <a:gs pos="46750">
                  <a:schemeClr val="dk1">
                    <a:tint val="71000"/>
                    <a:satMod val="112000"/>
                  </a:schemeClr>
                </a:gs>
                <a:gs pos="53000">
                  <a:schemeClr val="dk1">
                    <a:tint val="71000"/>
                    <a:satMod val="112000"/>
                  </a:schemeClr>
                </a:gs>
                <a:gs pos="68000">
                  <a:schemeClr val="dk1">
                    <a:tint val="86000"/>
                  </a:schemeClr>
                </a:gs>
                <a:gs pos="100000">
                  <a:schemeClr val="dk1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dk1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Val val="1"/>
          </c:dLbls>
          <c:cat>
            <c:numRef>
              <c:f>Лист1!$C$8:$C$9</c:f>
              <c:numCache>
                <c:formatCode>General</c:formatCode>
                <c:ptCount val="2"/>
                <c:pt idx="0">
                  <c:v>2006</c:v>
                </c:pt>
                <c:pt idx="1">
                  <c:v>1970</c:v>
                </c:pt>
              </c:numCache>
            </c:numRef>
          </c:cat>
          <c:val>
            <c:numRef>
              <c:f>Лист1!$D$8:$D$9</c:f>
              <c:numCache>
                <c:formatCode>General</c:formatCode>
                <c:ptCount val="2"/>
                <c:pt idx="0">
                  <c:v>15.1</c:v>
                </c:pt>
                <c:pt idx="1">
                  <c:v>21.4</c:v>
                </c:pt>
              </c:numCache>
            </c:numRef>
          </c:val>
        </c:ser>
        <c:overlap val="100"/>
        <c:axId val="53013888"/>
        <c:axId val="59200640"/>
      </c:barChart>
      <c:catAx>
        <c:axId val="530138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3200">
                <a:solidFill>
                  <a:schemeClr val="bg1"/>
                </a:solidFill>
              </a:defRPr>
            </a:pPr>
            <a:endParaRPr lang="ru-RU"/>
          </a:p>
        </c:txPr>
        <c:crossAx val="59200640"/>
        <c:crosses val="autoZero"/>
        <c:auto val="1"/>
        <c:lblAlgn val="ctr"/>
        <c:lblOffset val="100"/>
      </c:catAx>
      <c:valAx>
        <c:axId val="59200640"/>
        <c:scaling>
          <c:orientation val="minMax"/>
        </c:scaling>
        <c:axPos val="b"/>
        <c:majorGridlines/>
        <c:numFmt formatCode="General" sourceLinked="1"/>
        <c:tickLblPos val="nextTo"/>
        <c:crossAx val="53013888"/>
        <c:crosses val="autoZero"/>
        <c:crossBetween val="between"/>
      </c:valAx>
      <c:spPr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</c:plotArea>
    <c:legend>
      <c:legendPos val="r"/>
      <c:layout/>
    </c:legend>
    <c:plotVisOnly val="1"/>
  </c:chart>
  <c:txPr>
    <a:bodyPr/>
    <a:lstStyle/>
    <a:p>
      <a:pPr>
        <a:defRPr b="1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034AF2-9260-4113-9764-5DC34F6B3CF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2653E1-04E6-497D-A631-CA699B165D5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7E1177B-9F0E-4207-83A8-0EA62E13CEC3}" type="parTrans" cxnId="{E6C9AF87-183A-43BE-AA93-C2A3CA480B76}">
      <dgm:prSet/>
      <dgm:spPr/>
      <dgm:t>
        <a:bodyPr/>
        <a:lstStyle/>
        <a:p>
          <a:endParaRPr lang="ru-RU"/>
        </a:p>
      </dgm:t>
    </dgm:pt>
    <dgm:pt modelId="{60B6A9B4-0BC9-475B-AAFE-50DF419114C3}" type="sibTrans" cxnId="{E6C9AF87-183A-43BE-AA93-C2A3CA480B76}">
      <dgm:prSet/>
      <dgm:spPr/>
      <dgm:t>
        <a:bodyPr/>
        <a:lstStyle/>
        <a:p>
          <a:endParaRPr lang="ru-RU"/>
        </a:p>
      </dgm:t>
    </dgm:pt>
    <dgm:pt modelId="{11AFA0D1-76A7-4D38-AE4E-757B0319B30B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5CAA326-C1D7-47CC-8209-4D56CEB44769}" type="parTrans" cxnId="{74642960-0768-4E20-B8B1-18F011C83896}">
      <dgm:prSet/>
      <dgm:spPr/>
      <dgm:t>
        <a:bodyPr/>
        <a:lstStyle/>
        <a:p>
          <a:endParaRPr lang="ru-RU"/>
        </a:p>
      </dgm:t>
    </dgm:pt>
    <dgm:pt modelId="{64A16F89-B827-4E53-87B0-B8FEC6106E3E}" type="sibTrans" cxnId="{74642960-0768-4E20-B8B1-18F011C83896}">
      <dgm:prSet/>
      <dgm:spPr/>
      <dgm:t>
        <a:bodyPr/>
        <a:lstStyle/>
        <a:p>
          <a:endParaRPr lang="ru-RU"/>
        </a:p>
      </dgm:t>
    </dgm:pt>
    <dgm:pt modelId="{944F9B01-D501-4023-822C-F8D1246ED137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548C611-87B5-49A4-8FF4-69C019395C02}" type="parTrans" cxnId="{9AACEF5E-228F-4FD8-9F6C-AA50A05757AD}">
      <dgm:prSet/>
      <dgm:spPr/>
      <dgm:t>
        <a:bodyPr/>
        <a:lstStyle/>
        <a:p>
          <a:endParaRPr lang="ru-RU"/>
        </a:p>
      </dgm:t>
    </dgm:pt>
    <dgm:pt modelId="{B5DE154F-980C-4582-BDD1-8B5F4D11436F}" type="sibTrans" cxnId="{9AACEF5E-228F-4FD8-9F6C-AA50A05757AD}">
      <dgm:prSet/>
      <dgm:spPr/>
      <dgm:t>
        <a:bodyPr/>
        <a:lstStyle/>
        <a:p>
          <a:endParaRPr lang="ru-RU"/>
        </a:p>
      </dgm:t>
    </dgm:pt>
    <dgm:pt modelId="{710FEAA8-C377-496C-AA5C-CE5C6102F634}">
      <dgm:prSet phldrT="[Текст]" phldr="1"/>
      <dgm:spPr>
        <a:blipFill rotWithShape="0">
          <a:blip xmlns:r="http://schemas.openxmlformats.org/officeDocument/2006/relationships" r:embed="rId4">
            <a:lum bright="10000"/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E29608A-B133-424A-9466-140CA5DDA661}" type="parTrans" cxnId="{A146737B-2472-4405-9201-22E385643AA1}">
      <dgm:prSet/>
      <dgm:spPr/>
      <dgm:t>
        <a:bodyPr/>
        <a:lstStyle/>
        <a:p>
          <a:endParaRPr lang="ru-RU"/>
        </a:p>
      </dgm:t>
    </dgm:pt>
    <dgm:pt modelId="{02B9EA8B-8B5D-4631-8700-E11DAA3B3FD6}" type="sibTrans" cxnId="{A146737B-2472-4405-9201-22E385643AA1}">
      <dgm:prSet/>
      <dgm:spPr/>
      <dgm:t>
        <a:bodyPr/>
        <a:lstStyle/>
        <a:p>
          <a:endParaRPr lang="ru-RU"/>
        </a:p>
      </dgm:t>
    </dgm:pt>
    <dgm:pt modelId="{5BDAD55F-DD8D-41F4-9BA8-DD64C104B4C2}">
      <dgm:prSet phldrT="[Текст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FBC6B7F-82CD-46C8-9329-71C0F471892C}" type="sibTrans" cxnId="{ADAA68BC-EDAC-4577-80F2-F0058545B47F}">
      <dgm:prSet/>
      <dgm:spPr/>
      <dgm:t>
        <a:bodyPr/>
        <a:lstStyle/>
        <a:p>
          <a:endParaRPr lang="ru-RU"/>
        </a:p>
      </dgm:t>
    </dgm:pt>
    <dgm:pt modelId="{8AB5D610-5BBA-45E5-BD06-AACA4906EEA3}" type="parTrans" cxnId="{ADAA68BC-EDAC-4577-80F2-F0058545B47F}">
      <dgm:prSet/>
      <dgm:spPr/>
      <dgm:t>
        <a:bodyPr/>
        <a:lstStyle/>
        <a:p>
          <a:endParaRPr lang="ru-RU"/>
        </a:p>
      </dgm:t>
    </dgm:pt>
    <dgm:pt modelId="{54AB27C9-3670-45ED-B618-1A0BF0BCFC8D}" type="pres">
      <dgm:prSet presAssocID="{FE034AF2-9260-4113-9764-5DC34F6B3CF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2A4A3E-5792-4382-9762-2C3BBF3092F8}" type="pres">
      <dgm:prSet presAssocID="{FE034AF2-9260-4113-9764-5DC34F6B3CF0}" presName="matrix" presStyleCnt="0"/>
      <dgm:spPr/>
    </dgm:pt>
    <dgm:pt modelId="{80DBF1E5-A686-4933-A0FB-3936616C8DD8}" type="pres">
      <dgm:prSet presAssocID="{FE034AF2-9260-4113-9764-5DC34F6B3CF0}" presName="tile1" presStyleLbl="node1" presStyleIdx="0" presStyleCnt="4" custLinFactNeighborX="-42970" custLinFactNeighborY="-54689"/>
      <dgm:spPr/>
      <dgm:t>
        <a:bodyPr/>
        <a:lstStyle/>
        <a:p>
          <a:endParaRPr lang="ru-RU"/>
        </a:p>
      </dgm:t>
    </dgm:pt>
    <dgm:pt modelId="{68817AEC-A323-4461-8532-3722A52CFEF8}" type="pres">
      <dgm:prSet presAssocID="{FE034AF2-9260-4113-9764-5DC34F6B3CF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83C80-0B88-44F5-8B55-EBBAE915442F}" type="pres">
      <dgm:prSet presAssocID="{FE034AF2-9260-4113-9764-5DC34F6B3CF0}" presName="tile2" presStyleLbl="node1" presStyleIdx="1" presStyleCnt="4" custLinFactNeighborX="0"/>
      <dgm:spPr/>
      <dgm:t>
        <a:bodyPr/>
        <a:lstStyle/>
        <a:p>
          <a:endParaRPr lang="ru-RU"/>
        </a:p>
      </dgm:t>
    </dgm:pt>
    <dgm:pt modelId="{E5EA5AC0-1B8D-4D56-AB39-4342F6D601D4}" type="pres">
      <dgm:prSet presAssocID="{FE034AF2-9260-4113-9764-5DC34F6B3CF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EBEDD-8A22-451A-B91A-C0E9753E1E61}" type="pres">
      <dgm:prSet presAssocID="{FE034AF2-9260-4113-9764-5DC34F6B3CF0}" presName="tile3" presStyleLbl="node1" presStyleIdx="2" presStyleCnt="4"/>
      <dgm:spPr/>
      <dgm:t>
        <a:bodyPr/>
        <a:lstStyle/>
        <a:p>
          <a:endParaRPr lang="ru-RU"/>
        </a:p>
      </dgm:t>
    </dgm:pt>
    <dgm:pt modelId="{8E5EF54A-609A-4D76-9E45-78A2C737A7A8}" type="pres">
      <dgm:prSet presAssocID="{FE034AF2-9260-4113-9764-5DC34F6B3CF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E912E-4120-4467-A7EA-F15F52D46059}" type="pres">
      <dgm:prSet presAssocID="{FE034AF2-9260-4113-9764-5DC34F6B3CF0}" presName="tile4" presStyleLbl="node1" presStyleIdx="3" presStyleCnt="4"/>
      <dgm:spPr/>
      <dgm:t>
        <a:bodyPr/>
        <a:lstStyle/>
        <a:p>
          <a:endParaRPr lang="ru-RU"/>
        </a:p>
      </dgm:t>
    </dgm:pt>
    <dgm:pt modelId="{6F53792A-80A6-40EE-A1CF-4D7D52B726EC}" type="pres">
      <dgm:prSet presAssocID="{FE034AF2-9260-4113-9764-5DC34F6B3CF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0817A-76D0-496A-B15E-A488E52A44C4}" type="pres">
      <dgm:prSet presAssocID="{FE034AF2-9260-4113-9764-5DC34F6B3CF0}" presName="centerTile" presStyleLbl="fgShp" presStyleIdx="0" presStyleCnt="1" custScaleY="21538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26D59-CC6A-4921-A344-24D48D0B1148}" type="presOf" srcId="{11AFA0D1-76A7-4D38-AE4E-757B0319B30B}" destId="{50E83C80-0B88-44F5-8B55-EBBAE915442F}" srcOrd="0" destOrd="0" presId="urn:microsoft.com/office/officeart/2005/8/layout/matrix1"/>
    <dgm:cxn modelId="{553A332E-A2E2-45DF-A6EF-66A5E6E546F4}" type="presOf" srcId="{5BDAD55F-DD8D-41F4-9BA8-DD64C104B4C2}" destId="{30A0817A-76D0-496A-B15E-A488E52A44C4}" srcOrd="0" destOrd="0" presId="urn:microsoft.com/office/officeart/2005/8/layout/matrix1"/>
    <dgm:cxn modelId="{A00BF827-8795-440D-A6AB-1BDC75636A64}" type="presOf" srcId="{FE034AF2-9260-4113-9764-5DC34F6B3CF0}" destId="{54AB27C9-3670-45ED-B618-1A0BF0BCFC8D}" srcOrd="0" destOrd="0" presId="urn:microsoft.com/office/officeart/2005/8/layout/matrix1"/>
    <dgm:cxn modelId="{9A8F04FD-E781-46A4-8B12-65F376D51597}" type="presOf" srcId="{710FEAA8-C377-496C-AA5C-CE5C6102F634}" destId="{6F53792A-80A6-40EE-A1CF-4D7D52B726EC}" srcOrd="1" destOrd="0" presId="urn:microsoft.com/office/officeart/2005/8/layout/matrix1"/>
    <dgm:cxn modelId="{ADAA68BC-EDAC-4577-80F2-F0058545B47F}" srcId="{FE034AF2-9260-4113-9764-5DC34F6B3CF0}" destId="{5BDAD55F-DD8D-41F4-9BA8-DD64C104B4C2}" srcOrd="0" destOrd="0" parTransId="{8AB5D610-5BBA-45E5-BD06-AACA4906EEA3}" sibTransId="{0FBC6B7F-82CD-46C8-9329-71C0F471892C}"/>
    <dgm:cxn modelId="{9AACEF5E-228F-4FD8-9F6C-AA50A05757AD}" srcId="{5BDAD55F-DD8D-41F4-9BA8-DD64C104B4C2}" destId="{944F9B01-D501-4023-822C-F8D1246ED137}" srcOrd="2" destOrd="0" parTransId="{A548C611-87B5-49A4-8FF4-69C019395C02}" sibTransId="{B5DE154F-980C-4582-BDD1-8B5F4D11436F}"/>
    <dgm:cxn modelId="{E6C9AF87-183A-43BE-AA93-C2A3CA480B76}" srcId="{5BDAD55F-DD8D-41F4-9BA8-DD64C104B4C2}" destId="{E22653E1-04E6-497D-A631-CA699B165D50}" srcOrd="0" destOrd="0" parTransId="{F7E1177B-9F0E-4207-83A8-0EA62E13CEC3}" sibTransId="{60B6A9B4-0BC9-475B-AAFE-50DF419114C3}"/>
    <dgm:cxn modelId="{50BF4A02-A01F-47BC-B9BF-66F1613F1D55}" type="presOf" srcId="{11AFA0D1-76A7-4D38-AE4E-757B0319B30B}" destId="{E5EA5AC0-1B8D-4D56-AB39-4342F6D601D4}" srcOrd="1" destOrd="0" presId="urn:microsoft.com/office/officeart/2005/8/layout/matrix1"/>
    <dgm:cxn modelId="{8D2283C3-CD94-4F6E-9DF2-C3F198E445AD}" type="presOf" srcId="{E22653E1-04E6-497D-A631-CA699B165D50}" destId="{80DBF1E5-A686-4933-A0FB-3936616C8DD8}" srcOrd="0" destOrd="0" presId="urn:microsoft.com/office/officeart/2005/8/layout/matrix1"/>
    <dgm:cxn modelId="{1E6E65CF-870D-4A45-B229-CD6AE65413C9}" type="presOf" srcId="{E22653E1-04E6-497D-A631-CA699B165D50}" destId="{68817AEC-A323-4461-8532-3722A52CFEF8}" srcOrd="1" destOrd="0" presId="urn:microsoft.com/office/officeart/2005/8/layout/matrix1"/>
    <dgm:cxn modelId="{E6F09E04-58FB-4E72-AAA6-19D413C235DA}" type="presOf" srcId="{944F9B01-D501-4023-822C-F8D1246ED137}" destId="{3B4EBEDD-8A22-451A-B91A-C0E9753E1E61}" srcOrd="0" destOrd="0" presId="urn:microsoft.com/office/officeart/2005/8/layout/matrix1"/>
    <dgm:cxn modelId="{27E6B47E-9F5C-4FB7-B97D-5AD7E51212D2}" type="presOf" srcId="{944F9B01-D501-4023-822C-F8D1246ED137}" destId="{8E5EF54A-609A-4D76-9E45-78A2C737A7A8}" srcOrd="1" destOrd="0" presId="urn:microsoft.com/office/officeart/2005/8/layout/matrix1"/>
    <dgm:cxn modelId="{A146737B-2472-4405-9201-22E385643AA1}" srcId="{5BDAD55F-DD8D-41F4-9BA8-DD64C104B4C2}" destId="{710FEAA8-C377-496C-AA5C-CE5C6102F634}" srcOrd="3" destOrd="0" parTransId="{4E29608A-B133-424A-9466-140CA5DDA661}" sibTransId="{02B9EA8B-8B5D-4631-8700-E11DAA3B3FD6}"/>
    <dgm:cxn modelId="{74642960-0768-4E20-B8B1-18F011C83896}" srcId="{5BDAD55F-DD8D-41F4-9BA8-DD64C104B4C2}" destId="{11AFA0D1-76A7-4D38-AE4E-757B0319B30B}" srcOrd="1" destOrd="0" parTransId="{35CAA326-C1D7-47CC-8209-4D56CEB44769}" sibTransId="{64A16F89-B827-4E53-87B0-B8FEC6106E3E}"/>
    <dgm:cxn modelId="{0FA44EA0-DDD1-444C-921D-76E6431127E4}" type="presOf" srcId="{710FEAA8-C377-496C-AA5C-CE5C6102F634}" destId="{320E912E-4120-4467-A7EA-F15F52D46059}" srcOrd="0" destOrd="0" presId="urn:microsoft.com/office/officeart/2005/8/layout/matrix1"/>
    <dgm:cxn modelId="{45A77BE2-83CF-4506-AE08-EFF6D3819DC0}" type="presParOf" srcId="{54AB27C9-3670-45ED-B618-1A0BF0BCFC8D}" destId="{E82A4A3E-5792-4382-9762-2C3BBF3092F8}" srcOrd="0" destOrd="0" presId="urn:microsoft.com/office/officeart/2005/8/layout/matrix1"/>
    <dgm:cxn modelId="{F979F1B5-CD6E-4819-8952-613F1DDBC250}" type="presParOf" srcId="{E82A4A3E-5792-4382-9762-2C3BBF3092F8}" destId="{80DBF1E5-A686-4933-A0FB-3936616C8DD8}" srcOrd="0" destOrd="0" presId="urn:microsoft.com/office/officeart/2005/8/layout/matrix1"/>
    <dgm:cxn modelId="{5B1576AB-A6D3-44F1-B236-B670AB258C9D}" type="presParOf" srcId="{E82A4A3E-5792-4382-9762-2C3BBF3092F8}" destId="{68817AEC-A323-4461-8532-3722A52CFEF8}" srcOrd="1" destOrd="0" presId="urn:microsoft.com/office/officeart/2005/8/layout/matrix1"/>
    <dgm:cxn modelId="{659EBE2B-4B4D-4D9B-8F01-1197F0DFE482}" type="presParOf" srcId="{E82A4A3E-5792-4382-9762-2C3BBF3092F8}" destId="{50E83C80-0B88-44F5-8B55-EBBAE915442F}" srcOrd="2" destOrd="0" presId="urn:microsoft.com/office/officeart/2005/8/layout/matrix1"/>
    <dgm:cxn modelId="{93786D92-4583-4DDE-A9A3-BBF4D1F356EB}" type="presParOf" srcId="{E82A4A3E-5792-4382-9762-2C3BBF3092F8}" destId="{E5EA5AC0-1B8D-4D56-AB39-4342F6D601D4}" srcOrd="3" destOrd="0" presId="urn:microsoft.com/office/officeart/2005/8/layout/matrix1"/>
    <dgm:cxn modelId="{E9D05D30-2BF0-42B2-B0D9-8F1E469996F6}" type="presParOf" srcId="{E82A4A3E-5792-4382-9762-2C3BBF3092F8}" destId="{3B4EBEDD-8A22-451A-B91A-C0E9753E1E61}" srcOrd="4" destOrd="0" presId="urn:microsoft.com/office/officeart/2005/8/layout/matrix1"/>
    <dgm:cxn modelId="{B0EA2BB2-CB34-4B4C-BD20-CF3AF254CCF4}" type="presParOf" srcId="{E82A4A3E-5792-4382-9762-2C3BBF3092F8}" destId="{8E5EF54A-609A-4D76-9E45-78A2C737A7A8}" srcOrd="5" destOrd="0" presId="urn:microsoft.com/office/officeart/2005/8/layout/matrix1"/>
    <dgm:cxn modelId="{C8D9458B-3A11-4491-ACE0-84A5024127EC}" type="presParOf" srcId="{E82A4A3E-5792-4382-9762-2C3BBF3092F8}" destId="{320E912E-4120-4467-A7EA-F15F52D46059}" srcOrd="6" destOrd="0" presId="urn:microsoft.com/office/officeart/2005/8/layout/matrix1"/>
    <dgm:cxn modelId="{92EA5E91-8C22-4247-A887-89379E2C2880}" type="presParOf" srcId="{E82A4A3E-5792-4382-9762-2C3BBF3092F8}" destId="{6F53792A-80A6-40EE-A1CF-4D7D52B726EC}" srcOrd="7" destOrd="0" presId="urn:microsoft.com/office/officeart/2005/8/layout/matrix1"/>
    <dgm:cxn modelId="{D9D8DA0E-AF12-4EBF-9CDA-900A0525F2C5}" type="presParOf" srcId="{54AB27C9-3670-45ED-B618-1A0BF0BCFC8D}" destId="{30A0817A-76D0-496A-B15E-A488E52A44C4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5069-8E9A-4752-B353-BFD1E76C88B2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0B3D1-6E27-43B2-A300-C7323106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0B3D1-6E27-43B2-A300-C7323106673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0861-24EE-4F94-924A-0A9CD090201A}" type="datetimeFigureOut">
              <a:rPr lang="ru-RU" smtClean="0"/>
              <a:pPr/>
              <a:t>13.01.2010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5F74-71A0-4C5B-BD62-3593FD90D5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0861-24EE-4F94-924A-0A9CD090201A}" type="datetimeFigureOut">
              <a:rPr lang="ru-RU" smtClean="0"/>
              <a:pPr/>
              <a:t>13.01.2010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5F74-71A0-4C5B-BD62-3593FD90D5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0861-24EE-4F94-924A-0A9CD090201A}" type="datetimeFigureOut">
              <a:rPr lang="ru-RU" smtClean="0"/>
              <a:pPr/>
              <a:t>13.01.2010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5F74-71A0-4C5B-BD62-3593FD90D5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0861-24EE-4F94-924A-0A9CD090201A}" type="datetimeFigureOut">
              <a:rPr lang="ru-RU" smtClean="0"/>
              <a:pPr/>
              <a:t>13.01.2010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5F74-71A0-4C5B-BD62-3593FD90D5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0861-24EE-4F94-924A-0A9CD090201A}" type="datetimeFigureOut">
              <a:rPr lang="ru-RU" smtClean="0"/>
              <a:pPr/>
              <a:t>13.01.2010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A25F74-71A0-4C5B-BD62-3593FD90D5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0861-24EE-4F94-924A-0A9CD090201A}" type="datetimeFigureOut">
              <a:rPr lang="ru-RU" smtClean="0"/>
              <a:pPr/>
              <a:t>13.01.2010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5F74-71A0-4C5B-BD62-3593FD90D5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0861-24EE-4F94-924A-0A9CD090201A}" type="datetimeFigureOut">
              <a:rPr lang="ru-RU" smtClean="0"/>
              <a:pPr/>
              <a:t>13.01.2010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5F74-71A0-4C5B-BD62-3593FD90D5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0861-24EE-4F94-924A-0A9CD090201A}" type="datetimeFigureOut">
              <a:rPr lang="ru-RU" smtClean="0"/>
              <a:pPr/>
              <a:t>13.01.2010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5F74-71A0-4C5B-BD62-3593FD90D5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0861-24EE-4F94-924A-0A9CD090201A}" type="datetimeFigureOut">
              <a:rPr lang="ru-RU" smtClean="0"/>
              <a:pPr/>
              <a:t>13.01.2010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5F74-71A0-4C5B-BD62-3593FD90D5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0861-24EE-4F94-924A-0A9CD090201A}" type="datetimeFigureOut">
              <a:rPr lang="ru-RU" smtClean="0"/>
              <a:pPr/>
              <a:t>13.01.2010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5F74-71A0-4C5B-BD62-3593FD90D5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0861-24EE-4F94-924A-0A9CD090201A}" type="datetimeFigureOut">
              <a:rPr lang="ru-RU" smtClean="0"/>
              <a:pPr/>
              <a:t>13.01.2010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5F74-71A0-4C5B-BD62-3593FD90D5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510861-24EE-4F94-924A-0A9CD090201A}" type="datetimeFigureOut">
              <a:rPr lang="ru-RU" smtClean="0"/>
              <a:pPr/>
              <a:t>13.01.2010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A25F74-71A0-4C5B-BD62-3593FD90D5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window.close()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ontent/Gallery/bahmut-new/Image00051.jpg">
            <a:hlinkClick r:id="rId2"/>
          </p:cNvPr>
          <p:cNvPicPr>
            <a:picLocks noGrp="1"/>
          </p:cNvPicPr>
          <p:nvPr>
            <p:ph type="pic" idx="4294967295"/>
          </p:nvPr>
        </p:nvPicPr>
        <p:blipFill>
          <a:blip r:embed="rId3">
            <a:lum bright="20000" contrast="20000"/>
          </a:blip>
          <a:srcRect r="109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428604"/>
            <a:ext cx="5214974" cy="385709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FFCC"/>
            </a:solidFill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 місцевого самоврядування:</a:t>
            </a:r>
            <a:endParaRPr kumimoji="0" lang="en-US" sz="48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практика,</a:t>
            </a:r>
            <a:endParaRPr lang="en-US" sz="4800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проблеми, шляхи </a:t>
            </a:r>
            <a:r>
              <a:rPr kumimoji="0" lang="ru-RU" sz="48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</a:t>
            </a:r>
            <a:r>
              <a:rPr kumimoji="0" lang="uk-UA" sz="48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рішення</a:t>
            </a:r>
            <a:endParaRPr kumimoji="0" lang="uk-UA" sz="4800" b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14282" y="928670"/>
            <a:ext cx="6500858" cy="78581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Відсутність достатньої фундаментальної теоретичної бази місцевого самоврядування й відповідного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20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освіду</a:t>
            </a:r>
            <a:endParaRPr kumimoji="0" lang="uk-UA" sz="20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42910" y="1928802"/>
            <a:ext cx="6500858" cy="80486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Відсутність ефективної законодавчої бази</a:t>
            </a:r>
            <a:endParaRPr kumimoji="0" lang="uk-UA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142976" y="2928934"/>
            <a:ext cx="6429420" cy="78581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Недосконалість податкової системи України, що діє, зокрема, інституту місцевих податків і зборів</a:t>
            </a:r>
            <a:endParaRPr kumimoji="0" lang="uk-UA" sz="20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643042" y="3929066"/>
            <a:ext cx="6337300" cy="78581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Проблеми у взаєминах органів місцевого самоврядування і місцевих органів державної влади</a:t>
            </a:r>
            <a:endParaRPr kumimoji="0" lang="uk-UA" sz="20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43108" y="4929198"/>
            <a:ext cx="6337300" cy="78581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Дефіцит висококваліфікованих кадрів для органів місцевого самоврядування з новим типом мислення</a:t>
            </a:r>
            <a:endParaRPr kumimoji="0" lang="uk-UA" sz="2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571736" y="5929330"/>
            <a:ext cx="6342062" cy="71438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Низький рівень матеріально - фінансового забезпечення місцевого самоврядування</a:t>
            </a:r>
            <a:endParaRPr kumimoji="0" lang="uk-UA" sz="20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-142908" y="142852"/>
            <a:ext cx="92869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Сучасні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 проблеми 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місцевого 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самоврядування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Impact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286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8596" y="1142984"/>
            <a:ext cx="5753100" cy="11303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Англо-американська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(англосакська)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1142976" y="2428868"/>
            <a:ext cx="5791200" cy="1168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Континентальна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романо-германська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або європейська)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14612" y="5000636"/>
            <a:ext cx="5791200" cy="111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Радянська  (система рад  та їх виконавчих органів)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000232" y="3786190"/>
            <a:ext cx="5791200" cy="104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Іберійська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Світовий досвід самоврядування</a:t>
            </a:r>
            <a:endParaRPr kumimoji="0" lang="ru-RU" sz="440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5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214282" y="2071678"/>
            <a:ext cx="1357322" cy="2714644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Територіальна громада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1857356" y="1214422"/>
            <a:ext cx="1500198" cy="2357454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Сільська,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селищна,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міська ради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5715008" y="1285860"/>
            <a:ext cx="1500198" cy="2928958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иконавчі органи сільської, селищної, міської рад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7500958" y="2143116"/>
            <a:ext cx="1423990" cy="2500330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 самоорганізації населення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000100" y="5929330"/>
            <a:ext cx="7000924" cy="64294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Статут територіальної громади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357422" y="5072074"/>
            <a:ext cx="4356100" cy="4572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Голова громад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</p:txBody>
      </p:sp>
      <p:sp>
        <p:nvSpPr>
          <p:cNvPr id="18436" name="AutoShape 4"/>
          <p:cNvSpPr>
            <a:spLocks noChangeShapeType="1"/>
          </p:cNvSpPr>
          <p:nvPr/>
        </p:nvSpPr>
        <p:spPr bwMode="auto">
          <a:xfrm>
            <a:off x="4081463" y="1646238"/>
            <a:ext cx="0" cy="330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5" name="AutoShape 3"/>
          <p:cNvSpPr>
            <a:spLocks noChangeShapeType="1"/>
          </p:cNvSpPr>
          <p:nvPr/>
        </p:nvSpPr>
        <p:spPr bwMode="auto">
          <a:xfrm>
            <a:off x="4778375" y="1646238"/>
            <a:ext cx="0" cy="330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3786182" y="857232"/>
            <a:ext cx="1500198" cy="2071702"/>
          </a:xfrm>
          <a:prstGeom prst="rect">
            <a:avLst/>
          </a:prstGeom>
          <a:gradFill>
            <a:gsLst>
              <a:gs pos="20000">
                <a:schemeClr val="dk1">
                  <a:tint val="9000"/>
                </a:schemeClr>
              </a:gs>
              <a:gs pos="100000">
                <a:schemeClr val="dk1">
                  <a:tint val="70000"/>
                  <a:satMod val="100000"/>
                </a:schemeClr>
              </a:gs>
            </a:gsLst>
          </a:gra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Районні та обласні ради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-357222" y="1"/>
            <a:ext cx="97870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Система місцевого самоврядування</a:t>
            </a: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 Narrow" pitchFamily="34" charset="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48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9096441">
            <a:off x="1843186" y="4587048"/>
            <a:ext cx="285752" cy="6729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00298" y="3643314"/>
            <a:ext cx="285752" cy="12858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357686" y="3000372"/>
            <a:ext cx="285752" cy="19288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286512" y="4286256"/>
            <a:ext cx="285752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9025413">
            <a:off x="6875332" y="4690339"/>
            <a:ext cx="616639" cy="2829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428860" y="5572140"/>
            <a:ext cx="1428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928926" y="5572140"/>
            <a:ext cx="1428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429124" y="5572140"/>
            <a:ext cx="1428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5572140"/>
            <a:ext cx="1428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500826" y="5572140"/>
            <a:ext cx="1428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428604"/>
          <a:ext cx="4397344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643438" y="142852"/>
          <a:ext cx="4500562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4282" y="-142900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Голова </a:t>
            </a:r>
            <a:r>
              <a:rPr lang="en-US" sz="4000" b="1" dirty="0" smtClean="0">
                <a:solidFill>
                  <a:schemeClr val="bg1"/>
                </a:solidFill>
              </a:rPr>
              <a:t>     </a:t>
            </a:r>
            <a:r>
              <a:rPr lang="uk-UA" sz="4000" b="1" dirty="0" smtClean="0">
                <a:solidFill>
                  <a:schemeClr val="bg1"/>
                </a:solidFill>
              </a:rPr>
              <a:t>відповідної </a:t>
            </a:r>
            <a:r>
              <a:rPr lang="en-US" sz="4000" b="1" dirty="0" smtClean="0">
                <a:solidFill>
                  <a:schemeClr val="bg1"/>
                </a:solidFill>
              </a:rPr>
              <a:t>    </a:t>
            </a:r>
            <a:r>
              <a:rPr lang="uk-UA" sz="4000" b="1" dirty="0" smtClean="0">
                <a:solidFill>
                  <a:schemeClr val="bg1"/>
                </a:solidFill>
              </a:rPr>
              <a:t>ради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714480" y="571480"/>
            <a:ext cx="2501900" cy="12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є депутатом ради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714876" y="571480"/>
            <a:ext cx="2590800" cy="12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 розпорядником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жетних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позабюджет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них фінансових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коштів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1142976" y="1643050"/>
            <a:ext cx="2590800" cy="121444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головна посадова особа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територіаль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ної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громади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5214942" y="1643050"/>
            <a:ext cx="2527300" cy="13589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обирається жителями строком на 4 роки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714348" y="2786058"/>
            <a:ext cx="2590800" cy="1320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очолює виконавчий комітет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6357950" y="4071942"/>
            <a:ext cx="2590800" cy="1320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головує на зборах ради</a:t>
            </a: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214282" y="3929066"/>
            <a:ext cx="2590800" cy="15716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призначає й звільняє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ловних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посадових осіб ви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конавчиих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органів ради й керівників підприємств комунальної форми власності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5715008" y="2857496"/>
            <a:ext cx="2590800" cy="135732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одноосібно здійснює керівництво апаратом ради та її виконкому</a:t>
            </a:r>
            <a:endParaRPr kumimoji="0" lang="uk-UA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97" name="Рисунок 5" descr="http://artemivsk-rada.gov.ua/images/articles/31-10-2008/31102008-bi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357694"/>
            <a:ext cx="3143272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A500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"/>
            <a:ext cx="8572560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Висновки </a:t>
            </a:r>
            <a:r>
              <a:rPr lang="en-US" sz="3600" b="1" dirty="0" smtClean="0">
                <a:solidFill>
                  <a:schemeClr val="bg1"/>
                </a:solidFill>
              </a:rPr>
              <a:t>   </a:t>
            </a:r>
            <a:r>
              <a:rPr lang="uk-UA" sz="3600" b="1" dirty="0" smtClean="0">
                <a:solidFill>
                  <a:schemeClr val="bg1"/>
                </a:solidFill>
              </a:rPr>
              <a:t>та</a:t>
            </a:r>
            <a:r>
              <a:rPr lang="en-US" sz="3600" b="1" dirty="0" smtClean="0">
                <a:solidFill>
                  <a:schemeClr val="bg1"/>
                </a:solidFill>
              </a:rPr>
              <a:t>   </a:t>
            </a:r>
            <a:r>
              <a:rPr lang="uk-UA" sz="3600" b="1" dirty="0" smtClean="0">
                <a:solidFill>
                  <a:schemeClr val="bg1"/>
                </a:solidFill>
              </a:rPr>
              <a:t> рекомендації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4282" y="714356"/>
            <a:ext cx="6643734" cy="857257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ABF8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необхідно провести бюджетну, адміністративно-територіальну, житлово-комунальну та податкову реформи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42910" y="1500175"/>
            <a:ext cx="6715172" cy="928694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ABF8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необхідно створити міцну законодавчу базу місцевого самоврядування, відповідну європейським стандартам з урахуванням конструктивних пропозицій регіональних лідерів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71538" y="2500306"/>
            <a:ext cx="6715172" cy="860433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ABF8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знайти шляхи вирішення проблеми взаємин органів місцевого самоврядування з місцевими органами державної влади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71604" y="3286124"/>
            <a:ext cx="6643734" cy="1287483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ABF8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стимулювати, активізувати органами місцевого самоврядування здійснення міжрегіональної та міжнародної співпраці з  органами місцевого самоврядування, а також з суб'єктами підприємницької діяльності зарубіжних держав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000232" y="4500570"/>
            <a:ext cx="6715172" cy="1063644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ABF8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державі необхідно здійснювати цілеспрямовану методичну роботу з підвищення правової культури населення територіальних громад, депутатів місцевих рад, муніципальних службовців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4282" y="5786454"/>
            <a:ext cx="8643998" cy="928694"/>
          </a:xfrm>
          <a:prstGeom prst="rect">
            <a:avLst/>
          </a:prstGeom>
          <a:solidFill>
            <a:srgbClr val="663300"/>
          </a:solidFill>
          <a:ln w="63500" cmpd="thickThin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Мета - сприяння розвитку місцевого самоврядування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від низу до верху, а не навпаки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wnloads\Image00133.jpg"/>
          <p:cNvPicPr/>
          <p:nvPr/>
        </p:nvPicPr>
        <p:blipFill>
          <a:blip r:embed="rId3">
            <a:lum bright="40000" contrast="40000"/>
          </a:blip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142852"/>
          <a:ext cx="8715436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390</TotalTime>
  <Words>309</Words>
  <Application>Microsoft Office PowerPoint</Application>
  <PresentationFormat>Экран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 місцевого самоврядування: практика, проблеми, шляхи вирішення </dc:title>
  <dc:creator>Loner-XP</dc:creator>
  <cp:lastModifiedBy>Loner-XP</cp:lastModifiedBy>
  <cp:revision>45</cp:revision>
  <dcterms:created xsi:type="dcterms:W3CDTF">2010-01-11T18:39:24Z</dcterms:created>
  <dcterms:modified xsi:type="dcterms:W3CDTF">2010-01-13T16:50:53Z</dcterms:modified>
</cp:coreProperties>
</file>