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8DB31-9EB9-4EF9-B0C1-CCAFB7D639DA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942A0-D8C2-47C6-8639-97EBA3A6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433732"/>
            <a:ext cx="3857652" cy="3209714"/>
          </a:xfrm>
        </p:spPr>
        <p:txBody>
          <a:bodyPr/>
          <a:lstStyle/>
          <a:p>
            <a:r>
              <a:rPr lang="uk-UA" dirty="0" smtClean="0"/>
              <a:t>Презентація на тему :</a:t>
            </a:r>
            <a:br>
              <a:rPr lang="uk-UA" dirty="0" smtClean="0"/>
            </a:br>
            <a:r>
              <a:rPr lang="uk-UA" dirty="0" smtClean="0"/>
              <a:t>Селянські виступи на Закарпатті і Буковині.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86322"/>
            <a:ext cx="2667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1943100" cy="2352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643182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75" y="2786058"/>
            <a:ext cx="2714625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4643446"/>
            <a:ext cx="2295525" cy="1990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2" y="214289"/>
            <a:ext cx="2024077" cy="2428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857760"/>
            <a:ext cx="8572560" cy="17859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err="1" smtClean="0"/>
              <a:t>Холерні</a:t>
            </a:r>
            <a:r>
              <a:rPr lang="ru-RU" b="1" dirty="0" smtClean="0"/>
              <a:t> </a:t>
            </a:r>
            <a:r>
              <a:rPr lang="ru-RU" b="1" dirty="0" err="1" smtClean="0"/>
              <a:t>бунти</a:t>
            </a:r>
            <a:r>
              <a:rPr lang="ru-RU" dirty="0" smtClean="0"/>
              <a:t> — </a:t>
            </a:r>
            <a:r>
              <a:rPr lang="ru-RU" dirty="0" err="1" smtClean="0"/>
              <a:t>виступи</a:t>
            </a:r>
            <a:r>
              <a:rPr lang="ru-RU" dirty="0" smtClean="0"/>
              <a:t> селян на </a:t>
            </a:r>
            <a:r>
              <a:rPr lang="ru-RU" dirty="0" err="1" smtClean="0"/>
              <a:t>Закарпатті</a:t>
            </a:r>
            <a:r>
              <a:rPr lang="ru-RU" dirty="0" smtClean="0"/>
              <a:t> у 1810-1815 </a:t>
            </a:r>
            <a:r>
              <a:rPr lang="ru-RU" dirty="0" err="1" smtClean="0"/>
              <a:t>рр</a:t>
            </a:r>
            <a:r>
              <a:rPr lang="ru-RU" dirty="0" smtClean="0"/>
              <a:t>. та 1831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епідемією</a:t>
            </a:r>
            <a:r>
              <a:rPr lang="ru-RU" dirty="0" smtClean="0"/>
              <a:t> </a:t>
            </a:r>
            <a:r>
              <a:rPr lang="ru-RU" dirty="0" err="1" smtClean="0"/>
              <a:t>холери</a:t>
            </a:r>
            <a:r>
              <a:rPr lang="ru-RU" dirty="0" smtClean="0"/>
              <a:t> та голодом.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Холерні</a:t>
            </a:r>
            <a:r>
              <a:rPr lang="ru-RU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бунти</a:t>
            </a:r>
            <a:endParaRPr lang="ru-RU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000108"/>
            <a:ext cx="4358652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4286280" cy="5857916"/>
          </a:xfrm>
          <a:ln>
            <a:prstDash val="sysDash"/>
          </a:ln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У 4 округах </a:t>
            </a:r>
            <a:r>
              <a:rPr lang="ru-RU" dirty="0" err="1" smtClean="0"/>
              <a:t>Закарпаття</a:t>
            </a:r>
            <a:r>
              <a:rPr lang="ru-RU" dirty="0" smtClean="0"/>
              <a:t> холера </a:t>
            </a:r>
            <a:r>
              <a:rPr lang="ru-RU" dirty="0" err="1" smtClean="0"/>
              <a:t>і</a:t>
            </a:r>
            <a:r>
              <a:rPr lang="ru-RU" dirty="0" smtClean="0"/>
              <a:t> голод за три </a:t>
            </a:r>
            <a:r>
              <a:rPr lang="ru-RU" dirty="0" err="1" smtClean="0"/>
              <a:t>місяці</a:t>
            </a:r>
            <a:r>
              <a:rPr lang="ru-RU" dirty="0" smtClean="0"/>
              <a:t> забрала </a:t>
            </a:r>
            <a:r>
              <a:rPr lang="ru-RU" dirty="0" err="1" smtClean="0"/>
              <a:t>близько</a:t>
            </a:r>
            <a:r>
              <a:rPr lang="ru-RU" dirty="0" smtClean="0"/>
              <a:t> 56 тис.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err="1" smtClean="0"/>
              <a:t>Австрійська</a:t>
            </a:r>
            <a:r>
              <a:rPr lang="ru-RU" dirty="0" smtClean="0"/>
              <a:t> </a:t>
            </a:r>
            <a:r>
              <a:rPr lang="ru-RU" dirty="0" err="1" smtClean="0"/>
              <a:t>адміністрація</a:t>
            </a:r>
            <a:r>
              <a:rPr lang="ru-RU" dirty="0" smtClean="0"/>
              <a:t> </a:t>
            </a:r>
            <a:r>
              <a:rPr lang="ru-RU" dirty="0" err="1" smtClean="0"/>
              <a:t>запровадила</a:t>
            </a:r>
            <a:r>
              <a:rPr lang="ru-RU" dirty="0" smtClean="0"/>
              <a:t> карантин</a:t>
            </a:r>
            <a:r>
              <a:rPr lang="en-US" dirty="0" smtClean="0"/>
              <a:t>,</a:t>
            </a:r>
            <a:r>
              <a:rPr lang="ru-RU" dirty="0" smtClean="0"/>
              <a:t> а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комітатах</a:t>
            </a:r>
            <a:r>
              <a:rPr lang="en-US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введений </a:t>
            </a:r>
            <a:r>
              <a:rPr lang="ru-RU" dirty="0" err="1" smtClean="0"/>
              <a:t>надзвичайний</a:t>
            </a:r>
            <a:r>
              <a:rPr lang="ru-RU" dirty="0" smtClean="0"/>
              <a:t> стан. </a:t>
            </a:r>
            <a:endParaRPr lang="en-US" dirty="0" smtClean="0"/>
          </a:p>
          <a:p>
            <a:r>
              <a:rPr lang="ru-RU" dirty="0" err="1" smtClean="0"/>
              <a:t>Австрійською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 </a:t>
            </a:r>
            <a:r>
              <a:rPr lang="ru-RU" dirty="0" err="1" smtClean="0"/>
              <a:t>проводилися</a:t>
            </a:r>
            <a:r>
              <a:rPr lang="ru-RU" dirty="0" smtClean="0"/>
              <a:t> </a:t>
            </a:r>
            <a:r>
              <a:rPr lang="ru-RU" dirty="0" err="1" smtClean="0"/>
              <a:t>дезінфекція</a:t>
            </a:r>
            <a:r>
              <a:rPr lang="ru-RU" dirty="0" smtClean="0"/>
              <a:t> </a:t>
            </a:r>
            <a:r>
              <a:rPr lang="ru-RU" dirty="0" err="1" smtClean="0"/>
              <a:t>колодязів</a:t>
            </a:r>
            <a:r>
              <a:rPr lang="ru-RU" dirty="0" smtClean="0"/>
              <a:t>, </a:t>
            </a:r>
            <a:r>
              <a:rPr lang="ru-RU" dirty="0" err="1" smtClean="0"/>
              <a:t>заборонялося</a:t>
            </a:r>
            <a:r>
              <a:rPr lang="ru-RU" dirty="0" smtClean="0"/>
              <a:t> </a:t>
            </a:r>
            <a:r>
              <a:rPr lang="ru-RU" dirty="0" err="1" smtClean="0"/>
              <a:t>хоронити</a:t>
            </a:r>
            <a:r>
              <a:rPr lang="ru-RU" dirty="0" smtClean="0"/>
              <a:t> </a:t>
            </a:r>
            <a:r>
              <a:rPr lang="ru-RU" dirty="0" err="1" smtClean="0"/>
              <a:t>померлих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великими </a:t>
            </a:r>
            <a:r>
              <a:rPr lang="ru-RU" dirty="0" err="1" smtClean="0"/>
              <a:t>процесіями</a:t>
            </a:r>
            <a:r>
              <a:rPr lang="ru-RU" dirty="0" smtClean="0"/>
              <a:t>. 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4876" y="785794"/>
            <a:ext cx="4251992" cy="2571769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4000528" cy="6429396"/>
          </a:xfrm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Серед</a:t>
            </a:r>
            <a:r>
              <a:rPr lang="ru-RU" dirty="0" smtClean="0">
                <a:solidFill>
                  <a:schemeClr val="bg1"/>
                </a:solidFill>
              </a:rPr>
              <a:t> селян стали </a:t>
            </a:r>
            <a:r>
              <a:rPr lang="ru-RU" dirty="0" err="1" smtClean="0">
                <a:solidFill>
                  <a:schemeClr val="bg1"/>
                </a:solidFill>
              </a:rPr>
              <a:t>ширитися</a:t>
            </a:r>
            <a:r>
              <a:rPr lang="ru-RU" dirty="0" smtClean="0">
                <a:solidFill>
                  <a:schemeClr val="bg1"/>
                </a:solidFill>
              </a:rPr>
              <a:t> чутки про те,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колодязі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немов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би</a:t>
            </a:r>
            <a:r>
              <a:rPr lang="ru-RU" dirty="0" smtClean="0">
                <a:solidFill>
                  <a:schemeClr val="bg1"/>
                </a:solidFill>
              </a:rPr>
              <a:t> то </a:t>
            </a:r>
            <a:r>
              <a:rPr lang="ru-RU" dirty="0" err="1" smtClean="0">
                <a:solidFill>
                  <a:schemeClr val="bg1"/>
                </a:solidFill>
              </a:rPr>
              <a:t>отруюються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спеціальними</a:t>
            </a:r>
            <a:r>
              <a:rPr lang="ru-RU" dirty="0" smtClean="0">
                <a:solidFill>
                  <a:schemeClr val="bg1"/>
                </a:solidFill>
              </a:rPr>
              <a:t> загонами,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займаються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дезінфекцією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хлорним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вапном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Збурені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селяни</a:t>
            </a:r>
            <a:r>
              <a:rPr lang="ru-RU" dirty="0" smtClean="0">
                <a:solidFill>
                  <a:schemeClr val="bg1"/>
                </a:solidFill>
              </a:rPr>
              <a:t> почали </a:t>
            </a:r>
            <a:r>
              <a:rPr lang="ru-RU" dirty="0" err="1" smtClean="0">
                <a:solidFill>
                  <a:schemeClr val="bg1"/>
                </a:solidFill>
              </a:rPr>
              <a:t>розправлятися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представниками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австрійської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влади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поміщиками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лісничими</a:t>
            </a:r>
            <a:r>
              <a:rPr lang="ru-RU" dirty="0" smtClean="0">
                <a:solidFill>
                  <a:schemeClr val="bg1"/>
                </a:solidFill>
              </a:rPr>
              <a:t>, переставали </a:t>
            </a:r>
            <a:r>
              <a:rPr lang="ru-RU" dirty="0" err="1" smtClean="0">
                <a:solidFill>
                  <a:schemeClr val="bg1"/>
                </a:solidFill>
              </a:rPr>
              <a:t>виконувати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повинності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Приводом до початку </a:t>
            </a:r>
            <a:r>
              <a:rPr lang="ru-RU" dirty="0" err="1" smtClean="0">
                <a:solidFill>
                  <a:schemeClr val="bg1"/>
                </a:solidFill>
              </a:rPr>
              <a:t>повстань</a:t>
            </a:r>
            <a:r>
              <a:rPr lang="ru-RU" dirty="0" smtClean="0">
                <a:solidFill>
                  <a:schemeClr val="bg1"/>
                </a:solidFill>
              </a:rPr>
              <a:t> стали </a:t>
            </a:r>
            <a:r>
              <a:rPr lang="ru-RU" dirty="0" err="1" smtClean="0">
                <a:solidFill>
                  <a:schemeClr val="bg1"/>
                </a:solidFill>
              </a:rPr>
              <a:t>подібні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виступи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Східній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Словаччині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Виступи</a:t>
            </a:r>
            <a:r>
              <a:rPr lang="ru-RU" dirty="0" smtClean="0">
                <a:solidFill>
                  <a:schemeClr val="bg1"/>
                </a:solidFill>
              </a:rPr>
              <a:t> селянства </a:t>
            </a:r>
            <a:r>
              <a:rPr lang="ru-RU" dirty="0" err="1" smtClean="0">
                <a:solidFill>
                  <a:schemeClr val="bg1"/>
                </a:solidFill>
              </a:rPr>
              <a:t>посилювалися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розповсюдженням</a:t>
            </a:r>
            <a:r>
              <a:rPr lang="ru-RU" dirty="0" smtClean="0">
                <a:solidFill>
                  <a:schemeClr val="bg1"/>
                </a:solidFill>
              </a:rPr>
              <a:t> чуток про те,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російська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армія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намір</a:t>
            </a:r>
            <a:r>
              <a:rPr lang="ru-RU" dirty="0" smtClean="0">
                <a:solidFill>
                  <a:schemeClr val="bg1"/>
                </a:solidFill>
              </a:rPr>
              <a:t> прийти </a:t>
            </a:r>
            <a:r>
              <a:rPr lang="ru-RU" dirty="0" err="1" smtClean="0">
                <a:solidFill>
                  <a:schemeClr val="bg1"/>
                </a:solidFill>
              </a:rPr>
              <a:t>визволити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Закарпаття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поневолення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оскільки</a:t>
            </a:r>
            <a:r>
              <a:rPr lang="ru-RU" dirty="0" smtClean="0">
                <a:solidFill>
                  <a:schemeClr val="bg1"/>
                </a:solidFill>
              </a:rPr>
              <a:t> образ </a:t>
            </a:r>
            <a:r>
              <a:rPr lang="ru-RU" dirty="0" err="1" smtClean="0">
                <a:solidFill>
                  <a:schemeClr val="bg1"/>
                </a:solidFill>
              </a:rPr>
              <a:t>Росії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закарпатських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українців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пов'язувався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національно-визвольним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рухом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290"/>
            <a:ext cx="2452691" cy="294322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628226"/>
            <a:ext cx="3724285" cy="3229774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143504" cy="68580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Набільше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масові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заворушення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охопили</a:t>
            </a:r>
            <a:r>
              <a:rPr lang="ru-RU" dirty="0" smtClean="0">
                <a:solidFill>
                  <a:schemeClr val="bg1"/>
                </a:solidFill>
              </a:rPr>
              <a:t> селян </a:t>
            </a:r>
            <a:r>
              <a:rPr lang="ru-RU" dirty="0" err="1" smtClean="0">
                <a:solidFill>
                  <a:schemeClr val="bg1"/>
                </a:solidFill>
              </a:rPr>
              <a:t>Ужанської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Березької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жуп. </a:t>
            </a:r>
            <a:r>
              <a:rPr lang="ru-RU" dirty="0" err="1" smtClean="0">
                <a:solidFill>
                  <a:schemeClr val="bg1"/>
                </a:solidFill>
              </a:rPr>
              <a:t>Значним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повстання</a:t>
            </a:r>
            <a:r>
              <a:rPr lang="ru-RU" dirty="0" smtClean="0">
                <a:solidFill>
                  <a:schemeClr val="bg1"/>
                </a:solidFill>
              </a:rPr>
              <a:t> селян 44 </a:t>
            </a:r>
            <a:r>
              <a:rPr lang="ru-RU" dirty="0" err="1" smtClean="0">
                <a:solidFill>
                  <a:schemeClr val="bg1"/>
                </a:solidFill>
              </a:rPr>
              <a:t>сіл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Нижньоверецького</a:t>
            </a:r>
            <a:r>
              <a:rPr lang="ru-RU" dirty="0" smtClean="0">
                <a:solidFill>
                  <a:schemeClr val="bg1"/>
                </a:solidFill>
              </a:rPr>
              <a:t> ключа </a:t>
            </a:r>
            <a:r>
              <a:rPr lang="ru-RU" dirty="0" err="1" smtClean="0">
                <a:solidFill>
                  <a:schemeClr val="bg1"/>
                </a:solidFill>
              </a:rPr>
              <a:t>Мукачево-Чинадіївської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домінії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1836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Крім</a:t>
            </a:r>
            <a:r>
              <a:rPr lang="ru-RU" dirty="0" smtClean="0">
                <a:solidFill>
                  <a:schemeClr val="bg1"/>
                </a:solidFill>
              </a:rPr>
              <a:t> селянства, у </a:t>
            </a:r>
            <a:r>
              <a:rPr lang="ru-RU" dirty="0" err="1" smtClean="0">
                <a:solidFill>
                  <a:schemeClr val="bg1"/>
                </a:solidFill>
              </a:rPr>
              <a:t>повстаннях</a:t>
            </a:r>
            <a:r>
              <a:rPr lang="ru-RU" dirty="0" smtClean="0">
                <a:solidFill>
                  <a:schemeClr val="bg1"/>
                </a:solidFill>
              </a:rPr>
              <a:t> брали участь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польські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емігранти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учасники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польського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повстання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 err="1" smtClean="0">
                <a:solidFill>
                  <a:schemeClr val="bg1"/>
                </a:solidFill>
              </a:rPr>
              <a:t>зв'язку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епідемією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холери</a:t>
            </a:r>
            <a:r>
              <a:rPr lang="ru-RU" dirty="0" smtClean="0">
                <a:solidFill>
                  <a:schemeClr val="bg1"/>
                </a:solidFill>
              </a:rPr>
              <a:t> селянам </a:t>
            </a:r>
            <a:r>
              <a:rPr lang="ru-RU" dirty="0" err="1" smtClean="0">
                <a:solidFill>
                  <a:schemeClr val="bg1"/>
                </a:solidFill>
              </a:rPr>
              <a:t>Закарпаття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забороняли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виїжджати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Угорщину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заробітки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загострювало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ситуацію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посилювало</a:t>
            </a:r>
            <a:r>
              <a:rPr lang="ru-RU" dirty="0" smtClean="0">
                <a:solidFill>
                  <a:schemeClr val="bg1"/>
                </a:solidFill>
              </a:rPr>
              <a:t> голод. </a:t>
            </a:r>
            <a:r>
              <a:rPr lang="ru-RU" dirty="0" err="1" smtClean="0">
                <a:solidFill>
                  <a:schemeClr val="bg1"/>
                </a:solidFill>
              </a:rPr>
              <a:t>Зв'язки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Галичиною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підросійською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сприяли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постачанню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хліба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райони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Закарпаття</a:t>
            </a:r>
            <a:r>
              <a:rPr lang="ru-RU" dirty="0" smtClean="0">
                <a:solidFill>
                  <a:schemeClr val="bg1"/>
                </a:solidFill>
              </a:rPr>
              <a:t>, де люди </a:t>
            </a:r>
            <a:r>
              <a:rPr lang="ru-RU" dirty="0" err="1" smtClean="0">
                <a:solidFill>
                  <a:schemeClr val="bg1"/>
                </a:solidFill>
              </a:rPr>
              <a:t>страждали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голоду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холери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Австрійський</a:t>
            </a:r>
            <a:r>
              <a:rPr lang="ru-RU" dirty="0" smtClean="0">
                <a:solidFill>
                  <a:schemeClr val="bg1"/>
                </a:solidFill>
              </a:rPr>
              <a:t> уряд закликав </a:t>
            </a:r>
            <a:r>
              <a:rPr lang="ru-RU" dirty="0" err="1" smtClean="0">
                <a:solidFill>
                  <a:schemeClr val="bg1"/>
                </a:solidFill>
              </a:rPr>
              <a:t>повстанців</a:t>
            </a:r>
            <a:r>
              <a:rPr lang="ru-RU" dirty="0" smtClean="0">
                <a:solidFill>
                  <a:schemeClr val="bg1"/>
                </a:solidFill>
              </a:rPr>
              <a:t> до покори, </a:t>
            </a:r>
            <a:r>
              <a:rPr lang="ru-RU" dirty="0" err="1" smtClean="0">
                <a:solidFill>
                  <a:schemeClr val="bg1"/>
                </a:solidFill>
              </a:rPr>
              <a:t>обіцяючи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амністію</a:t>
            </a:r>
            <a:r>
              <a:rPr lang="ru-RU" dirty="0" smtClean="0">
                <a:solidFill>
                  <a:schemeClr val="bg1"/>
                </a:solidFill>
              </a:rPr>
              <a:t>. Коли </a:t>
            </a:r>
            <a:r>
              <a:rPr lang="ru-RU" dirty="0" err="1" smtClean="0">
                <a:solidFill>
                  <a:schemeClr val="bg1"/>
                </a:solidFill>
              </a:rPr>
              <a:t>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заклики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допомогли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каральні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війська</a:t>
            </a:r>
            <a:r>
              <a:rPr lang="ru-RU" dirty="0" smtClean="0">
                <a:solidFill>
                  <a:schemeClr val="bg1"/>
                </a:solidFill>
              </a:rPr>
              <a:t> почали </a:t>
            </a:r>
            <a:r>
              <a:rPr lang="ru-RU" dirty="0" err="1" smtClean="0">
                <a:solidFill>
                  <a:schemeClr val="bg1"/>
                </a:solidFill>
              </a:rPr>
              <a:t>жорстоко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розправлятися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повстанцями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відбувалися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масові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вбивства</a:t>
            </a:r>
            <a:r>
              <a:rPr lang="ru-RU" dirty="0" smtClean="0">
                <a:solidFill>
                  <a:schemeClr val="bg1"/>
                </a:solidFill>
              </a:rPr>
              <a:t>), то </a:t>
            </a:r>
            <a:r>
              <a:rPr lang="ru-RU" dirty="0" err="1" smtClean="0">
                <a:solidFill>
                  <a:schemeClr val="bg1"/>
                </a:solidFill>
              </a:rPr>
              <a:t>імператор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щоб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запобігти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виступам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вирішив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припинити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криваву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розправу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Народні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виступи</a:t>
            </a:r>
            <a:r>
              <a:rPr lang="ru-RU" dirty="0" smtClean="0">
                <a:solidFill>
                  <a:schemeClr val="bg1"/>
                </a:solidFill>
              </a:rPr>
              <a:t> 1831 р. </a:t>
            </a:r>
            <a:r>
              <a:rPr lang="ru-RU" dirty="0" err="1" smtClean="0">
                <a:solidFill>
                  <a:schemeClr val="bg1"/>
                </a:solidFill>
              </a:rPr>
              <a:t>змусили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мадярську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правлячу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еліту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піти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деяку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лібералізацію</a:t>
            </a:r>
            <a:r>
              <a:rPr lang="ru-RU" dirty="0" smtClean="0">
                <a:solidFill>
                  <a:schemeClr val="bg1"/>
                </a:solidFill>
              </a:rPr>
              <a:t> становища селянства.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85728"/>
            <a:ext cx="3043245" cy="358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214818"/>
            <a:ext cx="3634843" cy="225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4286248" cy="50006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–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сел. </a:t>
            </a:r>
            <a:r>
              <a:rPr lang="ru-RU" dirty="0" err="1" smtClean="0"/>
              <a:t>виступів</a:t>
            </a:r>
            <a:r>
              <a:rPr lang="ru-RU" dirty="0" smtClean="0"/>
              <a:t> на </a:t>
            </a:r>
            <a:r>
              <a:rPr lang="ru-RU" dirty="0" err="1" smtClean="0"/>
              <a:t>Буковині</a:t>
            </a:r>
            <a:r>
              <a:rPr lang="ru-RU" dirty="0" smtClean="0"/>
              <a:t> в 1-й пол. 19 ст. </a:t>
            </a:r>
            <a:endParaRPr lang="en-US" dirty="0" smtClean="0"/>
          </a:p>
          <a:p>
            <a:r>
              <a:rPr lang="ru-RU" dirty="0" smtClean="0"/>
              <a:t>Приводом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оголошення</a:t>
            </a:r>
            <a:r>
              <a:rPr lang="ru-RU" dirty="0" smtClean="0"/>
              <a:t> циркуляра </a:t>
            </a:r>
            <a:r>
              <a:rPr lang="ru-RU" dirty="0" err="1" smtClean="0"/>
              <a:t>буковинського</a:t>
            </a:r>
            <a:r>
              <a:rPr lang="ru-RU" dirty="0" smtClean="0"/>
              <a:t> старости </a:t>
            </a:r>
            <a:r>
              <a:rPr lang="ru-RU" dirty="0" err="1" smtClean="0"/>
              <a:t>від</a:t>
            </a:r>
            <a:r>
              <a:rPr lang="ru-RU" dirty="0" smtClean="0"/>
              <a:t> 29 черв. 1838,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визнавалися</a:t>
            </a:r>
            <a:r>
              <a:rPr lang="ru-RU" dirty="0" smtClean="0"/>
              <a:t> </a:t>
            </a:r>
            <a:r>
              <a:rPr lang="ru-RU" dirty="0" err="1" smtClean="0"/>
              <a:t>недійсними</a:t>
            </a:r>
            <a:r>
              <a:rPr lang="ru-RU" dirty="0" smtClean="0"/>
              <a:t> угоди </a:t>
            </a:r>
            <a:r>
              <a:rPr lang="ru-RU" dirty="0" err="1" smtClean="0"/>
              <a:t>дідичів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селянами про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панщинних</a:t>
            </a:r>
            <a:r>
              <a:rPr lang="ru-RU" dirty="0" smtClean="0"/>
              <a:t> повинностей, не </a:t>
            </a:r>
            <a:r>
              <a:rPr lang="ru-RU" dirty="0" err="1" smtClean="0"/>
              <a:t>затверджені</a:t>
            </a:r>
            <a:r>
              <a:rPr lang="ru-RU" dirty="0" smtClean="0"/>
              <a:t> ним. </a:t>
            </a:r>
            <a:endParaRPr lang="en-US" dirty="0" smtClean="0"/>
          </a:p>
          <a:p>
            <a:r>
              <a:rPr lang="ru-RU" dirty="0" err="1" smtClean="0"/>
              <a:t>Селяни</a:t>
            </a:r>
            <a:r>
              <a:rPr lang="ru-RU" dirty="0" smtClean="0"/>
              <a:t> </a:t>
            </a:r>
            <a:r>
              <a:rPr lang="ru-RU" dirty="0" err="1" smtClean="0"/>
              <a:t>сприйняли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циркуляр як </a:t>
            </a:r>
            <a:r>
              <a:rPr lang="ru-RU" dirty="0" err="1" smtClean="0"/>
              <a:t>привід</a:t>
            </a:r>
            <a:r>
              <a:rPr lang="ru-RU" dirty="0" smtClean="0"/>
              <a:t> до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встановленої</a:t>
            </a:r>
            <a:r>
              <a:rPr lang="ru-RU" dirty="0" smtClean="0"/>
              <a:t> 1766 12-денної </a:t>
            </a:r>
            <a:r>
              <a:rPr lang="ru-RU" dirty="0" err="1" smtClean="0"/>
              <a:t>панщини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двора на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меншою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та, яку </a:t>
            </a:r>
            <a:r>
              <a:rPr lang="ru-RU" dirty="0" err="1" smtClean="0"/>
              <a:t>вимагали</a:t>
            </a:r>
            <a:r>
              <a:rPr lang="ru-RU" dirty="0" smtClean="0"/>
              <a:t> </a:t>
            </a:r>
            <a:r>
              <a:rPr lang="ru-RU" dirty="0" err="1" smtClean="0"/>
              <a:t>дідичі</a:t>
            </a:r>
            <a:r>
              <a:rPr lang="ru-RU" dirty="0" smtClean="0"/>
              <a:t>. </a:t>
            </a:r>
            <a:r>
              <a:rPr lang="ru-RU" dirty="0" err="1" smtClean="0"/>
              <a:t>Б.с.з</a:t>
            </a:r>
            <a:r>
              <a:rPr lang="ru-RU" dirty="0" smtClean="0"/>
              <a:t>. </a:t>
            </a:r>
            <a:r>
              <a:rPr lang="ru-RU" dirty="0" err="1" smtClean="0"/>
              <a:t>розпочалося</a:t>
            </a:r>
            <a:r>
              <a:rPr lang="ru-RU" dirty="0" smtClean="0"/>
              <a:t> в лип</a:t>
            </a:r>
            <a:r>
              <a:rPr lang="uk-UA" dirty="0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широко </a:t>
            </a:r>
            <a:r>
              <a:rPr lang="ru-RU" dirty="0" err="1" smtClean="0"/>
              <a:t>охопило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всю </a:t>
            </a:r>
            <a:r>
              <a:rPr lang="ru-RU" dirty="0" err="1" smtClean="0"/>
              <a:t>Буковину</a:t>
            </a:r>
            <a:r>
              <a:rPr lang="ru-RU" dirty="0" smtClean="0"/>
              <a:t>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658196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СЕЛЯНСЬКЕ ЗАВОРУШЕННЯ 1838–1839</a:t>
            </a:r>
            <a:endParaRPr lang="ru-RU" sz="44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143116"/>
            <a:ext cx="433390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4429124" cy="521495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Селяни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цілими</a:t>
            </a:r>
            <a:r>
              <a:rPr lang="ru-RU" dirty="0" smtClean="0">
                <a:solidFill>
                  <a:schemeClr val="bg1"/>
                </a:solidFill>
              </a:rPr>
              <a:t> громадами </a:t>
            </a:r>
            <a:r>
              <a:rPr lang="ru-RU" dirty="0" err="1" smtClean="0">
                <a:solidFill>
                  <a:schemeClr val="bg1"/>
                </a:solidFill>
              </a:rPr>
              <a:t>відмовлялися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виконувати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нав’язані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дідичами</a:t>
            </a:r>
            <a:r>
              <a:rPr lang="ru-RU" dirty="0" smtClean="0">
                <a:solidFill>
                  <a:schemeClr val="bg1"/>
                </a:solidFill>
              </a:rPr>
              <a:t> угоди.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Австрійський</a:t>
            </a:r>
            <a:r>
              <a:rPr lang="ru-RU" dirty="0" smtClean="0">
                <a:solidFill>
                  <a:schemeClr val="bg1"/>
                </a:solidFill>
              </a:rPr>
              <a:t>  уряд </a:t>
            </a:r>
            <a:r>
              <a:rPr lang="ru-RU" dirty="0" err="1" smtClean="0">
                <a:solidFill>
                  <a:schemeClr val="bg1"/>
                </a:solidFill>
              </a:rPr>
              <a:t>змушений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був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квітні</a:t>
            </a:r>
            <a:r>
              <a:rPr lang="ru-RU" dirty="0" smtClean="0">
                <a:solidFill>
                  <a:schemeClr val="bg1"/>
                </a:solidFill>
              </a:rPr>
              <a:t> 1839 </a:t>
            </a:r>
            <a:r>
              <a:rPr lang="ru-RU" dirty="0" err="1" smtClean="0">
                <a:solidFill>
                  <a:schemeClr val="bg1"/>
                </a:solidFill>
              </a:rPr>
              <a:t>оголосити</a:t>
            </a:r>
            <a:r>
              <a:rPr lang="ru-RU" dirty="0" smtClean="0">
                <a:solidFill>
                  <a:schemeClr val="bg1"/>
                </a:solidFill>
              </a:rPr>
              <a:t> циркуляр </a:t>
            </a:r>
            <a:r>
              <a:rPr lang="ru-RU" dirty="0" err="1" smtClean="0">
                <a:solidFill>
                  <a:schemeClr val="bg1"/>
                </a:solidFill>
              </a:rPr>
              <a:t>недійсним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заворушення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припинялося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Проти</a:t>
            </a:r>
            <a:r>
              <a:rPr lang="ru-RU" dirty="0" smtClean="0">
                <a:solidFill>
                  <a:schemeClr val="bg1"/>
                </a:solidFill>
              </a:rPr>
              <a:t> селян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направлено </a:t>
            </a:r>
            <a:r>
              <a:rPr lang="ru-RU" dirty="0" err="1" smtClean="0">
                <a:solidFill>
                  <a:schemeClr val="bg1"/>
                </a:solidFill>
              </a:rPr>
              <a:t>військові</a:t>
            </a:r>
            <a:r>
              <a:rPr lang="ru-RU" dirty="0" smtClean="0">
                <a:solidFill>
                  <a:schemeClr val="bg1"/>
                </a:solidFill>
              </a:rPr>
              <a:t> загони,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придушили </a:t>
            </a:r>
            <a:r>
              <a:rPr lang="ru-RU" dirty="0" err="1" smtClean="0">
                <a:solidFill>
                  <a:schemeClr val="bg1"/>
                </a:solidFill>
              </a:rPr>
              <a:t>виступ</a:t>
            </a:r>
            <a:r>
              <a:rPr lang="ru-RU" dirty="0" smtClean="0">
                <a:solidFill>
                  <a:schemeClr val="bg1"/>
                </a:solidFill>
              </a:rPr>
              <a:t>. Б. с.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. мало </a:t>
            </a:r>
            <a:r>
              <a:rPr lang="ru-RU" dirty="0" err="1" smtClean="0">
                <a:solidFill>
                  <a:schemeClr val="bg1"/>
                </a:solidFill>
              </a:rPr>
              <a:t>значний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посилення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антипоміщицької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боротьби</a:t>
            </a:r>
            <a:r>
              <a:rPr lang="ru-RU" dirty="0" smtClean="0">
                <a:solidFill>
                  <a:schemeClr val="bg1"/>
                </a:solidFill>
              </a:rPr>
              <a:t> селян у </a:t>
            </a:r>
            <a:r>
              <a:rPr lang="ru-RU" dirty="0" err="1" smtClean="0">
                <a:solidFill>
                  <a:schemeClr val="bg1"/>
                </a:solidFill>
              </a:rPr>
              <a:t>Галичин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зокрема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Чортківське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селянське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заворушення</a:t>
            </a:r>
            <a:r>
              <a:rPr lang="ru-RU" dirty="0" smtClean="0">
                <a:solidFill>
                  <a:schemeClr val="bg1"/>
                </a:solidFill>
              </a:rPr>
              <a:t> 1838.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85728"/>
            <a:ext cx="318607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786322"/>
            <a:ext cx="857256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i="1" dirty="0" smtClean="0"/>
              <a:t>1. Який регіон охопили Холерні бунти? </a:t>
            </a:r>
          </a:p>
          <a:p>
            <a:r>
              <a:rPr lang="uk-UA" dirty="0" smtClean="0"/>
              <a:t>Закарпаття</a:t>
            </a:r>
          </a:p>
          <a:p>
            <a:r>
              <a:rPr lang="uk-UA" i="1" dirty="0" smtClean="0"/>
              <a:t>2. В яких роках відбулися Холерні бунти?</a:t>
            </a:r>
          </a:p>
          <a:p>
            <a:r>
              <a:rPr lang="ru-RU" dirty="0" smtClean="0"/>
              <a:t>У 1810-1815 </a:t>
            </a:r>
            <a:r>
              <a:rPr lang="ru-RU" dirty="0" err="1" smtClean="0"/>
              <a:t>рр</a:t>
            </a:r>
            <a:r>
              <a:rPr lang="ru-RU" dirty="0" smtClean="0"/>
              <a:t>. та 1831 роках</a:t>
            </a:r>
          </a:p>
          <a:p>
            <a:r>
              <a:rPr lang="uk-UA" i="1" dirty="0" smtClean="0"/>
              <a:t>3.  З чи були </a:t>
            </a:r>
            <a:r>
              <a:rPr lang="uk-UA" i="1" dirty="0" err="1" smtClean="0"/>
              <a:t>пов</a:t>
            </a:r>
            <a:r>
              <a:rPr lang="en-US" i="1" dirty="0" smtClean="0"/>
              <a:t>’</a:t>
            </a:r>
            <a:r>
              <a:rPr lang="uk-UA" i="1" dirty="0" err="1" smtClean="0"/>
              <a:t>язані</a:t>
            </a:r>
            <a:r>
              <a:rPr lang="uk-UA" i="1" dirty="0" smtClean="0"/>
              <a:t> Холерні бунти?</a:t>
            </a:r>
          </a:p>
          <a:p>
            <a:r>
              <a:rPr lang="uk-UA" dirty="0" smtClean="0"/>
              <a:t>З </a:t>
            </a:r>
            <a:r>
              <a:rPr lang="ru-RU" dirty="0" err="1" smtClean="0"/>
              <a:t>епідемією</a:t>
            </a:r>
            <a:r>
              <a:rPr lang="ru-RU" dirty="0" smtClean="0"/>
              <a:t> </a:t>
            </a:r>
            <a:r>
              <a:rPr lang="ru-RU" dirty="0" err="1" smtClean="0"/>
              <a:t>холери</a:t>
            </a:r>
            <a:r>
              <a:rPr lang="ru-RU" dirty="0" smtClean="0"/>
              <a:t> та голодом.</a:t>
            </a:r>
          </a:p>
          <a:p>
            <a:r>
              <a:rPr lang="uk-UA" i="1" dirty="0" smtClean="0"/>
              <a:t>4. Скільки осіб приблизно загинуло за 3 місяці холери і голоду?</a:t>
            </a:r>
          </a:p>
          <a:p>
            <a:r>
              <a:rPr lang="ru-RU" dirty="0" err="1" smtClean="0"/>
              <a:t>Близько</a:t>
            </a:r>
            <a:r>
              <a:rPr lang="ru-RU" dirty="0" smtClean="0"/>
              <a:t> 56 тис.</a:t>
            </a:r>
          </a:p>
          <a:p>
            <a:r>
              <a:rPr lang="uk-UA" i="1" dirty="0" smtClean="0"/>
              <a:t>5. Які чутки стали </a:t>
            </a:r>
            <a:r>
              <a:rPr lang="uk-UA" i="1" dirty="0" err="1" smtClean="0"/>
              <a:t>ширитись</a:t>
            </a:r>
            <a:r>
              <a:rPr lang="uk-UA" i="1" dirty="0" smtClean="0"/>
              <a:t> серед селян?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колодязі</a:t>
            </a:r>
            <a:r>
              <a:rPr lang="ru-RU" dirty="0" smtClean="0"/>
              <a:t> </a:t>
            </a:r>
            <a:r>
              <a:rPr lang="ru-RU" dirty="0" err="1" smtClean="0"/>
              <a:t>немов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то </a:t>
            </a:r>
            <a:r>
              <a:rPr lang="ru-RU" dirty="0" err="1" smtClean="0"/>
              <a:t>отруюються</a:t>
            </a:r>
            <a:r>
              <a:rPr lang="ru-RU" dirty="0" smtClean="0"/>
              <a:t> </a:t>
            </a:r>
            <a:r>
              <a:rPr lang="ru-RU" dirty="0" err="1" smtClean="0"/>
              <a:t>спеціальними</a:t>
            </a:r>
            <a:r>
              <a:rPr lang="ru-RU" dirty="0" smtClean="0"/>
              <a:t> загонами.</a:t>
            </a:r>
            <a:endParaRPr lang="uk-UA" i="1" dirty="0" smtClean="0"/>
          </a:p>
          <a:p>
            <a:endParaRPr lang="ru-RU" i="1" dirty="0" smtClean="0"/>
          </a:p>
          <a:p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219200"/>
          </a:xfrm>
        </p:spPr>
        <p:txBody>
          <a:bodyPr/>
          <a:lstStyle/>
          <a:p>
            <a:r>
              <a:rPr lang="uk-UA" dirty="0" smtClean="0"/>
              <a:t>Тести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6.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загострювало</a:t>
            </a:r>
            <a:r>
              <a:rPr lang="ru-RU" i="1" dirty="0" smtClean="0"/>
              <a:t> </a:t>
            </a:r>
            <a:r>
              <a:rPr lang="ru-RU" i="1" dirty="0" err="1" smtClean="0"/>
              <a:t>ситуацію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посилювало</a:t>
            </a:r>
            <a:r>
              <a:rPr lang="ru-RU" i="1" dirty="0" smtClean="0"/>
              <a:t> голод?</a:t>
            </a:r>
          </a:p>
          <a:p>
            <a:r>
              <a:rPr lang="uk-UA" i="1" dirty="0" smtClean="0"/>
              <a:t>Заборона виїжджати селянам в Угорщину на заробітки.</a:t>
            </a:r>
          </a:p>
          <a:p>
            <a:r>
              <a:rPr lang="uk-UA" i="1" dirty="0" smtClean="0"/>
              <a:t>7. Що таке селянське заворушення 1838- 1839 </a:t>
            </a:r>
            <a:r>
              <a:rPr lang="uk-UA" i="1" dirty="0" err="1" smtClean="0"/>
              <a:t>рр</a:t>
            </a:r>
            <a:r>
              <a:rPr lang="uk-UA" i="1" dirty="0" smtClean="0"/>
              <a:t>?</a:t>
            </a:r>
          </a:p>
          <a:p>
            <a:r>
              <a:rPr lang="ru-RU" dirty="0" err="1" smtClean="0"/>
              <a:t>Це</a:t>
            </a:r>
            <a:r>
              <a:rPr lang="ru-RU" dirty="0" smtClean="0"/>
              <a:t>–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сел. </a:t>
            </a:r>
            <a:r>
              <a:rPr lang="ru-RU" dirty="0" err="1" smtClean="0"/>
              <a:t>виступів</a:t>
            </a:r>
            <a:r>
              <a:rPr lang="ru-RU" dirty="0" smtClean="0"/>
              <a:t> на </a:t>
            </a:r>
            <a:r>
              <a:rPr lang="ru-RU" dirty="0" err="1" smtClean="0"/>
              <a:t>Буковині</a:t>
            </a:r>
            <a:r>
              <a:rPr lang="ru-RU" dirty="0" smtClean="0"/>
              <a:t> в 1-й пол. 19 ст. </a:t>
            </a:r>
          </a:p>
          <a:p>
            <a:r>
              <a:rPr lang="uk-UA" i="1" dirty="0" smtClean="0"/>
              <a:t>8. Що стало приводом до нього?</a:t>
            </a:r>
          </a:p>
          <a:p>
            <a:r>
              <a:rPr lang="ru-RU" dirty="0" err="1" smtClean="0"/>
              <a:t>Оголошення</a:t>
            </a:r>
            <a:r>
              <a:rPr lang="ru-RU" dirty="0" smtClean="0"/>
              <a:t> циркуляра </a:t>
            </a:r>
            <a:r>
              <a:rPr lang="ru-RU" dirty="0" err="1" smtClean="0"/>
              <a:t>буковинського</a:t>
            </a:r>
            <a:r>
              <a:rPr lang="ru-RU" dirty="0" smtClean="0"/>
              <a:t> старости 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визнавалися</a:t>
            </a:r>
            <a:r>
              <a:rPr lang="ru-RU" dirty="0" smtClean="0"/>
              <a:t> </a:t>
            </a:r>
            <a:r>
              <a:rPr lang="ru-RU" dirty="0" err="1" smtClean="0"/>
              <a:t>недійсними</a:t>
            </a:r>
            <a:r>
              <a:rPr lang="ru-RU" dirty="0" smtClean="0"/>
              <a:t> угоди </a:t>
            </a:r>
            <a:r>
              <a:rPr lang="ru-RU" dirty="0" err="1" smtClean="0"/>
              <a:t>дідичів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селянами про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панщинних</a:t>
            </a:r>
            <a:r>
              <a:rPr lang="ru-RU" dirty="0" smtClean="0"/>
              <a:t> повинностей, не </a:t>
            </a:r>
            <a:r>
              <a:rPr lang="ru-RU" dirty="0" err="1" smtClean="0"/>
              <a:t>затверджені</a:t>
            </a:r>
            <a:r>
              <a:rPr lang="ru-RU" dirty="0" smtClean="0"/>
              <a:t> ним.</a:t>
            </a:r>
          </a:p>
          <a:p>
            <a:r>
              <a:rPr lang="uk-UA" dirty="0" smtClean="0"/>
              <a:t>9. </a:t>
            </a:r>
            <a:r>
              <a:rPr lang="uk-UA" i="1" dirty="0" smtClean="0"/>
              <a:t>Що відмовлялися виконувати селяни?</a:t>
            </a:r>
          </a:p>
          <a:p>
            <a:r>
              <a:rPr lang="ru-RU" dirty="0" err="1" smtClean="0"/>
              <a:t>Нав’язані</a:t>
            </a:r>
            <a:r>
              <a:rPr lang="ru-RU" dirty="0" smtClean="0"/>
              <a:t> </a:t>
            </a:r>
            <a:r>
              <a:rPr lang="ru-RU" dirty="0" err="1" smtClean="0"/>
              <a:t>дідичами</a:t>
            </a:r>
            <a:r>
              <a:rPr lang="ru-RU" dirty="0" smtClean="0"/>
              <a:t> угоди.</a:t>
            </a:r>
            <a:endParaRPr lang="uk-UA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en-US" dirty="0" smtClean="0"/>
          </a:p>
          <a:p>
            <a:endParaRPr lang="uk-UA" i="1" dirty="0" smtClean="0"/>
          </a:p>
          <a:p>
            <a:endParaRPr lang="uk-UA" i="1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</TotalTime>
  <Words>577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Презентація на тему : Селянські виступи на Закарпатті і Буковині.</vt:lpstr>
      <vt:lpstr>Холерні бунти</vt:lpstr>
      <vt:lpstr>Презентация PowerPoint</vt:lpstr>
      <vt:lpstr>Презентация PowerPoint</vt:lpstr>
      <vt:lpstr>Презентация PowerPoint</vt:lpstr>
      <vt:lpstr>СЕЛЯНСЬКЕ ЗАВОРУШЕННЯ 1838–1839</vt:lpstr>
      <vt:lpstr>Презентация PowerPoint</vt:lpstr>
      <vt:lpstr>Тести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14</cp:revision>
  <dcterms:modified xsi:type="dcterms:W3CDTF">2013-11-08T20:37:38Z</dcterms:modified>
</cp:coreProperties>
</file>