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1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69" autoAdjust="0"/>
  </p:normalViewPr>
  <p:slideViewPr>
    <p:cSldViewPr>
      <p:cViewPr>
        <p:scale>
          <a:sx n="59" d="100"/>
          <a:sy n="59" d="100"/>
        </p:scale>
        <p:origin x="-167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09EE4-3195-45D8-A2BB-3D9317788FD7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4096C-13BE-403B-A5A3-375D736C9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781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6FFDF-F0C7-4C85-8220-3333E3C636D8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E3226-21EB-4D84-AD05-C302171DA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08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E3226-21EB-4D84-AD05-C302171DA4F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857364"/>
            <a:ext cx="6172200" cy="2147700"/>
          </a:xfrm>
        </p:spPr>
        <p:txBody>
          <a:bodyPr>
            <a:normAutofit/>
          </a:bodyPr>
          <a:lstStyle/>
          <a:p>
            <a:r>
              <a:rPr lang="uk-UA" sz="4400" dirty="0" smtClean="0"/>
              <a:t>Джон </a:t>
            </a:r>
            <a:r>
              <a:rPr lang="uk-UA" sz="4400" dirty="0" smtClean="0"/>
              <a:t>РОКФЕЛЛЕР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357166"/>
            <a:ext cx="6143636" cy="650083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Рокфеллер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одружений</a:t>
            </a:r>
            <a:r>
              <a:rPr lang="ru-RU" dirty="0" smtClean="0"/>
              <a:t> на </a:t>
            </a:r>
            <a:r>
              <a:rPr lang="ru-RU" dirty="0" err="1" smtClean="0"/>
              <a:t>Лоре</a:t>
            </a:r>
            <a:r>
              <a:rPr lang="ru-RU" dirty="0" smtClean="0"/>
              <a:t> </a:t>
            </a:r>
            <a:r>
              <a:rPr lang="ru-RU" dirty="0" err="1" smtClean="0"/>
              <a:t>Селестіні</a:t>
            </a:r>
            <a:r>
              <a:rPr lang="ru-RU" dirty="0" smtClean="0"/>
              <a:t> </a:t>
            </a:r>
            <a:r>
              <a:rPr lang="ru-RU" dirty="0" err="1" smtClean="0"/>
              <a:t>Спелман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познайомився</a:t>
            </a:r>
            <a:r>
              <a:rPr lang="ru-RU" dirty="0" smtClean="0"/>
              <a:t>, </a:t>
            </a:r>
            <a:r>
              <a:rPr lang="ru-RU" dirty="0" err="1" smtClean="0"/>
              <a:t>ще</a:t>
            </a:r>
            <a:r>
              <a:rPr lang="ru-RU" dirty="0" smtClean="0"/>
              <a:t> будучи студентом. Набожна,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чоловік</a:t>
            </a:r>
            <a:r>
              <a:rPr lang="ru-RU" dirty="0" smtClean="0"/>
              <a:t>, </a:t>
            </a:r>
            <a:r>
              <a:rPr lang="ru-RU" dirty="0" err="1" smtClean="0"/>
              <a:t>учителька</a:t>
            </a:r>
            <a:r>
              <a:rPr lang="ru-RU" dirty="0" smtClean="0"/>
              <a:t> </a:t>
            </a:r>
            <a:r>
              <a:rPr lang="ru-RU" dirty="0" err="1" smtClean="0"/>
              <a:t>Лора</a:t>
            </a:r>
            <a:r>
              <a:rPr lang="ru-RU" dirty="0" smtClean="0"/>
              <a:t> </a:t>
            </a:r>
            <a:r>
              <a:rPr lang="ru-RU" dirty="0" err="1" smtClean="0"/>
              <a:t>Спелман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мала </a:t>
            </a:r>
            <a:r>
              <a:rPr lang="ru-RU" dirty="0" err="1" smtClean="0"/>
              <a:t>практичний</a:t>
            </a:r>
            <a:r>
              <a:rPr lang="ru-RU" dirty="0" smtClean="0"/>
              <a:t> склад </a:t>
            </a:r>
            <a:r>
              <a:rPr lang="ru-RU" dirty="0" err="1" smtClean="0"/>
              <a:t>розуму</a:t>
            </a:r>
            <a:r>
              <a:rPr lang="ru-RU" dirty="0" smtClean="0"/>
              <a:t>. Рокфеллер </a:t>
            </a:r>
            <a:r>
              <a:rPr lang="ru-RU" dirty="0" err="1" smtClean="0"/>
              <a:t>якось</a:t>
            </a:r>
            <a:r>
              <a:rPr lang="ru-RU" dirty="0" smtClean="0"/>
              <a:t> </a:t>
            </a:r>
            <a:r>
              <a:rPr lang="ru-RU" dirty="0" err="1" smtClean="0"/>
              <a:t>помітив</a:t>
            </a:r>
            <a:r>
              <a:rPr lang="ru-RU" dirty="0" smtClean="0"/>
              <a:t>: «Без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порад</a:t>
            </a:r>
            <a:r>
              <a:rPr lang="ru-RU" dirty="0" smtClean="0"/>
              <a:t> я б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залишився</a:t>
            </a:r>
            <a:r>
              <a:rPr lang="ru-RU" dirty="0" smtClean="0"/>
              <a:t> </a:t>
            </a:r>
            <a:r>
              <a:rPr lang="ru-RU" dirty="0" err="1" smtClean="0"/>
              <a:t>бідняком</a:t>
            </a:r>
            <a:r>
              <a:rPr lang="ru-RU" dirty="0" smtClean="0"/>
              <a:t>».</a:t>
            </a:r>
            <a:br>
              <a:rPr lang="ru-RU" dirty="0" smtClean="0"/>
            </a:br>
            <a:r>
              <a:rPr lang="ru-RU" dirty="0" err="1" smtClean="0"/>
              <a:t>Біографи</a:t>
            </a:r>
            <a:r>
              <a:rPr lang="ru-RU" dirty="0" smtClean="0"/>
              <a:t> </a:t>
            </a:r>
            <a:r>
              <a:rPr lang="ru-RU" dirty="0" err="1" smtClean="0"/>
              <a:t>пишуть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Рокфеллер </a:t>
            </a:r>
            <a:r>
              <a:rPr lang="ru-RU" dirty="0" err="1" smtClean="0"/>
              <a:t>щосили</a:t>
            </a:r>
            <a:r>
              <a:rPr lang="ru-RU" dirty="0" smtClean="0"/>
              <a:t> </a:t>
            </a:r>
            <a:r>
              <a:rPr lang="ru-RU" dirty="0" err="1" smtClean="0"/>
              <a:t>привчав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до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скромності</a:t>
            </a:r>
            <a:r>
              <a:rPr lang="ru-RU" dirty="0" smtClean="0"/>
              <a:t> та </a:t>
            </a:r>
            <a:r>
              <a:rPr lang="ru-RU" dirty="0" err="1" smtClean="0"/>
              <a:t>невибагливості</a:t>
            </a:r>
            <a:r>
              <a:rPr lang="ru-RU" dirty="0" smtClean="0"/>
              <a:t>. Джон створив </a:t>
            </a:r>
            <a:r>
              <a:rPr lang="ru-RU" dirty="0" err="1" smtClean="0"/>
              <a:t>вдома</a:t>
            </a:r>
            <a:r>
              <a:rPr lang="ru-RU" dirty="0" smtClean="0"/>
              <a:t> </a:t>
            </a:r>
            <a:r>
              <a:rPr lang="ru-RU" dirty="0" err="1" smtClean="0"/>
              <a:t>своєрідний</a:t>
            </a:r>
            <a:r>
              <a:rPr lang="ru-RU" dirty="0" smtClean="0"/>
              <a:t> макет </a:t>
            </a:r>
            <a:r>
              <a:rPr lang="ru-RU" dirty="0" err="1" smtClean="0"/>
              <a:t>ринкової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: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призначив</a:t>
            </a:r>
            <a:r>
              <a:rPr lang="ru-RU" dirty="0" smtClean="0"/>
              <a:t> дочку </a:t>
            </a:r>
            <a:r>
              <a:rPr lang="ru-RU" dirty="0" err="1" smtClean="0"/>
              <a:t>Лауру</a:t>
            </a:r>
            <a:r>
              <a:rPr lang="ru-RU" dirty="0" smtClean="0"/>
              <a:t> “директором”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велів</a:t>
            </a:r>
            <a:r>
              <a:rPr lang="ru-RU" dirty="0" smtClean="0"/>
              <a:t> </a:t>
            </a:r>
            <a:r>
              <a:rPr lang="ru-RU" dirty="0" err="1" smtClean="0"/>
              <a:t>дітям</a:t>
            </a:r>
            <a:r>
              <a:rPr lang="ru-RU" dirty="0" smtClean="0"/>
              <a:t> вести </a:t>
            </a:r>
            <a:r>
              <a:rPr lang="ru-RU" dirty="0" err="1" smtClean="0"/>
              <a:t>докладні</a:t>
            </a:r>
            <a:r>
              <a:rPr lang="ru-RU" dirty="0" smtClean="0"/>
              <a:t> </a:t>
            </a:r>
            <a:r>
              <a:rPr lang="ru-RU" dirty="0" err="1" smtClean="0"/>
              <a:t>бухгалтерські</a:t>
            </a:r>
            <a:r>
              <a:rPr lang="ru-RU" dirty="0" smtClean="0"/>
              <a:t> книги.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 </a:t>
            </a:r>
            <a:r>
              <a:rPr lang="ru-RU" dirty="0" err="1" smtClean="0"/>
              <a:t>одержувала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центів</a:t>
            </a:r>
            <a:r>
              <a:rPr lang="ru-RU" dirty="0" smtClean="0"/>
              <a:t> за </a:t>
            </a:r>
            <a:r>
              <a:rPr lang="ru-RU" dirty="0" err="1" smtClean="0"/>
              <a:t>вбиту</a:t>
            </a:r>
            <a:r>
              <a:rPr lang="ru-RU" dirty="0" smtClean="0"/>
              <a:t> муху, за </a:t>
            </a:r>
            <a:r>
              <a:rPr lang="ru-RU" dirty="0" err="1" smtClean="0"/>
              <a:t>заточення</a:t>
            </a:r>
            <a:r>
              <a:rPr lang="ru-RU" dirty="0" smtClean="0"/>
              <a:t> </a:t>
            </a:r>
            <a:r>
              <a:rPr lang="ru-RU" dirty="0" err="1" smtClean="0"/>
              <a:t>олівця</a:t>
            </a:r>
            <a:r>
              <a:rPr lang="ru-RU" dirty="0" smtClean="0"/>
              <a:t>, </a:t>
            </a:r>
            <a:r>
              <a:rPr lang="ru-RU" dirty="0" err="1" smtClean="0"/>
              <a:t>за</a:t>
            </a:r>
            <a:r>
              <a:rPr lang="ru-RU" dirty="0" smtClean="0"/>
              <a:t> годину занять </a:t>
            </a:r>
            <a:r>
              <a:rPr lang="ru-RU" dirty="0" err="1" smtClean="0"/>
              <a:t>музикою</a:t>
            </a:r>
            <a:r>
              <a:rPr lang="ru-RU" dirty="0" smtClean="0"/>
              <a:t>, за день </a:t>
            </a:r>
            <a:r>
              <a:rPr lang="ru-RU" dirty="0" err="1" smtClean="0"/>
              <a:t>утримання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цукерок</a:t>
            </a:r>
            <a:r>
              <a:rPr lang="ru-RU" dirty="0" smtClean="0"/>
              <a:t>. У кожного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своя грядка в </a:t>
            </a:r>
            <a:r>
              <a:rPr lang="ru-RU" dirty="0" err="1" smtClean="0"/>
              <a:t>городі</a:t>
            </a:r>
            <a:r>
              <a:rPr lang="ru-RU" dirty="0" smtClean="0"/>
              <a:t>, де </a:t>
            </a:r>
            <a:r>
              <a:rPr lang="ru-RU" dirty="0" err="1" smtClean="0"/>
              <a:t>праця</a:t>
            </a:r>
            <a:r>
              <a:rPr lang="ru-RU" dirty="0" smtClean="0"/>
              <a:t> по </a:t>
            </a:r>
            <a:r>
              <a:rPr lang="ru-RU" dirty="0" err="1" smtClean="0"/>
              <a:t>збиранню</a:t>
            </a:r>
            <a:r>
              <a:rPr lang="ru-RU" dirty="0" smtClean="0"/>
              <a:t> </a:t>
            </a:r>
            <a:r>
              <a:rPr lang="ru-RU" dirty="0" err="1" smtClean="0"/>
              <a:t>бур'янів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мала свою </a:t>
            </a:r>
            <a:r>
              <a:rPr lang="ru-RU" dirty="0" err="1" smtClean="0"/>
              <a:t>ціну</a:t>
            </a:r>
            <a:r>
              <a:rPr lang="ru-RU" dirty="0" smtClean="0"/>
              <a:t>. </a:t>
            </a:r>
            <a:r>
              <a:rPr lang="ru-RU" dirty="0" err="1" smtClean="0"/>
              <a:t>Зате</a:t>
            </a:r>
            <a:r>
              <a:rPr lang="ru-RU" dirty="0" smtClean="0"/>
              <a:t> за </a:t>
            </a:r>
            <a:r>
              <a:rPr lang="ru-RU" dirty="0" err="1" smtClean="0"/>
              <a:t>запізнення</a:t>
            </a:r>
            <a:r>
              <a:rPr lang="ru-RU" dirty="0" smtClean="0"/>
              <a:t> до </a:t>
            </a:r>
            <a:r>
              <a:rPr lang="ru-RU" dirty="0" err="1" smtClean="0"/>
              <a:t>сніданку</a:t>
            </a:r>
            <a:r>
              <a:rPr lang="ru-RU" dirty="0" smtClean="0"/>
              <a:t> маленьких </a:t>
            </a:r>
            <a:r>
              <a:rPr lang="ru-RU" dirty="0" err="1" smtClean="0"/>
              <a:t>Рокфеллерів</a:t>
            </a:r>
            <a:r>
              <a:rPr lang="ru-RU" dirty="0" smtClean="0"/>
              <a:t> </a:t>
            </a:r>
            <a:r>
              <a:rPr lang="ru-RU" dirty="0" err="1" smtClean="0"/>
              <a:t>штрафували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928934"/>
            <a:ext cx="2583911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5286380" cy="6858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1917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особистий</a:t>
            </a:r>
            <a:r>
              <a:rPr lang="ru-RU" dirty="0" smtClean="0"/>
              <a:t> стан Джона </a:t>
            </a:r>
            <a:r>
              <a:rPr lang="ru-RU" dirty="0" err="1" smtClean="0"/>
              <a:t>Дейвісона</a:t>
            </a:r>
            <a:r>
              <a:rPr lang="ru-RU" dirty="0" smtClean="0"/>
              <a:t> Рокфеллера </a:t>
            </a:r>
            <a:r>
              <a:rPr lang="ru-RU" dirty="0" err="1" smtClean="0"/>
              <a:t>оцінювалося</a:t>
            </a:r>
            <a:r>
              <a:rPr lang="ru-RU" dirty="0" smtClean="0"/>
              <a:t> в суму </a:t>
            </a:r>
            <a:r>
              <a:rPr lang="ru-RU" dirty="0" err="1" smtClean="0"/>
              <a:t>від</a:t>
            </a:r>
            <a:r>
              <a:rPr lang="ru-RU" dirty="0" smtClean="0"/>
              <a:t> $900 </a:t>
            </a:r>
            <a:r>
              <a:rPr lang="ru-RU" dirty="0" err="1" smtClean="0"/>
              <a:t>млн</a:t>
            </a:r>
            <a:r>
              <a:rPr lang="ru-RU" dirty="0" smtClean="0"/>
              <a:t> до $1 </a:t>
            </a:r>
            <a:r>
              <a:rPr lang="ru-RU" dirty="0" err="1" smtClean="0"/>
              <a:t>млрд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становило 2,5%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тодішнього</a:t>
            </a:r>
            <a:r>
              <a:rPr lang="ru-RU" dirty="0" smtClean="0"/>
              <a:t> ВВП </a:t>
            </a:r>
            <a:r>
              <a:rPr lang="ru-RU" dirty="0" err="1" smtClean="0"/>
              <a:t>Сполучених</a:t>
            </a:r>
            <a:r>
              <a:rPr lang="ru-RU" dirty="0" smtClean="0"/>
              <a:t> </a:t>
            </a:r>
            <a:r>
              <a:rPr lang="ru-RU" dirty="0" err="1" smtClean="0"/>
              <a:t>Штатів</a:t>
            </a:r>
            <a:r>
              <a:rPr lang="ru-RU" dirty="0" smtClean="0"/>
              <a:t>. У </a:t>
            </a:r>
            <a:r>
              <a:rPr lang="ru-RU" dirty="0" err="1" smtClean="0"/>
              <a:t>сучасному</a:t>
            </a:r>
            <a:r>
              <a:rPr lang="ru-RU" dirty="0" smtClean="0"/>
              <a:t> </a:t>
            </a:r>
            <a:r>
              <a:rPr lang="ru-RU" dirty="0" err="1" smtClean="0"/>
              <a:t>еквіваленті</a:t>
            </a:r>
            <a:r>
              <a:rPr lang="ru-RU" dirty="0" smtClean="0"/>
              <a:t> Рокфеллер </a:t>
            </a:r>
            <a:r>
              <a:rPr lang="ru-RU" dirty="0" err="1" smtClean="0"/>
              <a:t>володів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$150 млрд. </a:t>
            </a:r>
            <a:r>
              <a:rPr lang="ru-RU" dirty="0" err="1" smtClean="0"/>
              <a:t>Дотепер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найбагатшою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. До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Рокфеллер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часток</a:t>
            </a:r>
            <a:r>
              <a:rPr lang="ru-RU" dirty="0" smtClean="0"/>
              <a:t> у </a:t>
            </a:r>
            <a:r>
              <a:rPr lang="ru-RU" dirty="0" err="1" smtClean="0"/>
              <a:t>кожній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32 “</a:t>
            </a:r>
            <a:r>
              <a:rPr lang="ru-RU" dirty="0" err="1" smtClean="0"/>
              <a:t>дочок</a:t>
            </a:r>
            <a:r>
              <a:rPr lang="ru-RU" dirty="0" smtClean="0"/>
              <a:t>” </a:t>
            </a:r>
            <a:r>
              <a:rPr lang="pl-PL" dirty="0" smtClean="0"/>
              <a:t>Standard Oil </a:t>
            </a:r>
            <a:r>
              <a:rPr lang="ru-RU" dirty="0" err="1" smtClean="0"/>
              <a:t>володів</a:t>
            </a:r>
            <a:r>
              <a:rPr lang="ru-RU" dirty="0" smtClean="0"/>
              <a:t> 16 </a:t>
            </a:r>
            <a:r>
              <a:rPr lang="ru-RU" dirty="0" err="1" smtClean="0"/>
              <a:t>залізничними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шістьма</a:t>
            </a:r>
            <a:r>
              <a:rPr lang="ru-RU" dirty="0" smtClean="0"/>
              <a:t> </a:t>
            </a:r>
            <a:r>
              <a:rPr lang="ru-RU" dirty="0" err="1" smtClean="0"/>
              <a:t>сталеливарними</a:t>
            </a:r>
            <a:r>
              <a:rPr lang="ru-RU" dirty="0" smtClean="0"/>
              <a:t> </a:t>
            </a:r>
            <a:r>
              <a:rPr lang="ru-RU" dirty="0" err="1" smtClean="0"/>
              <a:t>компаніями</a:t>
            </a:r>
            <a:r>
              <a:rPr lang="ru-RU" dirty="0" smtClean="0"/>
              <a:t>, </a:t>
            </a:r>
            <a:r>
              <a:rPr lang="ru-RU" dirty="0" err="1" smtClean="0"/>
              <a:t>дев'ятьма</a:t>
            </a:r>
            <a:r>
              <a:rPr lang="ru-RU" dirty="0" smtClean="0"/>
              <a:t> банками, </a:t>
            </a:r>
            <a:r>
              <a:rPr lang="ru-RU" dirty="0" err="1" smtClean="0"/>
              <a:t>шістьма</a:t>
            </a:r>
            <a:r>
              <a:rPr lang="ru-RU" dirty="0" smtClean="0"/>
              <a:t> </a:t>
            </a:r>
            <a:r>
              <a:rPr lang="ru-RU" dirty="0" err="1" smtClean="0"/>
              <a:t>пароплавствами</a:t>
            </a:r>
            <a:r>
              <a:rPr lang="ru-RU" dirty="0" smtClean="0"/>
              <a:t>, </a:t>
            </a:r>
            <a:r>
              <a:rPr lang="ru-RU" dirty="0" err="1" smtClean="0"/>
              <a:t>дев'ятьма</a:t>
            </a:r>
            <a:r>
              <a:rPr lang="ru-RU" dirty="0" smtClean="0"/>
              <a:t> </a:t>
            </a:r>
            <a:r>
              <a:rPr lang="ru-RU" dirty="0" err="1" smtClean="0"/>
              <a:t>ріелторскими</a:t>
            </a:r>
            <a:r>
              <a:rPr lang="ru-RU" dirty="0" smtClean="0"/>
              <a:t> </a:t>
            </a:r>
            <a:r>
              <a:rPr lang="ru-RU" dirty="0" err="1" smtClean="0"/>
              <a:t>фірмами</a:t>
            </a:r>
            <a:r>
              <a:rPr lang="ru-RU" dirty="0" smtClean="0"/>
              <a:t> та </a:t>
            </a:r>
            <a:r>
              <a:rPr lang="ru-RU" dirty="0" err="1" smtClean="0"/>
              <a:t>трьома</a:t>
            </a:r>
            <a:r>
              <a:rPr lang="ru-RU" dirty="0" smtClean="0"/>
              <a:t> </a:t>
            </a:r>
            <a:r>
              <a:rPr lang="ru-RU" dirty="0" err="1" smtClean="0"/>
              <a:t>апельсиновими</a:t>
            </a:r>
            <a:r>
              <a:rPr lang="ru-RU" dirty="0" smtClean="0"/>
              <a:t> садами. 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pl-PL" dirty="0" smtClean="0"/>
              <a:t>Standard Oil </a:t>
            </a:r>
            <a:r>
              <a:rPr lang="ru-RU" dirty="0" smtClean="0"/>
              <a:t>в 1903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охоплювали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400 </a:t>
            </a:r>
            <a:r>
              <a:rPr lang="ru-RU" dirty="0" err="1" smtClean="0"/>
              <a:t>підприємств</a:t>
            </a:r>
            <a:r>
              <a:rPr lang="ru-RU" dirty="0" smtClean="0"/>
              <a:t>, 90 тис. миль </a:t>
            </a:r>
            <a:r>
              <a:rPr lang="ru-RU" dirty="0" err="1" smtClean="0"/>
              <a:t>трубопроводів</a:t>
            </a:r>
            <a:r>
              <a:rPr lang="ru-RU" dirty="0" smtClean="0"/>
              <a:t>, 10 тис. </a:t>
            </a:r>
            <a:r>
              <a:rPr lang="ru-RU" dirty="0" err="1" smtClean="0"/>
              <a:t>залізничних</a:t>
            </a:r>
            <a:r>
              <a:rPr lang="ru-RU" dirty="0" smtClean="0"/>
              <a:t> цистерн, 60 </a:t>
            </a:r>
            <a:r>
              <a:rPr lang="ru-RU" dirty="0" err="1" smtClean="0"/>
              <a:t>океанських</a:t>
            </a:r>
            <a:r>
              <a:rPr lang="ru-RU" dirty="0" smtClean="0"/>
              <a:t> </a:t>
            </a:r>
            <a:r>
              <a:rPr lang="ru-RU" dirty="0" err="1" smtClean="0"/>
              <a:t>танкерів</a:t>
            </a:r>
            <a:r>
              <a:rPr lang="ru-RU" dirty="0" smtClean="0"/>
              <a:t>, 150 </a:t>
            </a:r>
            <a:r>
              <a:rPr lang="ru-RU" dirty="0" err="1" smtClean="0"/>
              <a:t>річкових</a:t>
            </a:r>
            <a:r>
              <a:rPr lang="ru-RU" dirty="0" smtClean="0"/>
              <a:t> </a:t>
            </a:r>
            <a:r>
              <a:rPr lang="ru-RU" dirty="0" err="1" smtClean="0"/>
              <a:t>пароплавів</a:t>
            </a:r>
            <a:r>
              <a:rPr lang="ru-RU" dirty="0" smtClean="0"/>
              <a:t>. </a:t>
            </a:r>
            <a:r>
              <a:rPr lang="ru-RU" dirty="0" err="1" smtClean="0"/>
              <a:t>Компанія</a:t>
            </a:r>
            <a:r>
              <a:rPr lang="ru-RU" dirty="0" smtClean="0"/>
              <a:t> </a:t>
            </a:r>
            <a:r>
              <a:rPr lang="ru-RU" dirty="0" err="1" smtClean="0"/>
              <a:t>транспортувала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переробляла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80% </a:t>
            </a:r>
            <a:r>
              <a:rPr lang="ru-RU" dirty="0" err="1" smtClean="0"/>
              <a:t>нафти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добувалася</a:t>
            </a:r>
            <a:r>
              <a:rPr lang="ru-RU" dirty="0" smtClean="0"/>
              <a:t> в США. </a:t>
            </a:r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pl-PL" dirty="0" smtClean="0"/>
              <a:t>Standard Oil </a:t>
            </a:r>
            <a:r>
              <a:rPr lang="ru-RU" dirty="0" smtClean="0"/>
              <a:t>у </a:t>
            </a:r>
            <a:r>
              <a:rPr lang="ru-RU" dirty="0" err="1" smtClean="0"/>
              <a:t>світовій</a:t>
            </a:r>
            <a:r>
              <a:rPr lang="ru-RU" dirty="0" smtClean="0"/>
              <a:t> </a:t>
            </a:r>
            <a:r>
              <a:rPr lang="ru-RU" dirty="0" err="1" smtClean="0"/>
              <a:t>торгівлі</a:t>
            </a:r>
            <a:r>
              <a:rPr lang="ru-RU" dirty="0" smtClean="0"/>
              <a:t> </a:t>
            </a:r>
            <a:r>
              <a:rPr lang="ru-RU" dirty="0" err="1" smtClean="0"/>
              <a:t>нафтою</a:t>
            </a:r>
            <a:r>
              <a:rPr lang="ru-RU" dirty="0" smtClean="0"/>
              <a:t> </a:t>
            </a:r>
            <a:r>
              <a:rPr lang="ru-RU" dirty="0" err="1" smtClean="0"/>
              <a:t>перевищувала</a:t>
            </a:r>
            <a:r>
              <a:rPr lang="ru-RU" dirty="0" smtClean="0"/>
              <a:t> 70%.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928802"/>
            <a:ext cx="314327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4900618" cy="5402406"/>
          </a:xfrm>
        </p:spPr>
        <p:txBody>
          <a:bodyPr/>
          <a:lstStyle/>
          <a:p>
            <a:r>
              <a:rPr lang="ru-RU" dirty="0" err="1" smtClean="0"/>
              <a:t>Пожертвування</a:t>
            </a:r>
            <a:r>
              <a:rPr lang="ru-RU" dirty="0" smtClean="0"/>
              <a:t> Рокфеллера за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перевищили</a:t>
            </a:r>
            <a:r>
              <a:rPr lang="ru-RU" dirty="0" smtClean="0"/>
              <a:t> $500 млн. З них </a:t>
            </a:r>
            <a:r>
              <a:rPr lang="ru-RU" dirty="0" err="1" smtClean="0"/>
              <a:t>близько</a:t>
            </a:r>
            <a:r>
              <a:rPr lang="ru-RU" dirty="0" smtClean="0"/>
              <a:t> $80 </a:t>
            </a:r>
            <a:r>
              <a:rPr lang="ru-RU" dirty="0" err="1" smtClean="0"/>
              <a:t>млн</a:t>
            </a:r>
            <a:r>
              <a:rPr lang="ru-RU" dirty="0" smtClean="0"/>
              <a:t> одержав </a:t>
            </a:r>
            <a:r>
              <a:rPr lang="ru-RU" dirty="0" err="1" smtClean="0"/>
              <a:t>Чиказький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, не </a:t>
            </a:r>
            <a:r>
              <a:rPr lang="ru-RU" dirty="0" err="1" smtClean="0"/>
              <a:t>менше</a:t>
            </a:r>
            <a:r>
              <a:rPr lang="ru-RU" dirty="0" smtClean="0"/>
              <a:t> $100 </a:t>
            </a:r>
            <a:r>
              <a:rPr lang="ru-RU" dirty="0" err="1" smtClean="0"/>
              <a:t>млн</a:t>
            </a:r>
            <a:r>
              <a:rPr lang="ru-RU" dirty="0" smtClean="0"/>
              <a:t> - </a:t>
            </a:r>
            <a:r>
              <a:rPr lang="ru-RU" dirty="0" err="1" smtClean="0"/>
              <a:t>баптистська</a:t>
            </a:r>
            <a:r>
              <a:rPr lang="ru-RU" dirty="0" smtClean="0"/>
              <a:t> </a:t>
            </a:r>
            <a:r>
              <a:rPr lang="ru-RU" dirty="0" err="1" smtClean="0"/>
              <a:t>церква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Джон Рокфеллер створив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фінансував</a:t>
            </a:r>
            <a:r>
              <a:rPr lang="ru-RU" dirty="0" smtClean="0"/>
              <a:t> </a:t>
            </a:r>
            <a:r>
              <a:rPr lang="ru-RU" dirty="0" err="1" smtClean="0"/>
              <a:t>Нью-Йоркський</a:t>
            </a:r>
            <a:r>
              <a:rPr lang="ru-RU" dirty="0" smtClean="0"/>
              <a:t> </a:t>
            </a:r>
            <a:r>
              <a:rPr lang="ru-RU" dirty="0" err="1" smtClean="0"/>
              <a:t>інститут</a:t>
            </a:r>
            <a:r>
              <a:rPr lang="ru-RU" dirty="0" smtClean="0"/>
              <a:t> </a:t>
            </a:r>
            <a:r>
              <a:rPr lang="ru-RU" dirty="0" err="1" smtClean="0"/>
              <a:t>медичних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, Раду по </a:t>
            </a:r>
            <a:r>
              <a:rPr lang="ru-RU" dirty="0" err="1" smtClean="0"/>
              <a:t>загальній</a:t>
            </a:r>
            <a:r>
              <a:rPr lang="ru-RU" dirty="0" smtClean="0"/>
              <a:t> </a:t>
            </a:r>
            <a:r>
              <a:rPr lang="ru-RU" dirty="0" err="1" smtClean="0"/>
              <a:t>освіті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Фонд Рокфеллера.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214422"/>
            <a:ext cx="289450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1)З чим асоціюється ім'я Рокфеллера?</a:t>
            </a:r>
          </a:p>
          <a:p>
            <a:r>
              <a:rPr lang="uk-UA" dirty="0" smtClean="0"/>
              <a:t>а) з бідністю</a:t>
            </a:r>
          </a:p>
          <a:p>
            <a:r>
              <a:rPr lang="uk-UA" dirty="0" smtClean="0"/>
              <a:t>б) з нахабством</a:t>
            </a:r>
          </a:p>
          <a:p>
            <a:r>
              <a:rPr lang="uk-UA" dirty="0" smtClean="0"/>
              <a:t>в) із заможністю</a:t>
            </a:r>
          </a:p>
          <a:p>
            <a:r>
              <a:rPr lang="uk-UA" dirty="0" smtClean="0"/>
              <a:t>2)В якому штаті народився Рокфеллер? </a:t>
            </a:r>
          </a:p>
          <a:p>
            <a:r>
              <a:rPr lang="uk-UA" dirty="0" smtClean="0"/>
              <a:t>а) у штаті </a:t>
            </a:r>
            <a:r>
              <a:rPr lang="uk-UA" dirty="0" err="1" smtClean="0"/>
              <a:t>Нью</a:t>
            </a:r>
            <a:r>
              <a:rPr lang="uk-UA" dirty="0" smtClean="0"/>
              <a:t> Йорк</a:t>
            </a:r>
          </a:p>
          <a:p>
            <a:r>
              <a:rPr lang="uk-UA" dirty="0" smtClean="0"/>
              <a:t>б) у штаті </a:t>
            </a:r>
            <a:r>
              <a:rPr lang="uk-UA" dirty="0" err="1" smtClean="0"/>
              <a:t>Небраска</a:t>
            </a:r>
            <a:endParaRPr lang="uk-UA" dirty="0" smtClean="0"/>
          </a:p>
          <a:p>
            <a:r>
              <a:rPr lang="uk-UA" dirty="0" smtClean="0"/>
              <a:t>в) у штаті Каліфорнія</a:t>
            </a:r>
          </a:p>
          <a:p>
            <a:r>
              <a:rPr lang="uk-UA" dirty="0" smtClean="0"/>
              <a:t>3)Чи закінчив Рокфеллер школу?</a:t>
            </a:r>
          </a:p>
          <a:p>
            <a:r>
              <a:rPr lang="uk-UA" dirty="0" smtClean="0"/>
              <a:t>а) Так</a:t>
            </a:r>
          </a:p>
          <a:p>
            <a:r>
              <a:rPr lang="uk-UA" dirty="0" smtClean="0"/>
              <a:t>б) Ні</a:t>
            </a:r>
          </a:p>
          <a:p>
            <a:r>
              <a:rPr lang="uk-UA" dirty="0" smtClean="0"/>
              <a:t>4)Чи можна назвати Рокфеллера </a:t>
            </a:r>
            <a:r>
              <a:rPr lang="uk-UA" dirty="0" err="1" smtClean="0"/>
              <a:t>“імператором”</a:t>
            </a:r>
            <a:r>
              <a:rPr lang="uk-UA" dirty="0" smtClean="0"/>
              <a:t>? Якщо так, то чому?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5) Скільки відсотків нафтопереробних потужностей контролювала </a:t>
            </a:r>
            <a:r>
              <a:rPr lang="en-US" dirty="0" smtClean="0"/>
              <a:t>Standard Oil?</a:t>
            </a:r>
            <a:endParaRPr lang="uk-UA" dirty="0" smtClean="0"/>
          </a:p>
          <a:p>
            <a:r>
              <a:rPr lang="uk-UA" dirty="0" smtClean="0"/>
              <a:t>а) 20%</a:t>
            </a:r>
          </a:p>
          <a:p>
            <a:r>
              <a:rPr lang="uk-UA" dirty="0" smtClean="0"/>
              <a:t>б) 85.5%</a:t>
            </a:r>
          </a:p>
          <a:p>
            <a:r>
              <a:rPr lang="uk-UA" dirty="0" smtClean="0"/>
              <a:t>в) 90%</a:t>
            </a:r>
          </a:p>
          <a:p>
            <a:r>
              <a:rPr lang="uk-UA" dirty="0" smtClean="0"/>
              <a:t>6)</a:t>
            </a:r>
            <a:r>
              <a:rPr lang="en-US" dirty="0" smtClean="0"/>
              <a:t> </a:t>
            </a:r>
            <a:r>
              <a:rPr lang="uk-UA" dirty="0" smtClean="0"/>
              <a:t>Як звали дружину Рокфеллера?</a:t>
            </a:r>
          </a:p>
          <a:p>
            <a:r>
              <a:rPr lang="uk-UA" dirty="0" smtClean="0"/>
              <a:t>а) </a:t>
            </a:r>
            <a:r>
              <a:rPr lang="uk-UA" dirty="0" err="1" smtClean="0"/>
              <a:t>Лоне</a:t>
            </a:r>
            <a:endParaRPr lang="uk-UA" dirty="0" smtClean="0"/>
          </a:p>
          <a:p>
            <a:r>
              <a:rPr lang="uk-UA" dirty="0" smtClean="0"/>
              <a:t>б) Море</a:t>
            </a:r>
          </a:p>
          <a:p>
            <a:r>
              <a:rPr lang="uk-UA" dirty="0" smtClean="0"/>
              <a:t>в) </a:t>
            </a:r>
            <a:r>
              <a:rPr lang="uk-UA" dirty="0" err="1" smtClean="0"/>
              <a:t>Лоре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3500430" cy="504351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Джон Рокфеллер (1839-1937) - </a:t>
            </a:r>
            <a:r>
              <a:rPr lang="ru-RU" dirty="0" err="1" smtClean="0"/>
              <a:t>американський</a:t>
            </a:r>
            <a:r>
              <a:rPr lang="ru-RU" dirty="0" smtClean="0"/>
              <a:t> </a:t>
            </a:r>
            <a:r>
              <a:rPr lang="ru-RU" dirty="0" err="1" smtClean="0"/>
              <a:t>підприємець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мультимільйонер</a:t>
            </a:r>
            <a:r>
              <a:rPr lang="ru-RU" dirty="0" smtClean="0"/>
              <a:t>, </a:t>
            </a:r>
            <a:r>
              <a:rPr lang="ru-RU" dirty="0" err="1" smtClean="0"/>
              <a:t>людина</a:t>
            </a:r>
            <a:r>
              <a:rPr lang="ru-RU" dirty="0" smtClean="0"/>
              <a:t>, </a:t>
            </a:r>
            <a:r>
              <a:rPr lang="ru-RU" dirty="0" err="1" smtClean="0"/>
              <a:t>чиє</a:t>
            </a:r>
            <a:r>
              <a:rPr lang="ru-RU" dirty="0" smtClean="0"/>
              <a:t> </a:t>
            </a:r>
            <a:r>
              <a:rPr lang="ru-RU" dirty="0" err="1" smtClean="0"/>
              <a:t>ім'я</a:t>
            </a:r>
            <a:r>
              <a:rPr lang="ru-RU" dirty="0" smtClean="0"/>
              <a:t> стало символом </a:t>
            </a:r>
            <a:r>
              <a:rPr lang="ru-RU" dirty="0" err="1" smtClean="0"/>
              <a:t>заможності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працьовитим</a:t>
            </a:r>
            <a:r>
              <a:rPr lang="ru-RU" dirty="0" smtClean="0"/>
              <a:t>, </a:t>
            </a:r>
            <a:r>
              <a:rPr lang="ru-RU" dirty="0" err="1" smtClean="0"/>
              <a:t>цілеспрямованим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набожним</a:t>
            </a:r>
            <a:r>
              <a:rPr lang="ru-RU" dirty="0" smtClean="0"/>
              <a:t>, за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партнери</a:t>
            </a:r>
            <a:r>
              <a:rPr lang="ru-RU" dirty="0" smtClean="0"/>
              <a:t> прозвали </a:t>
            </a:r>
            <a:r>
              <a:rPr lang="ru-RU" dirty="0" err="1" smtClean="0"/>
              <a:t>його</a:t>
            </a:r>
            <a:r>
              <a:rPr lang="ru-RU" dirty="0" smtClean="0"/>
              <a:t> «</a:t>
            </a:r>
            <a:r>
              <a:rPr lang="ru-RU" dirty="0" err="1" smtClean="0"/>
              <a:t>дияволом</a:t>
            </a:r>
            <a:r>
              <a:rPr lang="ru-RU" dirty="0" smtClean="0"/>
              <a:t>».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785794"/>
            <a:ext cx="3786214" cy="5450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41433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Джон </a:t>
            </a:r>
            <a:r>
              <a:rPr lang="ru-RU" dirty="0" err="1" smtClean="0"/>
              <a:t>Дейвісон</a:t>
            </a:r>
            <a:r>
              <a:rPr lang="ru-RU" dirty="0" smtClean="0"/>
              <a:t> Рокфеллер </a:t>
            </a:r>
            <a:r>
              <a:rPr lang="ru-RU" dirty="0" err="1" smtClean="0"/>
              <a:t>народився</a:t>
            </a:r>
            <a:r>
              <a:rPr lang="ru-RU" dirty="0" smtClean="0"/>
              <a:t> 8 </a:t>
            </a:r>
            <a:r>
              <a:rPr lang="ru-RU" dirty="0" err="1" smtClean="0"/>
              <a:t>липня</a:t>
            </a:r>
            <a:r>
              <a:rPr lang="ru-RU" dirty="0" smtClean="0"/>
              <a:t> 1839 року в </a:t>
            </a:r>
            <a:r>
              <a:rPr lang="ru-RU" dirty="0" err="1" smtClean="0"/>
              <a:t>штаті</a:t>
            </a:r>
            <a:r>
              <a:rPr lang="ru-RU" dirty="0" smtClean="0"/>
              <a:t> Нью-Йорк.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вихованням</a:t>
            </a:r>
            <a:r>
              <a:rPr lang="ru-RU" dirty="0" smtClean="0"/>
              <a:t> </a:t>
            </a:r>
            <a:r>
              <a:rPr lang="ru-RU" dirty="0" err="1" smtClean="0"/>
              <a:t>займалася</a:t>
            </a:r>
            <a:r>
              <a:rPr lang="ru-RU" dirty="0" smtClean="0"/>
              <a:t> в основному </a:t>
            </a:r>
            <a:r>
              <a:rPr lang="ru-RU" dirty="0" err="1" smtClean="0"/>
              <a:t>матір</a:t>
            </a:r>
            <a:r>
              <a:rPr lang="ru-RU" dirty="0" smtClean="0"/>
              <a:t>, </a:t>
            </a:r>
            <a:r>
              <a:rPr lang="ru-RU" dirty="0" err="1" smtClean="0"/>
              <a:t>затята</a:t>
            </a:r>
            <a:r>
              <a:rPr lang="ru-RU" dirty="0" smtClean="0"/>
              <a:t> баптистка. “Вона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священик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дитячих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вселяли </a:t>
            </a:r>
            <a:r>
              <a:rPr lang="ru-RU" dirty="0" err="1" smtClean="0"/>
              <a:t>мені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треба </a:t>
            </a:r>
            <a:r>
              <a:rPr lang="ru-RU" dirty="0" err="1" smtClean="0"/>
              <a:t>працювати</a:t>
            </a:r>
            <a:r>
              <a:rPr lang="ru-RU" dirty="0" smtClean="0"/>
              <a:t> та </a:t>
            </a:r>
            <a:r>
              <a:rPr lang="ru-RU" dirty="0" err="1" smtClean="0"/>
              <a:t>заощаджувати</a:t>
            </a:r>
            <a:r>
              <a:rPr lang="ru-RU" dirty="0" smtClean="0"/>
              <a:t>”, - </a:t>
            </a:r>
            <a:r>
              <a:rPr lang="ru-RU" dirty="0" err="1" smtClean="0"/>
              <a:t>згадував</a:t>
            </a:r>
            <a:r>
              <a:rPr lang="ru-RU" dirty="0" smtClean="0"/>
              <a:t> </a:t>
            </a:r>
            <a:r>
              <a:rPr lang="ru-RU" dirty="0" err="1" smtClean="0"/>
              <a:t>потім</a:t>
            </a:r>
            <a:r>
              <a:rPr lang="ru-RU" dirty="0" smtClean="0"/>
              <a:t> Рокфеллер. </a:t>
            </a:r>
            <a:r>
              <a:rPr lang="ru-RU" dirty="0" err="1" smtClean="0"/>
              <a:t>Заняття</a:t>
            </a:r>
            <a:r>
              <a:rPr lang="ru-RU" dirty="0" smtClean="0"/>
              <a:t> “</a:t>
            </a:r>
            <a:r>
              <a:rPr lang="ru-RU" dirty="0" err="1" smtClean="0"/>
              <a:t>бізнесом</a:t>
            </a:r>
            <a:r>
              <a:rPr lang="ru-RU" dirty="0" smtClean="0"/>
              <a:t>”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сімейного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. </a:t>
            </a:r>
            <a:r>
              <a:rPr lang="ru-RU" dirty="0" err="1" smtClean="0"/>
              <a:t>Ще</a:t>
            </a:r>
            <a:r>
              <a:rPr lang="ru-RU" dirty="0" smtClean="0"/>
              <a:t> в </a:t>
            </a:r>
            <a:r>
              <a:rPr lang="ru-RU" dirty="0" err="1" smtClean="0"/>
              <a:t>ранньому</a:t>
            </a:r>
            <a:r>
              <a:rPr lang="ru-RU" dirty="0" smtClean="0"/>
              <a:t> </a:t>
            </a:r>
            <a:r>
              <a:rPr lang="ru-RU" dirty="0" err="1" smtClean="0"/>
              <a:t>дитинстві</a:t>
            </a:r>
            <a:r>
              <a:rPr lang="ru-RU" dirty="0" smtClean="0"/>
              <a:t> Джон </a:t>
            </a:r>
            <a:r>
              <a:rPr lang="ru-RU" dirty="0" err="1" smtClean="0"/>
              <a:t>купував</a:t>
            </a:r>
            <a:r>
              <a:rPr lang="ru-RU" dirty="0" smtClean="0"/>
              <a:t> фунт </a:t>
            </a:r>
            <a:r>
              <a:rPr lang="ru-RU" dirty="0" err="1" smtClean="0"/>
              <a:t>цукерок</a:t>
            </a:r>
            <a:r>
              <a:rPr lang="ru-RU" dirty="0" smtClean="0"/>
              <a:t>, </a:t>
            </a:r>
            <a:r>
              <a:rPr lang="ru-RU" dirty="0" err="1" smtClean="0"/>
              <a:t>ділив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на </a:t>
            </a:r>
            <a:r>
              <a:rPr lang="ru-RU" dirty="0" err="1" smtClean="0"/>
              <a:t>маленькі</a:t>
            </a:r>
            <a:r>
              <a:rPr lang="ru-RU" dirty="0" smtClean="0"/>
              <a:t> </a:t>
            </a:r>
            <a:r>
              <a:rPr lang="ru-RU" dirty="0" err="1" smtClean="0"/>
              <a:t>купки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націнкою</a:t>
            </a:r>
            <a:r>
              <a:rPr lang="ru-RU" dirty="0" smtClean="0"/>
              <a:t> </a:t>
            </a:r>
            <a:r>
              <a:rPr lang="ru-RU" dirty="0" err="1" smtClean="0"/>
              <a:t>розпродавав</a:t>
            </a:r>
            <a:r>
              <a:rPr lang="ru-RU" dirty="0" smtClean="0"/>
              <a:t> </a:t>
            </a:r>
            <a:r>
              <a:rPr lang="ru-RU" dirty="0" err="1" smtClean="0"/>
              <a:t>власним</a:t>
            </a:r>
            <a:r>
              <a:rPr lang="ru-RU" dirty="0" smtClean="0"/>
              <a:t> сестрам. У </a:t>
            </a:r>
            <a:r>
              <a:rPr lang="ru-RU" dirty="0" err="1" smtClean="0"/>
              <a:t>сім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продавав </a:t>
            </a:r>
            <a:r>
              <a:rPr lang="ru-RU" dirty="0" err="1" smtClean="0"/>
              <a:t>вирощених</a:t>
            </a:r>
            <a:r>
              <a:rPr lang="ru-RU" dirty="0" smtClean="0"/>
              <a:t> ним </a:t>
            </a:r>
            <a:r>
              <a:rPr lang="ru-RU" dirty="0" err="1" smtClean="0"/>
              <a:t>індиків</a:t>
            </a:r>
            <a:r>
              <a:rPr lang="ru-RU" dirty="0" smtClean="0"/>
              <a:t> </a:t>
            </a:r>
            <a:r>
              <a:rPr lang="ru-RU" dirty="0" err="1" smtClean="0"/>
              <a:t>сусідам</a:t>
            </a:r>
            <a:r>
              <a:rPr lang="ru-RU" dirty="0" smtClean="0"/>
              <a:t>, а </a:t>
            </a:r>
            <a:r>
              <a:rPr lang="ru-RU" dirty="0" err="1" smtClean="0"/>
              <a:t>зароблені</a:t>
            </a:r>
            <a:r>
              <a:rPr lang="ru-RU" dirty="0" smtClean="0"/>
              <a:t> на </a:t>
            </a:r>
            <a:r>
              <a:rPr lang="ru-RU" dirty="0" err="1" smtClean="0"/>
              <a:t>цьому</a:t>
            </a:r>
            <a:r>
              <a:rPr lang="ru-RU" dirty="0" smtClean="0"/>
              <a:t> $50 </a:t>
            </a:r>
            <a:r>
              <a:rPr lang="ru-RU" dirty="0" err="1" smtClean="0"/>
              <a:t>позичив</a:t>
            </a:r>
            <a:r>
              <a:rPr lang="ru-RU" dirty="0" smtClean="0"/>
              <a:t> </a:t>
            </a:r>
            <a:r>
              <a:rPr lang="ru-RU" dirty="0" err="1" smtClean="0"/>
              <a:t>сусідові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7% </a:t>
            </a:r>
            <a:r>
              <a:rPr lang="ru-RU" dirty="0" err="1" smtClean="0"/>
              <a:t>річних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456314"/>
            <a:ext cx="4389272" cy="3401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85728"/>
            <a:ext cx="5286380" cy="657227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Школу Рокфеллер так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закінчив</a:t>
            </a:r>
            <a:r>
              <a:rPr lang="ru-RU" dirty="0" smtClean="0"/>
              <a:t>. В 16 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маючи</a:t>
            </a:r>
            <a:r>
              <a:rPr lang="ru-RU" dirty="0" smtClean="0"/>
              <a:t> за </a:t>
            </a:r>
            <a:r>
              <a:rPr lang="ru-RU" dirty="0" err="1" smtClean="0"/>
              <a:t>плечима</a:t>
            </a:r>
            <a:r>
              <a:rPr lang="ru-RU" dirty="0" smtClean="0"/>
              <a:t> </a:t>
            </a:r>
            <a:r>
              <a:rPr lang="ru-RU" dirty="0" err="1" smtClean="0"/>
              <a:t>тримісячні</a:t>
            </a:r>
            <a:r>
              <a:rPr lang="ru-RU" dirty="0" smtClean="0"/>
              <a:t> </a:t>
            </a:r>
            <a:r>
              <a:rPr lang="ru-RU" dirty="0" err="1" smtClean="0"/>
              <a:t>курси</a:t>
            </a:r>
            <a:r>
              <a:rPr lang="ru-RU" dirty="0" smtClean="0"/>
              <a:t> бухгалтера, </a:t>
            </a:r>
            <a:r>
              <a:rPr lang="ru-RU" dirty="0" err="1" smtClean="0"/>
              <a:t>він</a:t>
            </a:r>
            <a:r>
              <a:rPr lang="ru-RU" dirty="0" smtClean="0"/>
              <a:t> почав </a:t>
            </a:r>
            <a:r>
              <a:rPr lang="ru-RU" dirty="0" err="1" smtClean="0"/>
              <a:t>шукати</a:t>
            </a:r>
            <a:r>
              <a:rPr lang="ru-RU" dirty="0" smtClean="0"/>
              <a:t> роботу в </a:t>
            </a:r>
            <a:r>
              <a:rPr lang="ru-RU" dirty="0" err="1" smtClean="0"/>
              <a:t>Клівленді</a:t>
            </a:r>
            <a:r>
              <a:rPr lang="ru-RU" dirty="0" smtClean="0"/>
              <a:t>, де </a:t>
            </a:r>
            <a:r>
              <a:rPr lang="ru-RU" dirty="0" err="1" smtClean="0"/>
              <a:t>тоді</a:t>
            </a:r>
            <a:r>
              <a:rPr lang="ru-RU" dirty="0" smtClean="0"/>
              <a:t> жила </a:t>
            </a:r>
            <a:r>
              <a:rPr lang="ru-RU" dirty="0" err="1" smtClean="0"/>
              <a:t>його</a:t>
            </a:r>
            <a:r>
              <a:rPr lang="ru-RU" dirty="0" smtClean="0"/>
              <a:t> родина. Через </a:t>
            </a:r>
            <a:r>
              <a:rPr lang="ru-RU" dirty="0" err="1" smtClean="0"/>
              <a:t>шість</a:t>
            </a:r>
            <a:r>
              <a:rPr lang="ru-RU" dirty="0" smtClean="0"/>
              <a:t> </a:t>
            </a:r>
            <a:r>
              <a:rPr lang="ru-RU" dirty="0" err="1" smtClean="0"/>
              <a:t>тижнів</a:t>
            </a:r>
            <a:r>
              <a:rPr lang="ru-RU" dirty="0" smtClean="0"/>
              <a:t> </a:t>
            </a:r>
            <a:r>
              <a:rPr lang="ru-RU" dirty="0" err="1" smtClean="0"/>
              <a:t>пошуків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влаштувався</a:t>
            </a:r>
            <a:r>
              <a:rPr lang="ru-RU" dirty="0" smtClean="0"/>
              <a:t> на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помічника</a:t>
            </a:r>
            <a:r>
              <a:rPr lang="ru-RU" dirty="0" smtClean="0"/>
              <a:t> бухгалтера в </a:t>
            </a:r>
            <a:r>
              <a:rPr lang="ru-RU" dirty="0" err="1" smtClean="0"/>
              <a:t>торговельну</a:t>
            </a:r>
            <a:r>
              <a:rPr lang="ru-RU" dirty="0" smtClean="0"/>
              <a:t> </a:t>
            </a:r>
            <a:r>
              <a:rPr lang="ru-RU" dirty="0" err="1" smtClean="0"/>
              <a:t>компанію</a:t>
            </a:r>
            <a:r>
              <a:rPr lang="ru-RU" dirty="0" smtClean="0"/>
              <a:t> “</a:t>
            </a:r>
            <a:r>
              <a:rPr lang="ru-RU" dirty="0" err="1" smtClean="0"/>
              <a:t>Хьюітт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Таттл</a:t>
            </a:r>
            <a:r>
              <a:rPr lang="ru-RU" dirty="0" smtClean="0"/>
              <a:t>” (</a:t>
            </a:r>
            <a:r>
              <a:rPr lang="pl-PL" dirty="0" smtClean="0"/>
              <a:t>Hewitt and Tuttle).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платили $17 на </a:t>
            </a:r>
            <a:r>
              <a:rPr lang="ru-RU" dirty="0" err="1" smtClean="0"/>
              <a:t>місяць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- $25. </a:t>
            </a:r>
            <a:r>
              <a:rPr lang="ru-RU" dirty="0" err="1" smtClean="0"/>
              <a:t>Одержуючи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, Джон </a:t>
            </a:r>
            <a:r>
              <a:rPr lang="ru-RU" dirty="0" err="1" smtClean="0"/>
              <a:t>відчував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провини</a:t>
            </a:r>
            <a:r>
              <a:rPr lang="ru-RU" dirty="0" smtClean="0"/>
              <a:t>, </a:t>
            </a:r>
            <a:r>
              <a:rPr lang="ru-RU" dirty="0" err="1" smtClean="0"/>
              <a:t>знаходячи</a:t>
            </a:r>
            <a:r>
              <a:rPr lang="ru-RU" dirty="0" smtClean="0"/>
              <a:t> </a:t>
            </a:r>
            <a:r>
              <a:rPr lang="ru-RU" dirty="0" err="1" smtClean="0"/>
              <a:t>винагороду</a:t>
            </a:r>
            <a:r>
              <a:rPr lang="ru-RU" dirty="0" smtClean="0"/>
              <a:t> </a:t>
            </a:r>
            <a:r>
              <a:rPr lang="ru-RU" dirty="0" err="1" smtClean="0"/>
              <a:t>надмірно</a:t>
            </a:r>
            <a:r>
              <a:rPr lang="ru-RU" dirty="0" smtClean="0"/>
              <a:t> </a:t>
            </a:r>
            <a:r>
              <a:rPr lang="ru-RU" dirty="0" err="1" smtClean="0"/>
              <a:t>завищеною</a:t>
            </a:r>
            <a:r>
              <a:rPr lang="ru-RU" dirty="0" smtClean="0"/>
              <a:t>. </a:t>
            </a:r>
            <a:r>
              <a:rPr lang="ru-RU" dirty="0" err="1" smtClean="0"/>
              <a:t>Щоб</a:t>
            </a:r>
            <a:r>
              <a:rPr lang="ru-RU" dirty="0" smtClean="0"/>
              <a:t> не </a:t>
            </a:r>
            <a:r>
              <a:rPr lang="ru-RU" dirty="0" err="1" smtClean="0"/>
              <a:t>витрачати</a:t>
            </a:r>
            <a:r>
              <a:rPr lang="ru-RU" dirty="0" smtClean="0"/>
              <a:t> </a:t>
            </a:r>
            <a:r>
              <a:rPr lang="ru-RU" dirty="0" err="1" smtClean="0"/>
              <a:t>даремно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цента, </a:t>
            </a:r>
            <a:r>
              <a:rPr lang="ru-RU" dirty="0" err="1" smtClean="0"/>
              <a:t>ощадливий</a:t>
            </a:r>
            <a:r>
              <a:rPr lang="ru-RU" dirty="0" smtClean="0"/>
              <a:t> Рокфеллер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зарплати</a:t>
            </a:r>
            <a:r>
              <a:rPr lang="ru-RU" dirty="0" smtClean="0"/>
              <a:t> купив </a:t>
            </a:r>
            <a:r>
              <a:rPr lang="ru-RU" dirty="0" err="1" smtClean="0"/>
              <a:t>маленьку</a:t>
            </a:r>
            <a:r>
              <a:rPr lang="ru-RU" dirty="0" smtClean="0"/>
              <a:t> </a:t>
            </a:r>
            <a:r>
              <a:rPr lang="ru-RU" dirty="0" err="1" smtClean="0"/>
              <a:t>бухгалтерську</a:t>
            </a:r>
            <a:r>
              <a:rPr lang="ru-RU" dirty="0" smtClean="0"/>
              <a:t> книгу, </a:t>
            </a:r>
            <a:r>
              <a:rPr lang="ru-RU" dirty="0" err="1" smtClean="0"/>
              <a:t>куди</a:t>
            </a:r>
            <a:r>
              <a:rPr lang="ru-RU" dirty="0" smtClean="0"/>
              <a:t> </a:t>
            </a:r>
            <a:r>
              <a:rPr lang="ru-RU" dirty="0" err="1" smtClean="0"/>
              <a:t>записував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дбайливо</a:t>
            </a:r>
            <a:r>
              <a:rPr lang="ru-RU" dirty="0" smtClean="0"/>
              <a:t> </a:t>
            </a:r>
            <a:r>
              <a:rPr lang="ru-RU" dirty="0" err="1" smtClean="0"/>
              <a:t>зберігав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все </a:t>
            </a:r>
            <a:r>
              <a:rPr lang="ru-RU" dirty="0" err="1" smtClean="0"/>
              <a:t>життя</a:t>
            </a:r>
            <a:r>
              <a:rPr lang="ru-RU" dirty="0" smtClean="0"/>
              <a:t>. Але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перша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остання</a:t>
            </a:r>
            <a:r>
              <a:rPr lang="ru-RU" dirty="0" smtClean="0"/>
              <a:t> </a:t>
            </a:r>
            <a:r>
              <a:rPr lang="ru-RU" dirty="0" err="1" smtClean="0"/>
              <a:t>наймана</a:t>
            </a:r>
            <a:r>
              <a:rPr lang="ru-RU" dirty="0" smtClean="0"/>
              <a:t> робота. В 18 </a:t>
            </a:r>
            <a:r>
              <a:rPr lang="ru-RU" dirty="0" err="1" smtClean="0"/>
              <a:t>років</a:t>
            </a:r>
            <a:r>
              <a:rPr lang="ru-RU" dirty="0" smtClean="0"/>
              <a:t> Джон Рокфеллер став </a:t>
            </a:r>
            <a:r>
              <a:rPr lang="ru-RU" dirty="0" err="1" smtClean="0"/>
              <a:t>молодшим</a:t>
            </a:r>
            <a:r>
              <a:rPr lang="ru-RU" dirty="0" smtClean="0"/>
              <a:t> партнером </a:t>
            </a:r>
            <a:r>
              <a:rPr lang="ru-RU" dirty="0" err="1" smtClean="0"/>
              <a:t>комерсанта</a:t>
            </a:r>
            <a:r>
              <a:rPr lang="ru-RU" dirty="0" smtClean="0"/>
              <a:t> </a:t>
            </a:r>
            <a:r>
              <a:rPr lang="ru-RU" dirty="0" err="1" smtClean="0"/>
              <a:t>Моріса</a:t>
            </a:r>
            <a:r>
              <a:rPr lang="ru-RU" dirty="0" smtClean="0"/>
              <a:t> Кларка.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3111" y="785794"/>
            <a:ext cx="3177031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4929222" cy="64294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Стати на ноги </a:t>
            </a:r>
            <a:r>
              <a:rPr lang="ru-RU" dirty="0" err="1" smtClean="0"/>
              <a:t>новій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</a:t>
            </a:r>
            <a:r>
              <a:rPr lang="ru-RU" dirty="0" err="1" smtClean="0"/>
              <a:t>допомогла</a:t>
            </a:r>
            <a:r>
              <a:rPr lang="ru-RU" dirty="0" smtClean="0"/>
              <a:t> </a:t>
            </a:r>
            <a:r>
              <a:rPr lang="ru-RU" dirty="0" err="1" smtClean="0"/>
              <a:t>громадянська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r>
              <a:rPr lang="ru-RU" dirty="0" smtClean="0"/>
              <a:t> в США 1861-1865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Воюючі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 щедро платили за </a:t>
            </a:r>
            <a:r>
              <a:rPr lang="ru-RU" dirty="0" err="1" smtClean="0"/>
              <a:t>необхідні</a:t>
            </a:r>
            <a:r>
              <a:rPr lang="ru-RU" dirty="0" smtClean="0"/>
              <a:t> </a:t>
            </a:r>
            <a:r>
              <a:rPr lang="ru-RU" dirty="0" err="1" smtClean="0"/>
              <a:t>речі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партнери</a:t>
            </a:r>
            <a:r>
              <a:rPr lang="ru-RU" dirty="0" smtClean="0"/>
              <a:t> поставляли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борошно</a:t>
            </a:r>
            <a:r>
              <a:rPr lang="ru-RU" dirty="0" smtClean="0"/>
              <a:t>, свинину та </a:t>
            </a:r>
            <a:r>
              <a:rPr lang="ru-RU" dirty="0" err="1" smtClean="0"/>
              <a:t>сіль</a:t>
            </a:r>
            <a:r>
              <a:rPr lang="ru-RU" dirty="0" smtClean="0"/>
              <a:t>. До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в </a:t>
            </a:r>
            <a:r>
              <a:rPr lang="ru-RU" dirty="0" err="1" smtClean="0"/>
              <a:t>штаті</a:t>
            </a:r>
            <a:r>
              <a:rPr lang="ru-RU" dirty="0" smtClean="0"/>
              <a:t> </a:t>
            </a:r>
            <a:r>
              <a:rPr lang="ru-RU" dirty="0" err="1" smtClean="0"/>
              <a:t>Пенсільванія</a:t>
            </a:r>
            <a:r>
              <a:rPr lang="ru-RU" dirty="0" smtClean="0"/>
              <a:t>, недалеко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Клівленда</a:t>
            </a:r>
            <a:r>
              <a:rPr lang="ru-RU" dirty="0" smtClean="0"/>
              <a:t>, </a:t>
            </a:r>
            <a:r>
              <a:rPr lang="ru-RU" dirty="0" err="1" smtClean="0"/>
              <a:t>відкрили</a:t>
            </a:r>
            <a:r>
              <a:rPr lang="ru-RU" dirty="0" smtClean="0"/>
              <a:t> </a:t>
            </a:r>
            <a:r>
              <a:rPr lang="ru-RU" dirty="0" err="1" smtClean="0"/>
              <a:t>поклади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місто</a:t>
            </a:r>
            <a:r>
              <a:rPr lang="ru-RU" dirty="0" smtClean="0"/>
              <a:t> </a:t>
            </a:r>
            <a:r>
              <a:rPr lang="ru-RU" dirty="0" err="1" smtClean="0"/>
              <a:t>виявилося</a:t>
            </a:r>
            <a:r>
              <a:rPr lang="ru-RU" dirty="0" smtClean="0"/>
              <a:t> в </a:t>
            </a:r>
            <a:r>
              <a:rPr lang="ru-RU" dirty="0" err="1" smtClean="0"/>
              <a:t>центрі</a:t>
            </a:r>
            <a:r>
              <a:rPr lang="ru-RU" dirty="0" smtClean="0"/>
              <a:t> </a:t>
            </a:r>
            <a:r>
              <a:rPr lang="ru-RU" dirty="0" err="1" smtClean="0"/>
              <a:t>нафтової</a:t>
            </a:r>
            <a:r>
              <a:rPr lang="ru-RU" dirty="0" smtClean="0"/>
              <a:t> лихоманки. До 1864 року Кларк </a:t>
            </a:r>
            <a:r>
              <a:rPr lang="ru-RU" dirty="0" err="1" smtClean="0"/>
              <a:t>і</a:t>
            </a:r>
            <a:r>
              <a:rPr lang="ru-RU" dirty="0" smtClean="0"/>
              <a:t> Рокфеллер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щосили</a:t>
            </a:r>
            <a:r>
              <a:rPr lang="ru-RU" dirty="0" smtClean="0"/>
              <a:t> </a:t>
            </a:r>
            <a:r>
              <a:rPr lang="ru-RU" dirty="0" err="1" smtClean="0"/>
              <a:t>займалися</a:t>
            </a:r>
            <a:r>
              <a:rPr lang="ru-RU" dirty="0" smtClean="0"/>
              <a:t> </a:t>
            </a:r>
            <a:r>
              <a:rPr lang="ru-RU" dirty="0" err="1" smtClean="0"/>
              <a:t>пенсільванською</a:t>
            </a:r>
            <a:r>
              <a:rPr lang="ru-RU" dirty="0" smtClean="0"/>
              <a:t> </a:t>
            </a:r>
            <a:r>
              <a:rPr lang="ru-RU" dirty="0" err="1" smtClean="0"/>
              <a:t>нафтою</a:t>
            </a:r>
            <a:r>
              <a:rPr lang="ru-RU" dirty="0" smtClean="0"/>
              <a:t>. </a:t>
            </a:r>
            <a:r>
              <a:rPr lang="ru-RU" dirty="0" err="1" smtClean="0"/>
              <a:t>Ще</a:t>
            </a:r>
            <a:r>
              <a:rPr lang="ru-RU" dirty="0" smtClean="0"/>
              <a:t> через </a:t>
            </a:r>
            <a:r>
              <a:rPr lang="ru-RU" dirty="0" err="1" smtClean="0"/>
              <a:t>рік</a:t>
            </a:r>
            <a:r>
              <a:rPr lang="ru-RU" dirty="0" smtClean="0"/>
              <a:t> Рокфеллер </a:t>
            </a:r>
            <a:r>
              <a:rPr lang="ru-RU" dirty="0" err="1" smtClean="0"/>
              <a:t>вирішив</a:t>
            </a:r>
            <a:r>
              <a:rPr lang="ru-RU" dirty="0" smtClean="0"/>
              <a:t> </a:t>
            </a:r>
            <a:r>
              <a:rPr lang="ru-RU" dirty="0" err="1" smtClean="0"/>
              <a:t>зосередитися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на </a:t>
            </a:r>
            <a:r>
              <a:rPr lang="ru-RU" dirty="0" err="1" smtClean="0"/>
              <a:t>нафтовому</a:t>
            </a:r>
            <a:r>
              <a:rPr lang="ru-RU" dirty="0" smtClean="0"/>
              <a:t> </a:t>
            </a:r>
            <a:r>
              <a:rPr lang="ru-RU" dirty="0" err="1" smtClean="0"/>
              <a:t>бізнесі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 Кларк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. </a:t>
            </a:r>
            <a:r>
              <a:rPr lang="ru-RU" dirty="0" err="1" smtClean="0"/>
              <a:t>Тоді</a:t>
            </a:r>
            <a:r>
              <a:rPr lang="ru-RU" dirty="0" smtClean="0"/>
              <a:t> за $72 500 Джон </a:t>
            </a:r>
            <a:r>
              <a:rPr lang="ru-RU" dirty="0" err="1" smtClean="0"/>
              <a:t>викупив</a:t>
            </a:r>
            <a:r>
              <a:rPr lang="ru-RU" dirty="0" smtClean="0"/>
              <a:t> у партнера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частку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головою </a:t>
            </a:r>
            <a:r>
              <a:rPr lang="ru-RU" dirty="0" err="1" smtClean="0"/>
              <a:t>поринув</a:t>
            </a:r>
            <a:r>
              <a:rPr lang="ru-RU" dirty="0" smtClean="0"/>
              <a:t> у </a:t>
            </a:r>
            <a:r>
              <a:rPr lang="ru-RU" dirty="0" err="1" smtClean="0"/>
              <a:t>нафту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2130" y="1000108"/>
            <a:ext cx="310273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0"/>
            <a:ext cx="8929718" cy="48737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1870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створив «</a:t>
            </a:r>
            <a:r>
              <a:rPr lang="ru-RU" dirty="0" err="1" smtClean="0"/>
              <a:t>Стандард</a:t>
            </a:r>
            <a:r>
              <a:rPr lang="ru-RU" dirty="0" smtClean="0"/>
              <a:t> </a:t>
            </a:r>
            <a:r>
              <a:rPr lang="ru-RU" dirty="0" err="1" smtClean="0"/>
              <a:t>ойл</a:t>
            </a:r>
            <a:r>
              <a:rPr lang="ru-RU" dirty="0" smtClean="0"/>
              <a:t>». Разом </a:t>
            </a:r>
            <a:r>
              <a:rPr lang="ru-RU" dirty="0" err="1" smtClean="0"/>
              <a:t>із</a:t>
            </a:r>
            <a:r>
              <a:rPr lang="ru-RU" dirty="0" smtClean="0"/>
              <a:t> другом </a:t>
            </a:r>
            <a:r>
              <a:rPr lang="ru-RU" dirty="0" err="1" smtClean="0"/>
              <a:t>і</a:t>
            </a:r>
            <a:r>
              <a:rPr lang="ru-RU" dirty="0" smtClean="0"/>
              <a:t> партнером по </a:t>
            </a:r>
            <a:r>
              <a:rPr lang="ru-RU" dirty="0" err="1" smtClean="0"/>
              <a:t>бізнесу</a:t>
            </a:r>
            <a:r>
              <a:rPr lang="ru-RU" dirty="0" smtClean="0"/>
              <a:t> </a:t>
            </a:r>
            <a:r>
              <a:rPr lang="ru-RU" dirty="0" err="1" smtClean="0"/>
              <a:t>Генрі</a:t>
            </a:r>
            <a:r>
              <a:rPr lang="ru-RU" dirty="0" smtClean="0"/>
              <a:t> </a:t>
            </a:r>
            <a:r>
              <a:rPr lang="ru-RU" dirty="0" err="1" smtClean="0"/>
              <a:t>Флаглером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став </a:t>
            </a:r>
            <a:r>
              <a:rPr lang="ru-RU" dirty="0" err="1" smtClean="0"/>
              <a:t>збирати</a:t>
            </a:r>
            <a:r>
              <a:rPr lang="ru-RU" dirty="0" smtClean="0"/>
              <a:t> </a:t>
            </a:r>
            <a:r>
              <a:rPr lang="ru-RU" dirty="0" err="1" smtClean="0"/>
              <a:t>розрізнені</a:t>
            </a:r>
            <a:r>
              <a:rPr lang="ru-RU" dirty="0" smtClean="0"/>
              <a:t> </a:t>
            </a:r>
            <a:r>
              <a:rPr lang="ru-RU" dirty="0" err="1" smtClean="0"/>
              <a:t>нафтовидобувні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нафтопереробні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в </a:t>
            </a:r>
            <a:r>
              <a:rPr lang="ru-RU" dirty="0" err="1" smtClean="0"/>
              <a:t>єдиний</a:t>
            </a:r>
            <a:r>
              <a:rPr lang="ru-RU" dirty="0" smtClean="0"/>
              <a:t> </a:t>
            </a:r>
            <a:r>
              <a:rPr lang="ru-RU" dirty="0" err="1" smtClean="0"/>
              <a:t>потужний</a:t>
            </a:r>
            <a:r>
              <a:rPr lang="ru-RU" dirty="0" smtClean="0"/>
              <a:t> </a:t>
            </a:r>
            <a:r>
              <a:rPr lang="ru-RU" dirty="0" err="1" smtClean="0"/>
              <a:t>нафтовий</a:t>
            </a:r>
            <a:r>
              <a:rPr lang="ru-RU" dirty="0" smtClean="0"/>
              <a:t> трест. </a:t>
            </a:r>
            <a:r>
              <a:rPr lang="ru-RU" dirty="0" err="1" smtClean="0"/>
              <a:t>Конкуренти</a:t>
            </a:r>
            <a:r>
              <a:rPr lang="ru-RU" dirty="0" smtClean="0"/>
              <a:t> не могли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протистояти</a:t>
            </a:r>
            <a:r>
              <a:rPr lang="ru-RU" dirty="0" smtClean="0"/>
              <a:t>, Рокфеллер поставив </a:t>
            </a:r>
            <a:r>
              <a:rPr lang="ru-RU" dirty="0" err="1" smtClean="0"/>
              <a:t>їх</a:t>
            </a:r>
            <a:r>
              <a:rPr lang="ru-RU" dirty="0" smtClean="0"/>
              <a:t> перед </a:t>
            </a:r>
            <a:r>
              <a:rPr lang="ru-RU" dirty="0" err="1" smtClean="0"/>
              <a:t>вибором</a:t>
            </a:r>
            <a:r>
              <a:rPr lang="ru-RU" dirty="0" smtClean="0"/>
              <a:t>: </a:t>
            </a:r>
            <a:r>
              <a:rPr lang="ru-RU" dirty="0" err="1" smtClean="0"/>
              <a:t>об'єднання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руйнування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переконання</a:t>
            </a:r>
            <a:r>
              <a:rPr lang="ru-RU" dirty="0" smtClean="0"/>
              <a:t> не </a:t>
            </a:r>
            <a:r>
              <a:rPr lang="ru-RU" dirty="0" err="1" smtClean="0"/>
              <a:t>діяли</a:t>
            </a:r>
            <a:r>
              <a:rPr lang="ru-RU" dirty="0" smtClean="0"/>
              <a:t>, у </a:t>
            </a:r>
            <a:r>
              <a:rPr lang="ru-RU" dirty="0" err="1" smtClean="0"/>
              <a:t>хід</a:t>
            </a:r>
            <a:r>
              <a:rPr lang="ru-RU" dirty="0" smtClean="0"/>
              <a:t> </a:t>
            </a:r>
            <a:r>
              <a:rPr lang="ru-RU" dirty="0" err="1" smtClean="0"/>
              <a:t>ішли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 </a:t>
            </a:r>
            <a:r>
              <a:rPr lang="ru-RU" dirty="0" err="1" smtClean="0"/>
              <a:t>брудні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pl-PL" dirty="0" smtClean="0"/>
              <a:t>Standard Oil </a:t>
            </a:r>
            <a:r>
              <a:rPr lang="ru-RU" dirty="0" err="1" smtClean="0"/>
              <a:t>знижувала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на локальному ринку конкурента, </a:t>
            </a:r>
            <a:r>
              <a:rPr lang="ru-RU" dirty="0" err="1" smtClean="0"/>
              <a:t>змушуючи</a:t>
            </a:r>
            <a:r>
              <a:rPr lang="ru-RU" dirty="0" smtClean="0"/>
              <a:t> того </a:t>
            </a:r>
            <a:r>
              <a:rPr lang="ru-RU" dirty="0" err="1" smtClean="0"/>
              <a:t>працювати</a:t>
            </a:r>
            <a:r>
              <a:rPr lang="ru-RU" dirty="0" smtClean="0"/>
              <a:t> в </a:t>
            </a:r>
            <a:r>
              <a:rPr lang="ru-RU" dirty="0" err="1" smtClean="0"/>
              <a:t>збиток</a:t>
            </a:r>
            <a:r>
              <a:rPr lang="ru-RU" dirty="0" smtClean="0"/>
              <a:t>. </a:t>
            </a:r>
            <a:r>
              <a:rPr lang="ru-RU" dirty="0" err="1" smtClean="0"/>
              <a:t>Або</a:t>
            </a:r>
            <a:r>
              <a:rPr lang="ru-RU" dirty="0" smtClean="0"/>
              <a:t> ж Рокфеллер </a:t>
            </a:r>
            <a:r>
              <a:rPr lang="ru-RU" dirty="0" err="1" smtClean="0"/>
              <a:t>домагався</a:t>
            </a:r>
            <a:r>
              <a:rPr lang="ru-RU" dirty="0" smtClean="0"/>
              <a:t> </a:t>
            </a:r>
            <a:r>
              <a:rPr lang="ru-RU" dirty="0" err="1" smtClean="0"/>
              <a:t>припинення</a:t>
            </a:r>
            <a:r>
              <a:rPr lang="ru-RU" dirty="0" smtClean="0"/>
              <a:t> поставок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непокірливим</a:t>
            </a:r>
            <a:r>
              <a:rPr lang="ru-RU" dirty="0" smtClean="0"/>
              <a:t> </a:t>
            </a:r>
            <a:r>
              <a:rPr lang="ru-RU" dirty="0" err="1" smtClean="0"/>
              <a:t>переробникам</a:t>
            </a:r>
            <a:r>
              <a:rPr lang="ru-RU" dirty="0" smtClean="0"/>
              <a:t>.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використовувалися</a:t>
            </a:r>
            <a:r>
              <a:rPr lang="ru-RU" dirty="0" smtClean="0"/>
              <a:t> </a:t>
            </a:r>
            <a:r>
              <a:rPr lang="ru-RU" dirty="0" err="1" smtClean="0"/>
              <a:t>підставні</a:t>
            </a:r>
            <a:r>
              <a:rPr lang="ru-RU" dirty="0" smtClean="0"/>
              <a:t> </a:t>
            </a:r>
            <a:r>
              <a:rPr lang="ru-RU" dirty="0" err="1" smtClean="0"/>
              <a:t>фірми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в </a:t>
            </a:r>
            <a:r>
              <a:rPr lang="ru-RU" dirty="0" err="1" smtClean="0"/>
              <a:t>дійсності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pl-PL" dirty="0" smtClean="0"/>
              <a:t>Standard Oil.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переробників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не </a:t>
            </a:r>
            <a:r>
              <a:rPr lang="ru-RU" dirty="0" err="1" smtClean="0"/>
              <a:t>догадувалися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місцеві</a:t>
            </a:r>
            <a:r>
              <a:rPr lang="ru-RU" dirty="0" smtClean="0"/>
              <a:t> </a:t>
            </a:r>
            <a:r>
              <a:rPr lang="ru-RU" dirty="0" err="1" smtClean="0"/>
              <a:t>суперники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тиснуть на них, </a:t>
            </a:r>
            <a:r>
              <a:rPr lang="ru-RU" dirty="0" err="1" smtClean="0"/>
              <a:t>насправді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зростаючої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 Рокфеллера.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087291"/>
            <a:ext cx="4967309" cy="2770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5043494" cy="65722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успіху</a:t>
            </a:r>
            <a:r>
              <a:rPr lang="ru-RU" dirty="0" smtClean="0"/>
              <a:t> таких </a:t>
            </a:r>
            <a:r>
              <a:rPr lang="ru-RU" dirty="0" err="1" smtClean="0"/>
              <a:t>операцій</a:t>
            </a:r>
            <a:r>
              <a:rPr lang="ru-RU" dirty="0" smtClean="0"/>
              <a:t> вони </a:t>
            </a:r>
            <a:r>
              <a:rPr lang="ru-RU" dirty="0" err="1" smtClean="0"/>
              <a:t>трималися</a:t>
            </a:r>
            <a:r>
              <a:rPr lang="ru-RU" dirty="0" smtClean="0"/>
              <a:t> в </a:t>
            </a:r>
            <a:r>
              <a:rPr lang="ru-RU" dirty="0" err="1" smtClean="0"/>
              <a:t>найсуворішому</a:t>
            </a:r>
            <a:r>
              <a:rPr lang="ru-RU" dirty="0" smtClean="0"/>
              <a:t> </a:t>
            </a:r>
            <a:r>
              <a:rPr lang="ru-RU" dirty="0" err="1" smtClean="0"/>
              <a:t>секреті</a:t>
            </a:r>
            <a:r>
              <a:rPr lang="ru-RU" dirty="0" smtClean="0"/>
              <a:t>. </a:t>
            </a:r>
            <a:r>
              <a:rPr lang="ru-RU" dirty="0" err="1" smtClean="0"/>
              <a:t>Агенти</a:t>
            </a:r>
            <a:r>
              <a:rPr lang="ru-RU" dirty="0" smtClean="0"/>
              <a:t> </a:t>
            </a:r>
            <a:r>
              <a:rPr lang="pl-PL" dirty="0" smtClean="0"/>
              <a:t>Standard Oil </a:t>
            </a:r>
            <a:r>
              <a:rPr lang="ru-RU" dirty="0" err="1" smtClean="0"/>
              <a:t>обмінювалися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головною </a:t>
            </a:r>
            <a:r>
              <a:rPr lang="ru-RU" dirty="0" err="1" smtClean="0"/>
              <a:t>компанією</a:t>
            </a:r>
            <a:r>
              <a:rPr lang="ru-RU" dirty="0" smtClean="0"/>
              <a:t> </a:t>
            </a:r>
            <a:r>
              <a:rPr lang="ru-RU" dirty="0" err="1" smtClean="0"/>
              <a:t>зашифрованими</a:t>
            </a:r>
            <a:r>
              <a:rPr lang="ru-RU" dirty="0" smtClean="0"/>
              <a:t> депешами.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відвідувачі</a:t>
            </a:r>
            <a:r>
              <a:rPr lang="ru-RU" dirty="0" smtClean="0"/>
              <a:t> </a:t>
            </a:r>
            <a:r>
              <a:rPr lang="ru-RU" dirty="0" err="1" smtClean="0"/>
              <a:t>керівництва</a:t>
            </a:r>
            <a:r>
              <a:rPr lang="ru-RU" dirty="0" smtClean="0"/>
              <a:t> </a:t>
            </a:r>
            <a:r>
              <a:rPr lang="pl-PL" dirty="0" smtClean="0"/>
              <a:t>Standard Oil </a:t>
            </a:r>
            <a:r>
              <a:rPr lang="ru-RU" dirty="0" smtClean="0"/>
              <a:t>не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бачити</a:t>
            </a:r>
            <a:r>
              <a:rPr lang="ru-RU" dirty="0" smtClean="0"/>
              <a:t> один одного. </a:t>
            </a:r>
            <a:r>
              <a:rPr lang="ru-RU" dirty="0" err="1" smtClean="0"/>
              <a:t>Компанія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використовувала</a:t>
            </a:r>
            <a:r>
              <a:rPr lang="ru-RU" dirty="0" smtClean="0"/>
              <a:t> </a:t>
            </a:r>
            <a:r>
              <a:rPr lang="ru-RU" dirty="0" err="1" smtClean="0"/>
              <a:t>розгалужену</a:t>
            </a:r>
            <a:r>
              <a:rPr lang="ru-RU" dirty="0" smtClean="0"/>
              <a:t> систему </a:t>
            </a:r>
            <a:r>
              <a:rPr lang="ru-RU" dirty="0" err="1" smtClean="0"/>
              <a:t>промислового</a:t>
            </a:r>
            <a:r>
              <a:rPr lang="ru-RU" dirty="0" smtClean="0"/>
              <a:t> </a:t>
            </a:r>
            <a:r>
              <a:rPr lang="ru-RU" dirty="0" err="1" smtClean="0"/>
              <a:t>шпигунства</a:t>
            </a:r>
            <a:r>
              <a:rPr lang="ru-RU" dirty="0" smtClean="0"/>
              <a:t> для </a:t>
            </a:r>
            <a:r>
              <a:rPr lang="ru-RU" dirty="0" err="1" smtClean="0"/>
              <a:t>збору</a:t>
            </a:r>
            <a:r>
              <a:rPr lang="ru-RU" dirty="0" smtClean="0"/>
              <a:t> </a:t>
            </a:r>
            <a:r>
              <a:rPr lang="ru-RU" dirty="0" err="1" smtClean="0"/>
              <a:t>відомостей</a:t>
            </a:r>
            <a:r>
              <a:rPr lang="ru-RU" dirty="0" smtClean="0"/>
              <a:t> про </a:t>
            </a:r>
            <a:r>
              <a:rPr lang="ru-RU" dirty="0" err="1" smtClean="0"/>
              <a:t>конкурентів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стан ринку. У </a:t>
            </a:r>
            <a:r>
              <a:rPr lang="ru-RU" dirty="0" err="1" smtClean="0"/>
              <a:t>картотеці</a:t>
            </a:r>
            <a:r>
              <a:rPr lang="ru-RU" dirty="0" smtClean="0"/>
              <a:t> </a:t>
            </a:r>
            <a:r>
              <a:rPr lang="pl-PL" dirty="0" smtClean="0"/>
              <a:t>Standard Oil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відомості</a:t>
            </a:r>
            <a:r>
              <a:rPr lang="ru-RU" dirty="0" smtClean="0"/>
              <a:t> практично про кожного </a:t>
            </a:r>
            <a:r>
              <a:rPr lang="ru-RU" dirty="0" err="1" smtClean="0"/>
              <a:t>покупця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в </a:t>
            </a:r>
            <a:r>
              <a:rPr lang="ru-RU" dirty="0" err="1" smtClean="0"/>
              <a:t>країні</a:t>
            </a:r>
            <a:r>
              <a:rPr lang="ru-RU" dirty="0" smtClean="0"/>
              <a:t>, про </a:t>
            </a:r>
            <a:r>
              <a:rPr lang="ru-RU" dirty="0" err="1" smtClean="0"/>
              <a:t>використання</a:t>
            </a:r>
            <a:r>
              <a:rPr lang="ru-RU" dirty="0" smtClean="0"/>
              <a:t> кожного </a:t>
            </a:r>
            <a:r>
              <a:rPr lang="ru-RU" dirty="0" err="1" smtClean="0"/>
              <a:t>бареля</a:t>
            </a:r>
            <a:r>
              <a:rPr lang="ru-RU" dirty="0" smtClean="0"/>
              <a:t>, </a:t>
            </a:r>
            <a:r>
              <a:rPr lang="ru-RU" dirty="0" err="1" smtClean="0"/>
              <a:t>проданого</a:t>
            </a:r>
            <a:r>
              <a:rPr lang="ru-RU" dirty="0" smtClean="0"/>
              <a:t> </a:t>
            </a:r>
            <a:r>
              <a:rPr lang="ru-RU" dirty="0" err="1" smtClean="0"/>
              <a:t>незалежними</a:t>
            </a:r>
            <a:r>
              <a:rPr lang="ru-RU" dirty="0" smtClean="0"/>
              <a:t> дилерами,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про те, де </a:t>
            </a:r>
            <a:r>
              <a:rPr lang="ru-RU" dirty="0" err="1" smtClean="0"/>
              <a:t>купує</a:t>
            </a:r>
            <a:r>
              <a:rPr lang="ru-RU" dirty="0" smtClean="0"/>
              <a:t> гас </a:t>
            </a:r>
            <a:r>
              <a:rPr lang="ru-RU" dirty="0" err="1" smtClean="0"/>
              <a:t>кожний</a:t>
            </a:r>
            <a:r>
              <a:rPr lang="ru-RU" dirty="0" smtClean="0"/>
              <a:t> </a:t>
            </a:r>
            <a:r>
              <a:rPr lang="ru-RU" dirty="0" err="1" smtClean="0"/>
              <a:t>бакалійник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острова Мен до </a:t>
            </a:r>
            <a:r>
              <a:rPr lang="ru-RU" dirty="0" err="1" smtClean="0"/>
              <a:t>Каліфорнії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8394" y="785794"/>
            <a:ext cx="320509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29048" cy="4873752"/>
          </a:xfrm>
        </p:spPr>
        <p:txBody>
          <a:bodyPr>
            <a:normAutofit/>
          </a:bodyPr>
          <a:lstStyle/>
          <a:p>
            <a:r>
              <a:rPr lang="ru-RU" dirty="0" smtClean="0"/>
              <a:t>До 1879 року “</a:t>
            </a:r>
            <a:r>
              <a:rPr lang="ru-RU" dirty="0" err="1" smtClean="0"/>
              <a:t>загарбницька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r>
              <a:rPr lang="ru-RU" dirty="0" smtClean="0"/>
              <a:t>”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кінчена</a:t>
            </a:r>
            <a:r>
              <a:rPr lang="ru-RU" dirty="0" smtClean="0"/>
              <a:t>. </a:t>
            </a:r>
            <a:r>
              <a:rPr lang="pl-PL" dirty="0" smtClean="0"/>
              <a:t>Standard Oil </a:t>
            </a:r>
            <a:r>
              <a:rPr lang="ru-RU" dirty="0" err="1" smtClean="0"/>
              <a:t>контролювала</a:t>
            </a:r>
            <a:r>
              <a:rPr lang="ru-RU" dirty="0" smtClean="0"/>
              <a:t> 90% </a:t>
            </a:r>
            <a:r>
              <a:rPr lang="ru-RU" dirty="0" err="1" smtClean="0"/>
              <a:t>нафтопереробних</a:t>
            </a:r>
            <a:r>
              <a:rPr lang="ru-RU" dirty="0" smtClean="0"/>
              <a:t> </a:t>
            </a:r>
            <a:r>
              <a:rPr lang="ru-RU" dirty="0" err="1" smtClean="0"/>
              <a:t>потужностей</a:t>
            </a:r>
            <a:r>
              <a:rPr lang="ru-RU" dirty="0" smtClean="0"/>
              <a:t> у США. Сам Рокфеллер </a:t>
            </a:r>
            <a:r>
              <a:rPr lang="ru-RU" dirty="0" err="1" smtClean="0"/>
              <a:t>зустрів</a:t>
            </a:r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перемогу </a:t>
            </a:r>
            <a:r>
              <a:rPr lang="ru-RU" dirty="0" err="1" smtClean="0"/>
              <a:t>безпристрасно</a:t>
            </a:r>
            <a:r>
              <a:rPr lang="ru-RU" dirty="0" smtClean="0"/>
              <a:t> - як </a:t>
            </a:r>
            <a:r>
              <a:rPr lang="ru-RU" dirty="0" err="1" smtClean="0"/>
              <a:t>очевидну</a:t>
            </a:r>
            <a:r>
              <a:rPr lang="ru-RU" dirty="0" smtClean="0"/>
              <a:t> </a:t>
            </a:r>
            <a:r>
              <a:rPr lang="ru-RU" dirty="0" err="1" smtClean="0"/>
              <a:t>неминучість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28604"/>
            <a:ext cx="3619514" cy="600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0"/>
            <a:ext cx="8929718" cy="307181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1890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прийнятий</a:t>
            </a:r>
            <a:r>
              <a:rPr lang="ru-RU" dirty="0" smtClean="0"/>
              <a:t> </a:t>
            </a:r>
            <a:r>
              <a:rPr lang="ru-RU" dirty="0" err="1" smtClean="0"/>
              <a:t>антитрестовий</a:t>
            </a:r>
            <a:r>
              <a:rPr lang="ru-RU" dirty="0" smtClean="0"/>
              <a:t> Закон </a:t>
            </a:r>
            <a:r>
              <a:rPr lang="ru-RU" dirty="0" err="1" smtClean="0"/>
              <a:t>Шермана</a:t>
            </a:r>
            <a:r>
              <a:rPr lang="ru-RU" dirty="0" smtClean="0"/>
              <a:t>, </a:t>
            </a:r>
            <a:r>
              <a:rPr lang="ru-RU" dirty="0" err="1" smtClean="0"/>
              <a:t>спрямований</a:t>
            </a:r>
            <a:r>
              <a:rPr lang="ru-RU" dirty="0" smtClean="0"/>
              <a:t> на </a:t>
            </a:r>
            <a:r>
              <a:rPr lang="ru-RU" dirty="0" err="1" smtClean="0"/>
              <a:t>боротьбу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монополіями</a:t>
            </a:r>
            <a:r>
              <a:rPr lang="ru-RU" dirty="0" smtClean="0"/>
              <a:t>. До 1911 року Рокфеллеру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партнерам </a:t>
            </a:r>
            <a:r>
              <a:rPr lang="ru-RU" dirty="0" err="1" smtClean="0"/>
              <a:t>вдавалося</a:t>
            </a:r>
            <a:r>
              <a:rPr lang="ru-RU" dirty="0" smtClean="0"/>
              <a:t> </a:t>
            </a:r>
            <a:r>
              <a:rPr lang="ru-RU" dirty="0" err="1" smtClean="0"/>
              <a:t>обходити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закон,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потім</a:t>
            </a:r>
            <a:r>
              <a:rPr lang="ru-RU" dirty="0" smtClean="0"/>
              <a:t> «</a:t>
            </a:r>
            <a:r>
              <a:rPr lang="ru-RU" dirty="0" err="1" smtClean="0"/>
              <a:t>Стандард</a:t>
            </a:r>
            <a:r>
              <a:rPr lang="ru-RU" dirty="0" smtClean="0"/>
              <a:t> </a:t>
            </a:r>
            <a:r>
              <a:rPr lang="ru-RU" dirty="0" err="1" smtClean="0"/>
              <a:t>ойл</a:t>
            </a:r>
            <a:r>
              <a:rPr lang="ru-RU" dirty="0" smtClean="0"/>
              <a:t>»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розділена</a:t>
            </a:r>
            <a:r>
              <a:rPr lang="ru-RU" dirty="0" smtClean="0"/>
              <a:t> на </a:t>
            </a:r>
            <a:r>
              <a:rPr lang="ru-RU" dirty="0" err="1" smtClean="0"/>
              <a:t>тридцять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(практично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сьогоднішні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американські</a:t>
            </a:r>
            <a:r>
              <a:rPr lang="ru-RU" dirty="0" smtClean="0"/>
              <a:t> </a:t>
            </a:r>
            <a:r>
              <a:rPr lang="ru-RU" dirty="0" err="1" smtClean="0"/>
              <a:t>нафтовидобувні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</a:t>
            </a:r>
            <a:r>
              <a:rPr lang="ru-RU" dirty="0" err="1" smtClean="0"/>
              <a:t>ведуть</a:t>
            </a:r>
            <a:r>
              <a:rPr lang="ru-RU" dirty="0" smtClean="0"/>
              <a:t> </a:t>
            </a:r>
            <a:r>
              <a:rPr lang="ru-RU" dirty="0" err="1" smtClean="0"/>
              <a:t>відлік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«</a:t>
            </a:r>
            <a:r>
              <a:rPr lang="ru-RU" dirty="0" err="1" smtClean="0"/>
              <a:t>Стандард</a:t>
            </a:r>
            <a:r>
              <a:rPr lang="ru-RU" dirty="0" smtClean="0"/>
              <a:t> </a:t>
            </a:r>
            <a:r>
              <a:rPr lang="ru-RU" dirty="0" err="1" smtClean="0"/>
              <a:t>ойл</a:t>
            </a:r>
            <a:r>
              <a:rPr lang="ru-RU" dirty="0" smtClean="0"/>
              <a:t>»).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786058"/>
            <a:ext cx="6286544" cy="3829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397</TotalTime>
  <Words>913</Words>
  <Application>Microsoft Office PowerPoint</Application>
  <PresentationFormat>Экран (4:3)</PresentationFormat>
  <Paragraphs>35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Джон РОКФЕЛЛЕР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Тести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41</cp:revision>
  <dcterms:modified xsi:type="dcterms:W3CDTF">2013-11-08T20:37:15Z</dcterms:modified>
</cp:coreProperties>
</file>