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23"/>
  </p:notesMasterIdLst>
  <p:sldIdLst>
    <p:sldId id="256" r:id="rId2"/>
    <p:sldId id="295" r:id="rId3"/>
    <p:sldId id="296" r:id="rId4"/>
    <p:sldId id="287" r:id="rId5"/>
    <p:sldId id="297" r:id="rId6"/>
    <p:sldId id="292" r:id="rId7"/>
    <p:sldId id="288" r:id="rId8"/>
    <p:sldId id="298" r:id="rId9"/>
    <p:sldId id="294" r:id="rId10"/>
    <p:sldId id="293" r:id="rId11"/>
    <p:sldId id="299" r:id="rId12"/>
    <p:sldId id="300" r:id="rId13"/>
    <p:sldId id="301" r:id="rId14"/>
    <p:sldId id="303" r:id="rId15"/>
    <p:sldId id="304" r:id="rId16"/>
    <p:sldId id="302" r:id="rId17"/>
    <p:sldId id="305" r:id="rId18"/>
    <p:sldId id="306" r:id="rId19"/>
    <p:sldId id="308" r:id="rId20"/>
    <p:sldId id="307" r:id="rId21"/>
    <p:sldId id="309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519FB-3F7B-44D2-9232-2C25FD4E23E9}" type="datetimeFigureOut">
              <a:rPr lang="ru-RU" smtClean="0"/>
              <a:t>25.04.2011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686F7-8509-4CE4-AD2E-3FE8FA6988A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686F7-8509-4CE4-AD2E-3FE8FA6988AB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E75595-BFAE-4C0C-940D-36E6215E4907}" type="datetimeFigureOut">
              <a:rPr lang="ru-RU" smtClean="0"/>
              <a:pPr>
                <a:defRPr/>
              </a:pPr>
              <a:t>25.04.2011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A5A9E8B-49DC-46E2-874A-FA51B1AB93E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0F6ECC-DB64-44D1-8446-CCE4A3C5197A}" type="datetimeFigureOut">
              <a:rPr lang="ru-RU" smtClean="0"/>
              <a:pPr>
                <a:defRPr/>
              </a:pPr>
              <a:t>25.04.2011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8F571E-D1A7-4D22-BAA5-5C68EE08FF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03D69C-B6EE-4C44-A137-D69066FEC8DB}" type="datetimeFigureOut">
              <a:rPr lang="ru-RU" smtClean="0"/>
              <a:pPr>
                <a:defRPr/>
              </a:pPr>
              <a:t>25.04.2011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3F05ED-AFF5-4F53-BB0F-544F653A869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28CCF7-5765-47E6-95CA-00E5C595B03C}" type="datetimeFigureOut">
              <a:rPr lang="ru-RU" smtClean="0"/>
              <a:pPr>
                <a:defRPr/>
              </a:pPr>
              <a:t>25.04.2011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57158D-28B7-48E8-835F-6F53831982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EE011C-B240-4850-890F-02D2D8071482}" type="datetimeFigureOut">
              <a:rPr lang="ru-RU" smtClean="0"/>
              <a:pPr>
                <a:defRPr/>
              </a:pPr>
              <a:t>25.04.2011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A480130D-6378-4867-886F-6C10408DC6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02A6E3-33AD-4DB3-9F15-5D133B673480}" type="datetimeFigureOut">
              <a:rPr lang="ru-RU" smtClean="0"/>
              <a:pPr>
                <a:defRPr/>
              </a:pPr>
              <a:t>25.04.2011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CCFAE8-D9CF-4B91-8462-678A2459D9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CA2A2E-46F1-44FA-8F34-2B223EB17BE9}" type="datetimeFigureOut">
              <a:rPr lang="ru-RU" smtClean="0"/>
              <a:pPr>
                <a:defRPr/>
              </a:pPr>
              <a:t>25.04.2011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83605F-837E-4426-ADBB-8E18341940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C3313E-D51C-4A93-885F-3A96ACFE93A0}" type="datetimeFigureOut">
              <a:rPr lang="ru-RU" smtClean="0"/>
              <a:pPr>
                <a:defRPr/>
              </a:pPr>
              <a:t>25.04.2011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25D42-3261-4C37-A791-BB7F1BAADF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C403B3-D42A-4B27-8449-87A333BA4354}" type="datetimeFigureOut">
              <a:rPr lang="ru-RU" smtClean="0"/>
              <a:pPr>
                <a:defRPr/>
              </a:pPr>
              <a:t>25.04.2011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B9DCE9-AFC3-4418-AC7F-303023DD82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79AD26-D0E0-49E8-986B-874F81EDEDB4}" type="datetimeFigureOut">
              <a:rPr lang="ru-RU" smtClean="0"/>
              <a:pPr>
                <a:defRPr/>
              </a:pPr>
              <a:t>25.04.2011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F4E5C2-1345-4A63-B07F-7549C1C6742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78A3D8-3C74-4EFD-84DB-7B0F377248D2}" type="datetimeFigureOut">
              <a:rPr lang="ru-RU" smtClean="0"/>
              <a:pPr>
                <a:defRPr/>
              </a:pPr>
              <a:t>25.04.2011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D976EAA4-A82A-429F-B714-7710EA07BA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E7B3EAA-C7CB-4C17-A55B-5A290C02E9DC}" type="datetimeFigureOut">
              <a:rPr lang="ru-RU" smtClean="0"/>
              <a:pPr>
                <a:defRPr/>
              </a:pPr>
              <a:t>25.04.2011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67F90FCD-92BA-4900-AF5B-7CEE906AFA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5857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57158" y="5715016"/>
            <a:ext cx="8458200" cy="914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642918"/>
            <a:ext cx="8458200" cy="793747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Доба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мейдзі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 err="1" smtClean="0">
                <a:solidFill>
                  <a:schemeClr val="tx1"/>
                </a:solidFill>
              </a:rPr>
              <a:t>японії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457200"/>
            <a:ext cx="4486272" cy="84124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Зовнішня політика  </a:t>
            </a:r>
            <a:r>
              <a:rPr lang="uk-UA" dirty="0" err="1" smtClean="0"/>
              <a:t>японії</a:t>
            </a:r>
            <a:endParaRPr lang="uk-UA" dirty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115888"/>
            <a:ext cx="4211637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323850" y="1628775"/>
            <a:ext cx="4248150" cy="3140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dirty="0">
                <a:latin typeface="+mn-lt"/>
                <a:cs typeface="+mn-cs"/>
              </a:rPr>
              <a:t>1894 – 1895рр. -  </a:t>
            </a:r>
            <a:r>
              <a:rPr lang="uk-UA" dirty="0" err="1">
                <a:latin typeface="+mn-lt"/>
                <a:cs typeface="+mn-cs"/>
              </a:rPr>
              <a:t>японо</a:t>
            </a:r>
            <a:r>
              <a:rPr lang="uk-UA" dirty="0">
                <a:latin typeface="+mn-lt"/>
                <a:cs typeface="+mn-cs"/>
              </a:rPr>
              <a:t> – китайська війна за панування в Кореї.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dirty="0">
                <a:latin typeface="+mn-lt"/>
                <a:cs typeface="+mn-cs"/>
              </a:rPr>
              <a:t>Загострення </a:t>
            </a:r>
            <a:r>
              <a:rPr lang="uk-UA" dirty="0" err="1">
                <a:latin typeface="+mn-lt"/>
                <a:cs typeface="+mn-cs"/>
              </a:rPr>
              <a:t>російсько</a:t>
            </a:r>
            <a:r>
              <a:rPr lang="uk-UA" dirty="0">
                <a:latin typeface="+mn-lt"/>
                <a:cs typeface="+mn-cs"/>
              </a:rPr>
              <a:t> – японських відносин на Далекому Сході.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dirty="0">
                <a:latin typeface="+mn-lt"/>
                <a:cs typeface="+mn-cs"/>
              </a:rPr>
              <a:t>1902р. – укладення </a:t>
            </a:r>
            <a:r>
              <a:rPr lang="uk-UA" dirty="0" err="1">
                <a:latin typeface="+mn-lt"/>
                <a:cs typeface="+mn-cs"/>
              </a:rPr>
              <a:t>англо</a:t>
            </a:r>
            <a:r>
              <a:rPr lang="uk-UA" dirty="0">
                <a:latin typeface="+mn-lt"/>
                <a:cs typeface="+mn-cs"/>
              </a:rPr>
              <a:t> – японського договору.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dirty="0">
                <a:latin typeface="+mn-lt"/>
                <a:cs typeface="+mn-cs"/>
              </a:rPr>
              <a:t>1904 – 1905рр. – </a:t>
            </a:r>
            <a:r>
              <a:rPr lang="uk-UA" dirty="0" err="1">
                <a:latin typeface="+mn-lt"/>
                <a:cs typeface="+mn-cs"/>
              </a:rPr>
              <a:t>російсько</a:t>
            </a:r>
            <a:r>
              <a:rPr lang="uk-UA" dirty="0">
                <a:latin typeface="+mn-lt"/>
                <a:cs typeface="+mn-cs"/>
              </a:rPr>
              <a:t> – японська війна.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dirty="0">
                <a:latin typeface="+mn-lt"/>
                <a:cs typeface="+mn-cs"/>
              </a:rPr>
              <a:t>1910р. – оголошення Кореї колонією Японії.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435995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4050" y="500042"/>
            <a:ext cx="435995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4" y="214290"/>
            <a:ext cx="9137036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421481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000108"/>
            <a:ext cx="4786314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9228"/>
            <a:ext cx="9144000" cy="6648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7037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38576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1000108"/>
            <a:ext cx="5143504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0"/>
            <a:ext cx="53792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897" y="27220"/>
            <a:ext cx="9156897" cy="683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Особливості розвитку </a:t>
            </a:r>
            <a:r>
              <a:rPr lang="uk-UA" dirty="0" err="1" smtClean="0"/>
              <a:t>японії</a:t>
            </a:r>
            <a:r>
              <a:rPr lang="uk-UA" dirty="0" smtClean="0"/>
              <a:t> до середини ХІХ століття</a:t>
            </a:r>
            <a:endParaRPr lang="uk-UA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132138" y="1844675"/>
            <a:ext cx="2952750" cy="720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СЬОГУН</a:t>
            </a:r>
            <a:endParaRPr lang="uk-UA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0825" y="1844675"/>
            <a:ext cx="2160588" cy="720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Князі</a:t>
            </a:r>
            <a:endParaRPr lang="uk-UA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75463" y="1844675"/>
            <a:ext cx="2017712" cy="720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Самураї</a:t>
            </a:r>
            <a:endParaRPr lang="uk-UA" dirty="0"/>
          </a:p>
        </p:txBody>
      </p:sp>
      <p:cxnSp>
        <p:nvCxnSpPr>
          <p:cNvPr id="8" name="Прямая со стрелкой 7"/>
          <p:cNvCxnSpPr>
            <a:stCxn id="5" idx="3"/>
          </p:cNvCxnSpPr>
          <p:nvPr/>
        </p:nvCxnSpPr>
        <p:spPr>
          <a:xfrm>
            <a:off x="2411413" y="2205038"/>
            <a:ext cx="647700" cy="365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6" idx="1"/>
          </p:cNvCxnSpPr>
          <p:nvPr/>
        </p:nvCxnSpPr>
        <p:spPr>
          <a:xfrm flipH="1">
            <a:off x="6227763" y="2205038"/>
            <a:ext cx="647700" cy="365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3203575" y="5981700"/>
            <a:ext cx="2881313" cy="865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Імператор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( релігійна влада )</a:t>
            </a:r>
            <a:endParaRPr lang="uk-UA" dirty="0"/>
          </a:p>
        </p:txBody>
      </p:sp>
      <p:pic>
        <p:nvPicPr>
          <p:cNvPr id="153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56438" y="2708275"/>
            <a:ext cx="1655762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7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643182"/>
            <a:ext cx="2928958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786058"/>
            <a:ext cx="257176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093392" cy="6855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Запитання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 smtClean="0"/>
              <a:t>1.Назвіть причини громадянської війни.</a:t>
            </a:r>
          </a:p>
          <a:p>
            <a:endParaRPr lang="uk-UA" dirty="0" smtClean="0"/>
          </a:p>
          <a:p>
            <a:r>
              <a:rPr lang="uk-UA" dirty="0" smtClean="0"/>
              <a:t>2. Опорою чого були князі і самураї?</a:t>
            </a:r>
          </a:p>
          <a:p>
            <a:r>
              <a:rPr lang="uk-UA" dirty="0" err="1" smtClean="0"/>
              <a:t>Сьогунату</a:t>
            </a:r>
            <a:r>
              <a:rPr lang="uk-UA" dirty="0" smtClean="0"/>
              <a:t> </a:t>
            </a:r>
          </a:p>
          <a:p>
            <a:r>
              <a:rPr lang="uk-UA" dirty="0" smtClean="0"/>
              <a:t>3. Від чого походить назва періоду </a:t>
            </a:r>
            <a:r>
              <a:rPr lang="uk-UA" dirty="0" err="1" smtClean="0"/>
              <a:t>Мейдзі</a:t>
            </a:r>
            <a:r>
              <a:rPr lang="uk-UA" dirty="0" smtClean="0"/>
              <a:t>?</a:t>
            </a:r>
          </a:p>
          <a:p>
            <a:endParaRPr lang="uk-UA" dirty="0" smtClean="0"/>
          </a:p>
          <a:p>
            <a:r>
              <a:rPr lang="uk-UA" dirty="0" smtClean="0"/>
              <a:t>4. Назвіть причини економічного розвитку в Японії.</a:t>
            </a:r>
            <a:endParaRPr lang="ru-RU" dirty="0"/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1428728" y="2000240"/>
            <a:ext cx="107157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1357290" y="3857628"/>
            <a:ext cx="121444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1500166" y="5357826"/>
            <a:ext cx="121444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00298" y="2571744"/>
            <a:ext cx="4248150" cy="792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Особливості  режиму </a:t>
            </a:r>
            <a:r>
              <a:rPr lang="uk-UA" dirty="0" err="1"/>
              <a:t>сьогунату</a:t>
            </a:r>
            <a:endParaRPr lang="uk-UA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282" y="785794"/>
            <a:ext cx="2735263" cy="7921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Влада перебувала в руках </a:t>
            </a:r>
            <a:r>
              <a:rPr lang="uk-UA" dirty="0" err="1"/>
              <a:t>сьогуна</a:t>
            </a:r>
            <a:r>
              <a:rPr lang="uk-UA" dirty="0"/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( полководця )</a:t>
            </a:r>
            <a:endParaRPr lang="uk-UA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19475" y="260350"/>
            <a:ext cx="2376488" cy="7921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u="sng" dirty="0"/>
              <a:t>Князі і самураї – опора </a:t>
            </a:r>
            <a:r>
              <a:rPr lang="uk-UA" u="sng" dirty="0" err="1"/>
              <a:t>сьогуна</a:t>
            </a:r>
            <a:endParaRPr lang="uk-UA" u="sng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57950" y="857232"/>
            <a:ext cx="2520950" cy="7921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Припинення феодальних усобиць</a:t>
            </a:r>
            <a:endParaRPr lang="uk-UA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2844" y="2357430"/>
            <a:ext cx="1873250" cy="1584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Політика «самоізоляції» Японії</a:t>
            </a:r>
            <a:endParaRPr lang="uk-UA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215206" y="2357430"/>
            <a:ext cx="1728788" cy="1657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Нагасакі – єдиний відкритий порт для </a:t>
            </a:r>
            <a:r>
              <a:rPr lang="uk-UA" dirty="0" err="1"/>
              <a:t>голандців</a:t>
            </a:r>
            <a:endParaRPr lang="uk-UA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282" y="4500570"/>
            <a:ext cx="2160588" cy="1511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Розорення селян та самураїв</a:t>
            </a:r>
            <a:endParaRPr lang="uk-UA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57554" y="5143512"/>
            <a:ext cx="2519363" cy="1511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Цехова організація виробництва</a:t>
            </a:r>
            <a:endParaRPr lang="uk-UA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57950" y="4643446"/>
            <a:ext cx="2592388" cy="14398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Повільний розвиток капіталістичних відносин, вузькість внутрішнього ринку</a:t>
            </a:r>
            <a:endParaRPr lang="uk-UA" dirty="0"/>
          </a:p>
        </p:txBody>
      </p:sp>
      <p:cxnSp>
        <p:nvCxnSpPr>
          <p:cNvPr id="13" name="Прямая со стрелкой 12"/>
          <p:cNvCxnSpPr>
            <a:stCxn id="3" idx="0"/>
          </p:cNvCxnSpPr>
          <p:nvPr/>
        </p:nvCxnSpPr>
        <p:spPr>
          <a:xfrm rot="16200000" flipV="1">
            <a:off x="3383741" y="1331111"/>
            <a:ext cx="857256" cy="162400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3" idx="0"/>
          </p:cNvCxnSpPr>
          <p:nvPr/>
        </p:nvCxnSpPr>
        <p:spPr>
          <a:xfrm rot="5400000" flipH="1" flipV="1">
            <a:off x="5026814" y="1383485"/>
            <a:ext cx="785818" cy="159070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3" idx="0"/>
          </p:cNvCxnSpPr>
          <p:nvPr/>
        </p:nvCxnSpPr>
        <p:spPr>
          <a:xfrm rot="16200000" flipV="1">
            <a:off x="3955246" y="1902616"/>
            <a:ext cx="1285884" cy="5237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3" idx="3"/>
          </p:cNvCxnSpPr>
          <p:nvPr/>
        </p:nvCxnSpPr>
        <p:spPr>
          <a:xfrm>
            <a:off x="6748448" y="2967031"/>
            <a:ext cx="36036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3" idx="1"/>
          </p:cNvCxnSpPr>
          <p:nvPr/>
        </p:nvCxnSpPr>
        <p:spPr>
          <a:xfrm rot="10800000">
            <a:off x="2071670" y="2928935"/>
            <a:ext cx="428628" cy="3889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3" idx="2"/>
          </p:cNvCxnSpPr>
          <p:nvPr/>
        </p:nvCxnSpPr>
        <p:spPr>
          <a:xfrm rot="5400000">
            <a:off x="2958285" y="2834482"/>
            <a:ext cx="1136664" cy="21955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3" idx="2"/>
          </p:cNvCxnSpPr>
          <p:nvPr/>
        </p:nvCxnSpPr>
        <p:spPr>
          <a:xfrm rot="16200000" flipH="1">
            <a:off x="4851391" y="3136887"/>
            <a:ext cx="1279540" cy="173357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3" idx="2"/>
          </p:cNvCxnSpPr>
          <p:nvPr/>
        </p:nvCxnSpPr>
        <p:spPr>
          <a:xfrm rot="16200000" flipH="1">
            <a:off x="3815540" y="4172738"/>
            <a:ext cx="1636732" cy="1906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179388" y="0"/>
            <a:ext cx="8856662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7000892" y="4857760"/>
            <a:ext cx="2000264" cy="20002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Причини громадянської війни</a:t>
            </a:r>
            <a:endParaRPr lang="uk-UA" dirty="0"/>
          </a:p>
        </p:txBody>
      </p:sp>
      <p:sp>
        <p:nvSpPr>
          <p:cNvPr id="19459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u="sng" dirty="0" smtClean="0"/>
              <a:t>Феодальна відсталість країни.</a:t>
            </a:r>
          </a:p>
          <a:p>
            <a:r>
              <a:rPr lang="uk-UA" u="sng" dirty="0" smtClean="0"/>
              <a:t>Розорення японських купців, ремісників.</a:t>
            </a:r>
          </a:p>
          <a:p>
            <a:r>
              <a:rPr lang="uk-UA" u="sng" dirty="0" smtClean="0"/>
              <a:t>Нездатність </a:t>
            </a:r>
            <a:r>
              <a:rPr lang="uk-UA" u="sng" dirty="0" err="1" smtClean="0"/>
              <a:t>сьогуна</a:t>
            </a:r>
            <a:r>
              <a:rPr lang="uk-UA" u="sng" dirty="0" smtClean="0"/>
              <a:t> забезпечити </a:t>
            </a:r>
            <a:r>
              <a:rPr lang="uk-UA" u="sng" dirty="0" err="1" smtClean="0"/>
              <a:t>розвиок</a:t>
            </a:r>
            <a:r>
              <a:rPr lang="uk-UA" u="sng" dirty="0" smtClean="0"/>
              <a:t> країни та її незалежність.</a:t>
            </a:r>
          </a:p>
          <a:p>
            <a:r>
              <a:rPr lang="uk-UA" u="sng" dirty="0" smtClean="0"/>
              <a:t>Розграбування країни провідними державами світу.</a:t>
            </a:r>
          </a:p>
          <a:p>
            <a:endParaRPr lang="uk-UA" dirty="0" smtClean="0"/>
          </a:p>
        </p:txBody>
      </p:sp>
      <p:sp>
        <p:nvSpPr>
          <p:cNvPr id="4" name="Прямоугольник 3">
            <a:hlinkClick r:id="" action="ppaction://hlinkshowjump?jump=lastslide"/>
          </p:cNvPr>
          <p:cNvSpPr/>
          <p:nvPr/>
        </p:nvSpPr>
        <p:spPr>
          <a:xfrm>
            <a:off x="7429520" y="6000768"/>
            <a:ext cx="1143008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/>
              <a:t>Громадянська війна</a:t>
            </a:r>
          </a:p>
        </p:txBody>
      </p:sp>
      <p:pic>
        <p:nvPicPr>
          <p:cNvPr id="20484" name="Picture 2" descr="D:\Мои документи\Школа\Історія\9 клас\Наочність 9\Всесвітня історія\Перыод Мейдзи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282" y="1643050"/>
            <a:ext cx="3827493" cy="4143404"/>
          </a:xfrm>
          <a:noFill/>
        </p:spPr>
      </p:pic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067175" y="1600200"/>
            <a:ext cx="4924425" cy="4724400"/>
          </a:xfrm>
        </p:spPr>
        <p:txBody>
          <a:bodyPr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1866р. – утворення військового союзу проти </a:t>
            </a:r>
            <a:r>
              <a:rPr lang="uk-UA" dirty="0" err="1" smtClean="0"/>
              <a:t>сьогуна</a:t>
            </a:r>
            <a:r>
              <a:rPr lang="uk-UA" dirty="0" smtClean="0"/>
              <a:t>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09.11.1867р. – </a:t>
            </a:r>
            <a:r>
              <a:rPr lang="uk-UA" dirty="0" err="1" smtClean="0"/>
              <a:t>сьогун</a:t>
            </a:r>
            <a:r>
              <a:rPr lang="uk-UA" dirty="0" smtClean="0"/>
              <a:t> добровільно передав владу в країні імператору.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3 </a:t>
            </a:r>
            <a:r>
              <a:rPr lang="uk-UA" dirty="0"/>
              <a:t>січня 1868 року </a:t>
            </a:r>
            <a:r>
              <a:rPr lang="uk-UA" dirty="0" smtClean="0"/>
              <a:t>- указ </a:t>
            </a:r>
            <a:r>
              <a:rPr lang="uk-UA" dirty="0"/>
              <a:t>про реставрацію прямого Імператорського </a:t>
            </a:r>
            <a:r>
              <a:rPr lang="uk-UA" dirty="0" smtClean="0"/>
              <a:t>правління та позбавлення </a:t>
            </a:r>
            <a:r>
              <a:rPr lang="uk-UA" dirty="0" err="1" smtClean="0"/>
              <a:t>сьогуна</a:t>
            </a:r>
            <a:r>
              <a:rPr lang="uk-UA" dirty="0" smtClean="0"/>
              <a:t> всіх привілеїв та більшої частини земель.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Проти </a:t>
            </a:r>
            <a:r>
              <a:rPr lang="uk-UA" dirty="0"/>
              <a:t>цього рішення виступили </a:t>
            </a:r>
            <a:r>
              <a:rPr lang="uk-UA" dirty="0" err="1"/>
              <a:t>прибічники　ліквідованого</a:t>
            </a:r>
            <a:r>
              <a:rPr lang="uk-UA" dirty="0"/>
              <a:t> </a:t>
            </a:r>
            <a:r>
              <a:rPr lang="uk-UA" dirty="0" err="1"/>
              <a:t>сьоґунату</a:t>
            </a:r>
            <a:r>
              <a:rPr lang="uk-UA" dirty="0"/>
              <a:t>. Японія опинилася розколотою на два табори і вступила у громадянську війну. За японською назвою 1868 року вона іменувалася «війною року земляного дракона» — війною </a:t>
            </a:r>
            <a:r>
              <a:rPr lang="uk-UA" dirty="0" err="1"/>
              <a:t>Босін</a:t>
            </a:r>
            <a:r>
              <a:rPr lang="uk-UA" dirty="0" smtClean="0"/>
              <a:t>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/>
              <a:t>З</a:t>
            </a:r>
            <a:r>
              <a:rPr lang="uk-UA" dirty="0" smtClean="0"/>
              <a:t>а </a:t>
            </a:r>
            <a:r>
              <a:rPr lang="uk-UA" dirty="0"/>
              <a:t>півтора року Імператорський уряд зміг придушити опозицію збройним шляхом та об'єднати Японію під своєю владою</a:t>
            </a:r>
            <a:r>
              <a:rPr lang="uk-UA" dirty="0" smtClean="0"/>
              <a:t>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1867 – 1868рр. – реставрація ( революція )  </a:t>
            </a:r>
            <a:r>
              <a:rPr lang="uk-UA" dirty="0" err="1" smtClean="0"/>
              <a:t>Мейдзі</a:t>
            </a:r>
            <a:r>
              <a:rPr lang="uk-UA" dirty="0" smtClean="0"/>
              <a:t>.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Революція </a:t>
            </a:r>
            <a:r>
              <a:rPr lang="uk-UA" dirty="0" err="1"/>
              <a:t>Мейдзі</a:t>
            </a:r>
            <a:endParaRPr lang="uk-UA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/>
              <a:t>Період </a:t>
            </a:r>
            <a:r>
              <a:rPr lang="uk-UA" dirty="0" err="1"/>
              <a:t>Мейдзі</a:t>
            </a:r>
            <a:r>
              <a:rPr lang="uk-UA" dirty="0"/>
              <a:t> (</a:t>
            </a:r>
            <a:r>
              <a:rPr lang="uk-UA" dirty="0" err="1"/>
              <a:t>яп</a:t>
            </a:r>
            <a:r>
              <a:rPr lang="uk-UA" dirty="0"/>
              <a:t>. </a:t>
            </a:r>
            <a:r>
              <a:rPr lang="ja-JP" altLang="en-US" dirty="0"/>
              <a:t>明治時代</a:t>
            </a:r>
            <a:r>
              <a:rPr lang="en-US" altLang="ja-JP" dirty="0"/>
              <a:t>, </a:t>
            </a:r>
            <a:r>
              <a:rPr lang="uk-UA" dirty="0" err="1"/>
              <a:t>мейдзі</a:t>
            </a:r>
            <a:r>
              <a:rPr lang="uk-UA" dirty="0"/>
              <a:t> </a:t>
            </a:r>
            <a:r>
              <a:rPr lang="uk-UA" dirty="0" err="1"/>
              <a:t>дзідай</a:t>
            </a:r>
            <a:r>
              <a:rPr lang="uk-UA" dirty="0"/>
              <a:t>) — період в історії Японії з 1868 по 1912 роки. Тривав від початку реставрації </a:t>
            </a:r>
            <a:r>
              <a:rPr lang="uk-UA" dirty="0" err="1"/>
              <a:t>Мейдзі</a:t>
            </a:r>
            <a:r>
              <a:rPr lang="uk-UA" dirty="0"/>
              <a:t> до вступу на трон імператора </a:t>
            </a:r>
            <a:r>
              <a:rPr lang="uk-UA" dirty="0" err="1"/>
              <a:t>Тайсьо</a:t>
            </a:r>
            <a:r>
              <a:rPr lang="uk-UA" dirty="0"/>
              <a:t>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uk-UA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u="sng" dirty="0"/>
              <a:t>Назва періоду </a:t>
            </a:r>
            <a:r>
              <a:rPr lang="uk-UA" u="sng" dirty="0" err="1"/>
              <a:t>Мейдзі</a:t>
            </a:r>
            <a:r>
              <a:rPr lang="uk-UA" u="sng" dirty="0"/>
              <a:t> походить від </a:t>
            </a:r>
            <a:r>
              <a:rPr lang="uk-UA" u="sng" dirty="0" err="1"/>
              <a:t>одноіменного</a:t>
            </a:r>
            <a:r>
              <a:rPr lang="uk-UA" u="sng" dirty="0"/>
              <a:t> девізу імператорського </a:t>
            </a:r>
            <a:r>
              <a:rPr lang="uk-UA" u="sng" dirty="0" smtClean="0"/>
              <a:t>правління,  </a:t>
            </a:r>
            <a:r>
              <a:rPr lang="uk-UA" u="sng" dirty="0"/>
              <a:t>який використовувався в Японії з 1868 по 1912 </a:t>
            </a:r>
            <a:r>
              <a:rPr lang="uk-UA" u="sng" dirty="0" smtClean="0"/>
              <a:t>роки та означає «освічене правління».</a:t>
            </a:r>
            <a:endParaRPr lang="uk-UA" u="sng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uk-UA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/>
              <a:t>Період </a:t>
            </a:r>
            <a:r>
              <a:rPr lang="uk-UA" dirty="0" err="1"/>
              <a:t>Мейдзі</a:t>
            </a:r>
            <a:r>
              <a:rPr lang="uk-UA" dirty="0"/>
              <a:t> характеризувався модернізацією і </a:t>
            </a:r>
            <a:r>
              <a:rPr lang="uk-UA" dirty="0" err="1"/>
              <a:t>вестернізацією</a:t>
            </a:r>
            <a:r>
              <a:rPr lang="uk-UA" dirty="0"/>
              <a:t> Японії, створенням централізованої Японської імперії, переможними війнами з </a:t>
            </a:r>
            <a:r>
              <a:rPr lang="uk-UA" dirty="0" err="1"/>
              <a:t>цинським</a:t>
            </a:r>
            <a:r>
              <a:rPr lang="uk-UA" dirty="0"/>
              <a:t> Китаєм і імперською Росією, та приєднанням </a:t>
            </a:r>
            <a:r>
              <a:rPr lang="uk-UA" dirty="0" err="1"/>
              <a:t>Тайваня</a:t>
            </a:r>
            <a:r>
              <a:rPr lang="uk-UA" dirty="0"/>
              <a:t> і Кореї до Японії.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285860"/>
            <a:ext cx="3455987" cy="469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>
            <a:hlinkClick r:id="" action="ppaction://hlinkshowjump?jump=lastslide"/>
          </p:cNvPr>
          <p:cNvSpPr/>
          <p:nvPr/>
        </p:nvSpPr>
        <p:spPr>
          <a:xfrm>
            <a:off x="4357686" y="4000504"/>
            <a:ext cx="500066" cy="2857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916238" y="2420938"/>
            <a:ext cx="3671887" cy="1512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Економічний розвиток Японії в ІІ половині ХІХ століття</a:t>
            </a:r>
            <a:endParaRPr lang="uk-UA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850" y="333375"/>
            <a:ext cx="2808288" cy="1223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Допомога держави у промисловому розвитку</a:t>
            </a:r>
            <a:endParaRPr lang="uk-UA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92500" y="404813"/>
            <a:ext cx="2519363" cy="1152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Зразкові підприємства</a:t>
            </a:r>
            <a:endParaRPr lang="uk-UA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43663" y="404813"/>
            <a:ext cx="2520950" cy="1152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Ліквідація цехів, внутрішніх кордонів та митниць</a:t>
            </a:r>
            <a:endParaRPr lang="uk-UA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750" y="4797425"/>
            <a:ext cx="2663825" cy="1584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Початок промислової революції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( 80-і роки ХІХ ст. )</a:t>
            </a:r>
            <a:endParaRPr lang="uk-UA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79838" y="4797425"/>
            <a:ext cx="2520950" cy="1584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Посилення ролі приватного капіталу</a:t>
            </a:r>
            <a:endParaRPr lang="uk-UA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04025" y="4868863"/>
            <a:ext cx="2160588" cy="1512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Проникнення на ринки інших країн</a:t>
            </a:r>
            <a:endParaRPr lang="uk-UA" dirty="0"/>
          </a:p>
        </p:txBody>
      </p:sp>
      <p:sp>
        <p:nvSpPr>
          <p:cNvPr id="10" name="Прямоугольник 9">
            <a:hlinkClick r:id="" action="ppaction://hlinkshowjump?jump=lastslide"/>
          </p:cNvPr>
          <p:cNvSpPr/>
          <p:nvPr/>
        </p:nvSpPr>
        <p:spPr>
          <a:xfrm>
            <a:off x="4071934" y="3929066"/>
            <a:ext cx="142876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Схема державного устрою </a:t>
            </a:r>
            <a:r>
              <a:rPr lang="uk-UA" dirty="0" err="1" smtClean="0"/>
              <a:t>японії</a:t>
            </a:r>
            <a:endParaRPr lang="uk-UA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00338" y="1628775"/>
            <a:ext cx="3743325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ІМПЕРАТОР</a:t>
            </a:r>
            <a:endParaRPr lang="uk-UA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00338" y="2924175"/>
            <a:ext cx="3743325" cy="649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Уряд Японії</a:t>
            </a:r>
            <a:endParaRPr lang="uk-UA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00338" y="4149725"/>
            <a:ext cx="3743325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Парламент</a:t>
            </a:r>
            <a:endParaRPr lang="uk-UA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27313" y="4868863"/>
            <a:ext cx="1944687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Палата перів</a:t>
            </a:r>
            <a:endParaRPr lang="uk-UA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06925" y="4868863"/>
            <a:ext cx="1871663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Палата представників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400</TotalTime>
  <Words>376</Words>
  <Application>Microsoft Office PowerPoint</Application>
  <PresentationFormat>Экран (4:3)</PresentationFormat>
  <Paragraphs>64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Franklin Gothic Book</vt:lpstr>
      <vt:lpstr>Arial</vt:lpstr>
      <vt:lpstr>Franklin Gothic Medium</vt:lpstr>
      <vt:lpstr>Wingdings 2</vt:lpstr>
      <vt:lpstr>Calibri</vt:lpstr>
      <vt:lpstr>HGｺﾞｼｯｸE</vt:lpstr>
      <vt:lpstr>Wingdings</vt:lpstr>
      <vt:lpstr>Справедливость</vt:lpstr>
      <vt:lpstr>Доба мейдзі в японії</vt:lpstr>
      <vt:lpstr>Особливості розвитку японії до середини ХІХ століття</vt:lpstr>
      <vt:lpstr>Слайд 3</vt:lpstr>
      <vt:lpstr>Слайд 4</vt:lpstr>
      <vt:lpstr>Причини громадянської війни</vt:lpstr>
      <vt:lpstr>Громадянська війна</vt:lpstr>
      <vt:lpstr>Революція Мейдзі</vt:lpstr>
      <vt:lpstr>Слайд 8</vt:lpstr>
      <vt:lpstr>Схема державного устрою японії</vt:lpstr>
      <vt:lpstr>Зовнішня політика  японії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Запитання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Початок революції у Франції</dc:title>
  <dc:creator>Володимир</dc:creator>
  <cp:lastModifiedBy>user</cp:lastModifiedBy>
  <cp:revision>51</cp:revision>
  <dcterms:modified xsi:type="dcterms:W3CDTF">2011-04-25T17:56:43Z</dcterms:modified>
</cp:coreProperties>
</file>