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1" r:id="rId3"/>
    <p:sldId id="257" r:id="rId4"/>
    <p:sldId id="265" r:id="rId5"/>
    <p:sldId id="266" r:id="rId6"/>
    <p:sldId id="268" r:id="rId7"/>
    <p:sldId id="285" r:id="rId8"/>
    <p:sldId id="269" r:id="rId9"/>
    <p:sldId id="272" r:id="rId10"/>
    <p:sldId id="271" r:id="rId11"/>
    <p:sldId id="264" r:id="rId12"/>
    <p:sldId id="267" r:id="rId13"/>
    <p:sldId id="277" r:id="rId14"/>
    <p:sldId id="284" r:id="rId15"/>
    <p:sldId id="262" r:id="rId16"/>
    <p:sldId id="270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16" autoAdjust="0"/>
    <p:restoredTop sz="94660"/>
  </p:normalViewPr>
  <p:slideViewPr>
    <p:cSldViewPr>
      <p:cViewPr varScale="1">
        <p:scale>
          <a:sx n="69" d="100"/>
          <a:sy n="69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F0BCA-44F4-4DC7-8BB3-4F7C94A8E2A6}" type="datetimeFigureOut">
              <a:rPr lang="uk-UA" smtClean="0"/>
              <a:t>08.11.2013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5AD2A-5016-416B-8A37-3C8FD38EAF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7321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uk-UA" sz="1200" b="1" i="1" dirty="0" smtClean="0"/>
              <a:t>Експозиція твору.</a:t>
            </a:r>
            <a:r>
              <a:rPr lang="uk-UA" sz="1200" dirty="0" smtClean="0"/>
              <a:t> Початок твору. </a:t>
            </a:r>
            <a:r>
              <a:rPr lang="uk-UA" sz="1200" dirty="0" err="1" smtClean="0"/>
              <a:t>“Чума”</a:t>
            </a:r>
            <a:r>
              <a:rPr lang="uk-UA" sz="1200" dirty="0" smtClean="0"/>
              <a:t> – це хроніка тяжкого року в Орані. Пройшовши крізь міські ворота слідом за очевидцем того, як одного дня тут раптом вилізли з підвалі тисячі пацюків і спалахнула епідемія чуми, читач потрапляє в сумні квартали, випалені сонцем. Автор використав жанр хроніки, що викликає в читача довіру щодо подій, які відбуваються.</a:t>
            </a:r>
          </a:p>
          <a:p>
            <a:pPr eaLnBrk="1" hangingPunct="1">
              <a:lnSpc>
                <a:spcPct val="80000"/>
              </a:lnSpc>
            </a:pPr>
            <a:r>
              <a:rPr lang="uk-UA" sz="1200" b="1" i="1" dirty="0" smtClean="0"/>
              <a:t>Зав'язка.</a:t>
            </a:r>
            <a:r>
              <a:rPr lang="uk-UA" sz="1200" dirty="0" smtClean="0"/>
              <a:t> Вузловий епізод, де зав'язуються  нитки роздумів літописця про істини, відкриті страшною хворобою – це суперечка доктора </a:t>
            </a:r>
            <a:r>
              <a:rPr lang="uk-UA" sz="1200" dirty="0" err="1" smtClean="0"/>
              <a:t>Ріє</a:t>
            </a:r>
            <a:r>
              <a:rPr lang="uk-UA" sz="1200" dirty="0" smtClean="0"/>
              <a:t> з колегами і чиновниками, які не бажають глянути правді в обличчя і визнати, що вони мають справу з чумою.</a:t>
            </a:r>
          </a:p>
          <a:p>
            <a:pPr eaLnBrk="1" hangingPunct="1">
              <a:lnSpc>
                <a:spcPct val="80000"/>
              </a:lnSpc>
            </a:pPr>
            <a:r>
              <a:rPr lang="uk-UA" sz="1200" b="1" i="1" dirty="0" smtClean="0"/>
              <a:t>Розвиток дії.</a:t>
            </a:r>
            <a:r>
              <a:rPr lang="uk-UA" sz="1200" dirty="0" smtClean="0"/>
              <a:t> Створення санітарних дружин, спроби </a:t>
            </a:r>
            <a:r>
              <a:rPr lang="uk-UA" sz="1200" dirty="0" err="1" smtClean="0"/>
              <a:t>Рамбера</a:t>
            </a:r>
            <a:r>
              <a:rPr lang="uk-UA" sz="1200" dirty="0" smtClean="0"/>
              <a:t> втекти з Орана, досягнення чумою своєї вищої точки.</a:t>
            </a:r>
          </a:p>
          <a:p>
            <a:pPr eaLnBrk="1" hangingPunct="1">
              <a:lnSpc>
                <a:spcPct val="80000"/>
              </a:lnSpc>
            </a:pPr>
            <a:r>
              <a:rPr lang="uk-UA" sz="1200" b="1" i="1" dirty="0" smtClean="0"/>
              <a:t>Кульмінація.</a:t>
            </a:r>
            <a:r>
              <a:rPr lang="uk-UA" sz="1200" dirty="0" smtClean="0"/>
              <a:t> Винахід вакцини і врятування перших хворих.</a:t>
            </a:r>
          </a:p>
          <a:p>
            <a:pPr eaLnBrk="1" hangingPunct="1">
              <a:lnSpc>
                <a:spcPct val="80000"/>
              </a:lnSpc>
            </a:pPr>
            <a:r>
              <a:rPr lang="uk-UA" sz="1200" b="1" i="1" dirty="0" smtClean="0"/>
              <a:t>Розв'язка.</a:t>
            </a:r>
            <a:r>
              <a:rPr lang="uk-UA" sz="1200" dirty="0" smtClean="0"/>
              <a:t> Зняття санітарних кордонів, прихід до Орана першого потягу, смерть дружини </a:t>
            </a:r>
            <a:r>
              <a:rPr lang="uk-UA" sz="1200" dirty="0" err="1" smtClean="0"/>
              <a:t>Ріє</a:t>
            </a:r>
            <a:r>
              <a:rPr lang="uk-UA" sz="1200" dirty="0" smtClean="0"/>
              <a:t> і він же біля помираючого </a:t>
            </a:r>
            <a:r>
              <a:rPr lang="uk-UA" sz="1200" dirty="0" err="1" smtClean="0"/>
              <a:t>Тарру</a:t>
            </a:r>
            <a:r>
              <a:rPr lang="uk-UA" sz="12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uk-UA" sz="1200" b="1" i="1" dirty="0" smtClean="0"/>
              <a:t>Фінал </a:t>
            </a:r>
            <a:r>
              <a:rPr lang="uk-UA" sz="1200" dirty="0" smtClean="0"/>
              <a:t>роману відкритий. Мабуть, через те, що знищити чуму неможливо, оскільки за певних умов вона знов повернеться. </a:t>
            </a:r>
            <a:endParaRPr lang="ru-RU" sz="1200" dirty="0" smtClean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5AD2A-5016-416B-8A37-3C8FD38EAF3A}" type="slidenum">
              <a:rPr lang="uk-UA" smtClean="0"/>
              <a:t>19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F018E-052A-4F98-B4D0-A318A6766F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48E5F-ACE3-4C6A-B0AD-C12C7A763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3FDCC-4157-4425-9AB9-E4DB5323B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38737-D555-4C5A-80E9-2A8026A74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BD71A-A76D-48D3-9D5C-81260F7D50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EC23E-0BE6-43A5-B9EC-EDB5E0D47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4CD9F-6EC0-41E6-A1B6-FCF6AE1217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ACD9F-52AB-46C6-9198-EF8D8CA7B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E9981-BFCE-4919-860D-01B7BB65C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8091D-CDEF-4F1A-BCDB-E6AA03D5D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4E5CA-C385-4808-B6EA-DBD192879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6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C341C2C-5F44-4090-83D0-D1B87D050D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ree-lancers.net/users/gipatia/projects/20765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1643050"/>
            <a:ext cx="7168629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8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Альбер Камю</a:t>
            </a:r>
            <a:endParaRPr lang="ru-RU" sz="8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214313"/>
            <a:ext cx="4573588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5500688" y="2571750"/>
            <a:ext cx="3643312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1957 р. Камю був нагороджений Нобелівською премією «за величезний внесок у літературу, у якій висвітлив значення людської совісті»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500063"/>
            <a:ext cx="7778750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357313" y="6215063"/>
            <a:ext cx="4792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/>
              <a:t>Камю, "Чума". Размова  др. Ріє і Тарру.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4786313" cy="624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5072063" y="500042"/>
            <a:ext cx="4071937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Людина </a:t>
            </a:r>
            <a:r>
              <a:rPr lang="ru-RU" sz="2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відчуває</a:t>
            </a: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себе </a:t>
            </a:r>
            <a:r>
              <a:rPr lang="ru-RU" sz="2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самотньою</a:t>
            </a: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коли вона оточена </a:t>
            </a:r>
            <a:r>
              <a:rPr lang="ru-RU" sz="2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боягузами</a:t>
            </a: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*** </a:t>
            </a:r>
            <a:b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Жод</a:t>
            </a:r>
            <a:r>
              <a:rPr lang="uk-UA" sz="2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</a:t>
            </a:r>
            <a:r>
              <a:rPr lang="uk-UA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геніальний</a:t>
            </a: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твір</a:t>
            </a: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ніколи</a:t>
            </a: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грунтувалося</a:t>
            </a: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ненависті</a:t>
            </a: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*** </a:t>
            </a:r>
            <a:b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Старіти</a:t>
            </a: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значить </a:t>
            </a:r>
            <a:r>
              <a:rPr lang="ru-RU" sz="2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переходити</a:t>
            </a: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почуттів</a:t>
            </a: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співчуття</a:t>
            </a: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*** </a:t>
            </a:r>
            <a:b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Філософія</a:t>
            </a: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сучасна</a:t>
            </a:r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ru-RU" sz="2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безсоромності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642938" y="5429250"/>
            <a:ext cx="85010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Президент Франции Николя Саркози выступил с предложением перезахоронить прах выдающегося французского писателя Альбера Камю в Пантеоне. Президент также отметил, что церемонию следует приурочить к 50-летию со дня смерти писателя 4 января 2010 года.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500063"/>
            <a:ext cx="681672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5711825" cy="635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200775" y="5929313"/>
            <a:ext cx="2943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/>
              <a:t>А</a:t>
            </a:r>
            <a:r>
              <a:rPr lang="ru-RU"/>
              <a:t>. </a:t>
            </a:r>
            <a:r>
              <a:rPr lang="ru-RU" b="1"/>
              <a:t>Камю</a:t>
            </a:r>
            <a:r>
              <a:rPr lang="ru-RU"/>
              <a:t> "Миф о Сизифе.</a:t>
            </a:r>
            <a:endParaRPr lang="en-US"/>
          </a:p>
          <a:p>
            <a:pPr eaLnBrk="0" hangingPunct="0"/>
            <a:r>
              <a:rPr lang="ru-RU"/>
              <a:t> Эссе об абсурде.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Обложка книги: Падение (пер. с фр. Великовского С., Галь Н., Гинзбург Ю. и др.), Издательство: СПб: Азбука-классика, Год: 04/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3429000"/>
            <a:ext cx="1738312" cy="316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Обложка книги: Миф о Сизифе: Философский трактат; Падение: Повесть (пер. с фр. Великовского С., Немчиновой Н.), Издательство: СПб: Азбука-классика, Год: `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0"/>
            <a:ext cx="1965355" cy="327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Оболжка книги: Посторонний, Издательства: АСТ, Фолио, 1999 г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0"/>
            <a:ext cx="2005014" cy="32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Обложка книги: Первый человек: Роман (пер. с фр., предисл. Кузнецовой И.), Издательство: СПб: Азбука-классика, Год: `0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3429000"/>
            <a:ext cx="1966508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Обложка книги: Калигула: Сборник (пер. с фр.), Издательство: М: АСТ /Харьков: Фолио, Год: `0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3132510"/>
            <a:ext cx="2081215" cy="372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3324" name="Picture 12" descr="Альбер Камю (фото)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00364" y="0"/>
            <a:ext cx="3405476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642918"/>
            <a:ext cx="37687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642938"/>
            <a:ext cx="3643312" cy="515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Прямоугольник 3"/>
          <p:cNvSpPr>
            <a:spLocks noChangeArrowheads="1"/>
          </p:cNvSpPr>
          <p:nvPr/>
        </p:nvSpPr>
        <p:spPr bwMode="auto">
          <a:xfrm>
            <a:off x="1714500" y="5857875"/>
            <a:ext cx="5929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hlinkClick r:id="rId4"/>
              </a:rPr>
              <a:t>Из иллюстраций к повести А.Камю "Посторонний"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CNTRCPEN.WMF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49263" t="58353" r="5578" b="2220"/>
          <a:stretch>
            <a:fillRect/>
          </a:stretch>
        </p:blipFill>
        <p:spPr>
          <a:xfrm rot="1310387">
            <a:off x="3683740" y="2443634"/>
            <a:ext cx="5696669" cy="3236744"/>
          </a:xfrm>
          <a:prstGeom prst="snip2DiagRect">
            <a:avLst>
              <a:gd name="adj1" fmla="val 50000"/>
              <a:gd name="adj2" fmla="val 50000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  <a:softEdge rad="3175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28670"/>
            <a:ext cx="5786449" cy="42862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sz="3600" dirty="0" smtClean="0">
                <a:solidFill>
                  <a:schemeClr val="bg2"/>
                </a:solidFill>
              </a:rPr>
              <a:t>  </a:t>
            </a:r>
            <a:r>
              <a:rPr lang="uk-UA" sz="3600" b="1" dirty="0" smtClean="0">
                <a:solidFill>
                  <a:schemeClr val="bg2"/>
                </a:solidFill>
                <a:latin typeface="Monotype Corsiva" pitchFamily="66" charset="0"/>
              </a:rPr>
              <a:t>Перші нариси до роману "Чума" були зроблені Камю на початку 1941 року, коли він вчителював в Орані. І хоча роман було завершено 1943 року, робота над ним ще тривала, роман вийшов лише 1947 року. Вже самі дати вказують на справжню тему роману і його прихований смисл. 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15250" cy="1143000"/>
          </a:xfrm>
        </p:spPr>
        <p:txBody>
          <a:bodyPr/>
          <a:lstStyle/>
          <a:p>
            <a:pPr eaLnBrk="1" hangingPunct="1"/>
            <a:r>
              <a:rPr lang="uk-UA" b="1" i="1" smtClean="0">
                <a:solidFill>
                  <a:schemeClr val="bg2"/>
                </a:solidFill>
                <a:latin typeface="Monotype Corsiva" pitchFamily="66" charset="0"/>
              </a:rPr>
              <a:t>З історії створення роману "Чума".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32.jpg"/>
          <p:cNvPicPr>
            <a:picLocks noChangeAspect="1"/>
          </p:cNvPicPr>
          <p:nvPr/>
        </p:nvPicPr>
        <p:blipFill>
          <a:blip r:embed="rId2"/>
          <a:srcRect l="1563" t="7291" r="2343" b="312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chuma_1fb_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214422"/>
            <a:ext cx="2357454" cy="321471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4625" y="1428750"/>
            <a:ext cx="6429375" cy="30718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sz="2800" dirty="0" smtClean="0">
                <a:solidFill>
                  <a:schemeClr val="bg2"/>
                </a:solidFill>
              </a:rPr>
              <a:t>    </a:t>
            </a:r>
            <a:r>
              <a:rPr lang="uk-UA" sz="2400" b="1" dirty="0" smtClean="0">
                <a:solidFill>
                  <a:schemeClr val="bg2"/>
                </a:solidFill>
                <a:cs typeface="Arial" charset="0"/>
              </a:rPr>
              <a:t>Хроніка вказує на дату 194... рік. Відтак на думку спадає словосполучення - "коричнева чума", тобто фашизм. Так вимальовується картина політичної чуми. Боротьба європейського Опору проти   фашизму - такий смисл має на увазі автор у назві роману "Чума". 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uk-UA" sz="2800" dirty="0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813" y="0"/>
            <a:ext cx="6072187" cy="1082675"/>
          </a:xfrm>
        </p:spPr>
        <p:txBody>
          <a:bodyPr/>
          <a:lstStyle/>
          <a:p>
            <a:pPr eaLnBrk="1" hangingPunct="1"/>
            <a:r>
              <a:rPr lang="uk-UA" sz="4000" b="1" dirty="0" smtClean="0">
                <a:solidFill>
                  <a:schemeClr val="bg2"/>
                </a:solidFill>
                <a:latin typeface="Monotype Corsiva" pitchFamily="66" charset="0"/>
                <a:cs typeface="Arial" charset="0"/>
              </a:rPr>
              <a:t>Чому роман був названий  "Чума".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989013"/>
          </a:xfrm>
        </p:spPr>
        <p:txBody>
          <a:bodyPr/>
          <a:lstStyle/>
          <a:p>
            <a:pPr eaLnBrk="1" hangingPunct="1"/>
            <a:r>
              <a:rPr lang="uk-UA" sz="4000" smtClean="0"/>
              <a:t> </a:t>
            </a:r>
            <a:r>
              <a:rPr lang="uk-UA" sz="4000" smtClean="0">
                <a:solidFill>
                  <a:srgbClr val="FFFFCC"/>
                </a:solidFill>
              </a:rPr>
              <a:t>"Чума" - роман екзистенціалізму</a:t>
            </a:r>
            <a:r>
              <a:rPr lang="uk-UA" sz="4000" smtClean="0"/>
              <a:t>. </a:t>
            </a:r>
          </a:p>
        </p:txBody>
      </p:sp>
      <p:pic>
        <p:nvPicPr>
          <p:cNvPr id="7" name="Рисунок 6" descr="20410403.gif"/>
          <p:cNvPicPr>
            <a:picLocks noChangeAspect="1"/>
          </p:cNvPicPr>
          <p:nvPr/>
        </p:nvPicPr>
        <p:blipFill>
          <a:blip r:embed="rId3">
            <a:lum/>
          </a:blip>
          <a:srcRect l="3226" t="5451" r="4839"/>
          <a:stretch>
            <a:fillRect/>
          </a:stretch>
        </p:blipFill>
        <p:spPr>
          <a:xfrm>
            <a:off x="6429388" y="4163197"/>
            <a:ext cx="2500330" cy="2694803"/>
          </a:xfrm>
          <a:prstGeom prst="roundRect">
            <a:avLst>
              <a:gd name="adj" fmla="val 161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63"/>
            <a:ext cx="8643938" cy="48577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uk-UA" smtClean="0"/>
              <a:t>      </a:t>
            </a:r>
            <a:r>
              <a:rPr lang="uk-UA" sz="2800" smtClean="0">
                <a:solidFill>
                  <a:srgbClr val="FFFFCC"/>
                </a:solidFill>
              </a:rPr>
              <a:t>Людина - центр буття, це і є ідея екзистенціалізму. Роман "Чума" поставив людину у центр не тільки подій, викладених у формі хроніки, але й роздумів роману-алегорії. Камю створив роман-притчу, роман-пересторогу і попередження проти втрати моралі як  запоруки самого існування людства.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3999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4"/>
          <p:cNvSpPr>
            <a:spLocks noChangeArrowheads="1"/>
          </p:cNvSpPr>
          <p:nvPr/>
        </p:nvSpPr>
        <p:spPr bwMode="auto">
          <a:xfrm>
            <a:off x="3203575" y="1989138"/>
            <a:ext cx="2952750" cy="3095625"/>
          </a:xfrm>
          <a:prstGeom prst="bevel">
            <a:avLst>
              <a:gd name="adj" fmla="val 12500"/>
            </a:avLst>
          </a:prstGeom>
          <a:solidFill>
            <a:srgbClr val="FFCC99">
              <a:alpha val="9882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195" name="AutoShape 5"/>
          <p:cNvSpPr>
            <a:spLocks noChangeArrowheads="1"/>
          </p:cNvSpPr>
          <p:nvPr/>
        </p:nvSpPr>
        <p:spPr bwMode="auto">
          <a:xfrm>
            <a:off x="6732588" y="3141663"/>
            <a:ext cx="1295400" cy="1285875"/>
          </a:xfrm>
          <a:prstGeom prst="curvedLeftArrow">
            <a:avLst>
              <a:gd name="adj1" fmla="val 20000"/>
              <a:gd name="adj2" fmla="val 40000"/>
              <a:gd name="adj3" fmla="val 3358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AutoShape 6"/>
          <p:cNvSpPr>
            <a:spLocks noChangeArrowheads="1"/>
          </p:cNvSpPr>
          <p:nvPr/>
        </p:nvSpPr>
        <p:spPr bwMode="auto">
          <a:xfrm>
            <a:off x="3779838" y="333375"/>
            <a:ext cx="1430337" cy="1092200"/>
          </a:xfrm>
          <a:prstGeom prst="curvedDownArrow">
            <a:avLst>
              <a:gd name="adj1" fmla="val 26192"/>
              <a:gd name="adj2" fmla="val 52384"/>
              <a:gd name="adj3" fmla="val 3333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AutoShape 7"/>
          <p:cNvSpPr>
            <a:spLocks noChangeArrowheads="1"/>
          </p:cNvSpPr>
          <p:nvPr/>
        </p:nvSpPr>
        <p:spPr bwMode="auto">
          <a:xfrm>
            <a:off x="1547813" y="2997200"/>
            <a:ext cx="1238250" cy="1287463"/>
          </a:xfrm>
          <a:prstGeom prst="curvedRightArrow">
            <a:avLst>
              <a:gd name="adj1" fmla="val 20795"/>
              <a:gd name="adj2" fmla="val 41590"/>
              <a:gd name="adj3" fmla="val 3333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AutoShape 8"/>
          <p:cNvSpPr>
            <a:spLocks noChangeArrowheads="1"/>
          </p:cNvSpPr>
          <p:nvPr/>
        </p:nvSpPr>
        <p:spPr bwMode="auto">
          <a:xfrm>
            <a:off x="3851275" y="5661025"/>
            <a:ext cx="1646238" cy="863600"/>
          </a:xfrm>
          <a:prstGeom prst="curvedUpArrow">
            <a:avLst>
              <a:gd name="adj1" fmla="val 38125"/>
              <a:gd name="adj2" fmla="val 76250"/>
              <a:gd name="adj3" fmla="val 3333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555875" y="1412875"/>
            <a:ext cx="4589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000" b="1" dirty="0">
                <a:solidFill>
                  <a:schemeClr val="accent4">
                    <a:lumMod val="10000"/>
                  </a:schemeClr>
                </a:solidFill>
              </a:rPr>
              <a:t>лауреат Нобелівської премії (1957)</a:t>
            </a:r>
            <a:endParaRPr lang="ru-RU" sz="2000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403350" y="2420938"/>
            <a:ext cx="153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chemeClr val="accent4">
                    <a:lumMod val="10000"/>
                  </a:schemeClr>
                </a:solidFill>
              </a:rPr>
              <a:t>філософ</a:t>
            </a:r>
            <a:endParaRPr lang="ru-RU" sz="2400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6516688" y="2565400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chemeClr val="accent4">
                    <a:lumMod val="10000"/>
                  </a:schemeClr>
                </a:solidFill>
              </a:rPr>
              <a:t>письменник</a:t>
            </a:r>
            <a:endParaRPr lang="ru-RU" sz="2400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6443663" y="4368800"/>
            <a:ext cx="17002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1400" b="1"/>
              <a:t>представник</a:t>
            </a:r>
          </a:p>
          <a:p>
            <a:r>
              <a:rPr lang="uk-UA" sz="1400" b="1"/>
              <a:t>екзистенціалізму</a:t>
            </a:r>
            <a:endParaRPr lang="ru-RU" sz="1400" b="1"/>
          </a:p>
        </p:txBody>
      </p:sp>
      <p:sp>
        <p:nvSpPr>
          <p:cNvPr id="8203" name="AutoShape 13"/>
          <p:cNvSpPr>
            <a:spLocks noChangeArrowheads="1"/>
          </p:cNvSpPr>
          <p:nvPr/>
        </p:nvSpPr>
        <p:spPr bwMode="auto">
          <a:xfrm rot="18119004">
            <a:off x="5724525" y="5661025"/>
            <a:ext cx="1646238" cy="863600"/>
          </a:xfrm>
          <a:prstGeom prst="curvedUpArrow">
            <a:avLst>
              <a:gd name="adj1" fmla="val 29993"/>
              <a:gd name="adj2" fmla="val 55779"/>
              <a:gd name="adj3" fmla="val 3333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4" name="AutoShape 14"/>
          <p:cNvSpPr>
            <a:spLocks noChangeArrowheads="1"/>
          </p:cNvSpPr>
          <p:nvPr/>
        </p:nvSpPr>
        <p:spPr bwMode="auto">
          <a:xfrm rot="2298469">
            <a:off x="1835150" y="5661025"/>
            <a:ext cx="1646238" cy="863600"/>
          </a:xfrm>
          <a:prstGeom prst="curvedUpArrow">
            <a:avLst>
              <a:gd name="adj1" fmla="val 17223"/>
              <a:gd name="adj2" fmla="val 62238"/>
              <a:gd name="adj3" fmla="val 19255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642910" y="6215082"/>
            <a:ext cx="149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000" b="1" dirty="0">
                <a:solidFill>
                  <a:schemeClr val="accent4">
                    <a:lumMod val="10000"/>
                  </a:schemeClr>
                </a:solidFill>
              </a:rPr>
              <a:t>драматург</a:t>
            </a:r>
            <a:endParaRPr lang="ru-RU" sz="2000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995738" y="5203825"/>
            <a:ext cx="1254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000" b="1" dirty="0">
                <a:solidFill>
                  <a:schemeClr val="accent4">
                    <a:lumMod val="10000"/>
                  </a:schemeClr>
                </a:solidFill>
              </a:rPr>
              <a:t>режисер</a:t>
            </a:r>
            <a:endParaRPr lang="ru-RU" sz="2000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7143768" y="6000768"/>
            <a:ext cx="887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000" b="1" dirty="0">
                <a:solidFill>
                  <a:schemeClr val="accent4">
                    <a:lumMod val="10000"/>
                  </a:schemeClr>
                </a:solidFill>
              </a:rPr>
              <a:t>актор</a:t>
            </a:r>
            <a:endParaRPr lang="ru-RU" sz="2000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pic>
        <p:nvPicPr>
          <p:cNvPr id="3093" name="Picture 21" descr="Альбер Камю (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2349500"/>
            <a:ext cx="2065338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motto.net.ua/old_site/img/textures/1283882803_D1F2E0F0E8EDEDFBE920F6E2E5F2EEF7EDFBE920F4EEED2031342031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14313"/>
            <a:ext cx="4214812" cy="642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4929188" y="1000125"/>
            <a:ext cx="3786187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Я був десь на півдорозі між злиднями і сонцем. Злидні не дозволяли мені повірити, нібито все гаразд в історії та під сонцем; сонце навчало мене, що історія — це ще не все. Змінити життя — так, але тільки не світ, який я обожнював</a:t>
            </a:r>
            <a:r>
              <a:rPr lang="ru-RU"/>
              <a:t>. </a:t>
            </a:r>
          </a:p>
          <a:p>
            <a:pPr algn="r"/>
            <a:r>
              <a:rPr lang="uk-UA" sz="3600" b="1"/>
              <a:t>Альбер Камю</a:t>
            </a:r>
            <a:endParaRPr lang="ru-RU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4418012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5000625" y="1500188"/>
            <a:ext cx="38576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400" b="1" dirty="0">
                <a:solidFill>
                  <a:schemeClr val="accent4">
                    <a:lumMod val="10000"/>
                  </a:schemeClr>
                </a:solidFill>
              </a:rPr>
              <a:t>Альбе́р Камю́  — визначний французький романіст, філософ, публіцист, один з лідерів філософсько-мистецького напрямку екзистенціалізму.</a:t>
            </a:r>
            <a:endParaRPr lang="ru-RU" sz="2400" b="1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3500430" cy="47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Прямоугольник 4"/>
          <p:cNvSpPr>
            <a:spLocks noChangeArrowheads="1"/>
          </p:cNvSpPr>
          <p:nvPr/>
        </p:nvSpPr>
        <p:spPr bwMode="auto">
          <a:xfrm>
            <a:off x="4786314" y="0"/>
            <a:ext cx="414337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Альбер Камю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народився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7 листопада 1913 року в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містечку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Мондові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в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Алжирі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який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на той час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був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французькою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колонією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, у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сім'ї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найманого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сільськогосподарського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робітника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що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через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рік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після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народження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сина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помер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від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поранення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на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полі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бою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Першої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світової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війни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.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Мати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іспанка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за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походженням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працювала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прибиральницею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в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багатих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сім'ях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.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Дитина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зростала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 у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</a:rPr>
              <a:t>злиднях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357562"/>
            <a:ext cx="76438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Освіту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пощастило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здобути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допомозі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учителів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ліцею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виклопотав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хлопця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стипендію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 1932—1936 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Оранському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університеті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(Алжир), Альберу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доводилося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тяжко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призвело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виснаження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захворів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сухоти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завадило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життєрадісним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енергійним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жадібним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розваг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чутливим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краси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середземноморської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глибин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духовної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t3.gstatic.com/images?q=tbn:ANd9GcSUUl7kxfMePNijF7Y5_djIbMx3V0A4FMpyJFBt6Xmwd1PMTvT13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428992" cy="257174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4100" name="Picture 4" descr="http://t3.gstatic.com/images?q=tbn:ANd9GcTZQcPzhgmI-iWJ5s0ZxWjQaLKQTeNV86eRbAD8hM2_oOV1oAf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968" y="0"/>
            <a:ext cx="4857032" cy="378619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4429125" y="500042"/>
            <a:ext cx="471487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 Камю брав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активну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участь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громадському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житті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 1934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вступив до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комуністичної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партії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яку покинув через три роки, проводив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антинацистську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пропагандистську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роботу,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організував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самодіяльний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театр,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співпрацював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незалежною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лівою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пресою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почалася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письменницька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написані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перший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варіант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роману «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Сторонній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та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нотатки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есе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Міф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Сізіфа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863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14313"/>
            <a:ext cx="4691062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5803900" y="5429250"/>
            <a:ext cx="3340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Камю</a:t>
            </a:r>
            <a:r>
              <a:rPr lang="ru-RU" sz="3200"/>
              <a:t> в Парижі.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581</Words>
  <Application>Microsoft Office PowerPoint</Application>
  <PresentationFormat>Экран (4:3)</PresentationFormat>
  <Paragraphs>36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 історії створення роману "Чума". </vt:lpstr>
      <vt:lpstr>Чому роман був названий  "Чума".</vt:lpstr>
      <vt:lpstr> "Чума" - роман екзистенціалізму.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“Хочеш бути філософом – пиши романи” А.Камю</dc:title>
  <dc:creator>ЗИНОВИЙ</dc:creator>
  <cp:lastModifiedBy>user</cp:lastModifiedBy>
  <cp:revision>35</cp:revision>
  <dcterms:created xsi:type="dcterms:W3CDTF">2007-09-29T15:26:55Z</dcterms:created>
  <dcterms:modified xsi:type="dcterms:W3CDTF">2013-11-08T20:13:27Z</dcterms:modified>
</cp:coreProperties>
</file>