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1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4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" y="1505"/>
            <a:ext cx="9140542" cy="666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6364" y="1878497"/>
            <a:ext cx="7772400" cy="1910543"/>
          </a:xfrm>
        </p:spPr>
        <p:txBody>
          <a:bodyPr/>
          <a:lstStyle/>
          <a:p>
            <a:r>
              <a:rPr lang="uk-UA" dirty="0"/>
              <a:t>Нідерланди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5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68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513388" cy="6858000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Нідерланди — високорозвинена індустріальна країна з інтенсивним високопродуктивним сільським господарством. Основні галузі економіки: </a:t>
            </a:r>
            <a:r>
              <a:rPr lang="uk-UA" dirty="0" err="1">
                <a:solidFill>
                  <a:schemeClr val="bg1"/>
                </a:solidFill>
              </a:rPr>
              <a:t>агроіндустрія</a:t>
            </a:r>
            <a:r>
              <a:rPr lang="uk-UA" dirty="0">
                <a:solidFill>
                  <a:schemeClr val="bg1"/>
                </a:solidFill>
              </a:rPr>
              <a:t>, </a:t>
            </a:r>
            <a:r>
              <a:rPr lang="uk-UA" dirty="0" err="1">
                <a:solidFill>
                  <a:schemeClr val="bg1"/>
                </a:solidFill>
              </a:rPr>
              <a:t>машино-</a:t>
            </a:r>
            <a:r>
              <a:rPr lang="uk-UA" dirty="0">
                <a:solidFill>
                  <a:schemeClr val="bg1"/>
                </a:solidFill>
              </a:rPr>
              <a:t> і суднобудівна, </a:t>
            </a:r>
            <a:r>
              <a:rPr lang="uk-UA" dirty="0" err="1">
                <a:solidFill>
                  <a:schemeClr val="bg1"/>
                </a:solidFill>
              </a:rPr>
              <a:t>авто-</a:t>
            </a:r>
            <a:r>
              <a:rPr lang="uk-UA" dirty="0">
                <a:solidFill>
                  <a:schemeClr val="bg1"/>
                </a:solidFill>
              </a:rPr>
              <a:t> та літакобудівна, електротехнічна та радіоелектронна, нафтова та нафтохімічна, чорна та кольорова металургія, легка промисловість, </a:t>
            </a:r>
            <a:r>
              <a:rPr lang="uk-UA" dirty="0" err="1">
                <a:solidFill>
                  <a:schemeClr val="bg1"/>
                </a:solidFill>
              </a:rPr>
              <a:t>алмазообробна</a:t>
            </a:r>
            <a:r>
              <a:rPr lang="uk-UA" dirty="0">
                <a:solidFill>
                  <a:schemeClr val="bg1"/>
                </a:solidFill>
              </a:rPr>
              <a:t>. Транспорт — залізничний, автомобільний, морський, повітряний. Головний морський порт — Роттердам та Амстердам. Міжнародне летовище знаходиться в Амстердамі.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49007"/>
            <a:ext cx="3581069" cy="2676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636" y="450974"/>
            <a:ext cx="3731388" cy="24739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6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526"/>
            <a:ext cx="9236418" cy="689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7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0"/>
            <a:ext cx="9139010" cy="684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39010" cy="3246905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Більшість населення Нідерландів складають нідерландці — 80,7 %, європейці — 5 %, індонезійці — 2,4 %, турки — 2,2 %, марокканці — 2 %, </a:t>
            </a:r>
            <a:r>
              <a:rPr lang="uk-UA" dirty="0" err="1">
                <a:solidFill>
                  <a:schemeClr val="bg1"/>
                </a:solidFill>
              </a:rPr>
              <a:t>сурінамці</a:t>
            </a:r>
            <a:r>
              <a:rPr lang="uk-UA" dirty="0">
                <a:solidFill>
                  <a:schemeClr val="bg1"/>
                </a:solidFill>
              </a:rPr>
              <a:t> — 2 %, </a:t>
            </a:r>
            <a:r>
              <a:rPr lang="uk-UA" dirty="0" err="1">
                <a:solidFill>
                  <a:schemeClr val="bg1"/>
                </a:solidFill>
              </a:rPr>
              <a:t>антильці</a:t>
            </a:r>
            <a:r>
              <a:rPr lang="uk-UA" dirty="0">
                <a:solidFill>
                  <a:schemeClr val="bg1"/>
                </a:solidFill>
              </a:rPr>
              <a:t> — 0,8 % та інші народи — 4,8 % </a:t>
            </a:r>
          </a:p>
          <a:p>
            <a:r>
              <a:rPr lang="uk-UA" dirty="0">
                <a:solidFill>
                  <a:schemeClr val="bg1"/>
                </a:solidFill>
              </a:rPr>
              <a:t>Статева структура: діти до 14 років становлять 17,4 %, пенсіонери за 65 років — 14,9 %, середнього ж віку складають 67,7 %. Тому середній вік нідерландців становить 40,4 роки, хоча у жінок він дещо менший — 39,6 років, у чоловіків відповідно більший — 41,2 </a:t>
            </a:r>
            <a:r>
              <a:rPr lang="uk-UA" dirty="0" smtClean="0">
                <a:solidFill>
                  <a:schemeClr val="bg1"/>
                </a:solidFill>
              </a:rPr>
              <a:t>роки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23522"/>
            <a:ext cx="7128793" cy="33344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826" cy="67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193" y="19397"/>
            <a:ext cx="8532440" cy="4525963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Столиця</a:t>
            </a:r>
            <a:r>
              <a:rPr lang="en-US" sz="3600" dirty="0" smtClean="0">
                <a:solidFill>
                  <a:schemeClr val="bg1"/>
                </a:solidFill>
              </a:rPr>
              <a:t>   </a:t>
            </a:r>
            <a:r>
              <a:rPr lang="ru-RU" sz="3600" dirty="0" smtClean="0">
                <a:solidFill>
                  <a:schemeClr val="bg1"/>
                </a:solidFill>
              </a:rPr>
              <a:t>(та </a:t>
            </a:r>
            <a:r>
              <a:rPr lang="en-US" sz="3600" dirty="0" smtClean="0">
                <a:solidFill>
                  <a:schemeClr val="bg1"/>
                </a:solidFill>
              </a:rPr>
              <a:t>                       </a:t>
            </a:r>
            <a:r>
              <a:rPr lang="ru-RU" sz="3600" dirty="0" err="1" smtClean="0">
                <a:solidFill>
                  <a:schemeClr val="bg1"/>
                </a:solidFill>
              </a:rPr>
              <a:t>найбільше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   </a:t>
            </a:r>
            <a:r>
              <a:rPr lang="ru-RU" sz="3600" dirty="0" err="1" smtClean="0">
                <a:solidFill>
                  <a:schemeClr val="bg1"/>
                </a:solidFill>
              </a:rPr>
              <a:t>місто</a:t>
            </a:r>
            <a:r>
              <a:rPr lang="ru-RU" sz="3600" dirty="0">
                <a:solidFill>
                  <a:schemeClr val="bg1"/>
                </a:solidFill>
              </a:rPr>
              <a:t>)	</a:t>
            </a:r>
            <a:r>
              <a:rPr lang="en-US" sz="3600" smtClean="0">
                <a:solidFill>
                  <a:schemeClr val="bg1"/>
                </a:solidFill>
              </a:rPr>
              <a:t>                                  </a:t>
            </a:r>
            <a:r>
              <a:rPr lang="ru-RU" sz="3600" b="1" i="1" u="sng" dirty="0" smtClean="0">
                <a:solidFill>
                  <a:schemeClr val="bg1"/>
                </a:solidFill>
              </a:rPr>
              <a:t>Амстердам</a:t>
            </a:r>
            <a:endParaRPr lang="uk-UA" sz="36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2093"/>
            <a:ext cx="8229600" cy="2877517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Офіційні </a:t>
            </a:r>
            <a:r>
              <a:rPr lang="uk-UA" dirty="0" smtClean="0">
                <a:solidFill>
                  <a:schemeClr val="bg1"/>
                </a:solidFill>
              </a:rPr>
              <a:t>мови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нідерландська</a:t>
            </a:r>
            <a:r>
              <a:rPr lang="uk-UA" dirty="0">
                <a:solidFill>
                  <a:schemeClr val="bg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     </a:t>
            </a:r>
            <a:r>
              <a:rPr lang="uk-UA" dirty="0" smtClean="0">
                <a:solidFill>
                  <a:schemeClr val="bg1"/>
                </a:solidFill>
              </a:rPr>
              <a:t>фризька </a:t>
            </a:r>
            <a:r>
              <a:rPr lang="uk-UA" dirty="0">
                <a:solidFill>
                  <a:schemeClr val="bg1"/>
                </a:solidFill>
              </a:rPr>
              <a:t>мова </a:t>
            </a:r>
            <a:r>
              <a:rPr lang="uk-UA" dirty="0" smtClean="0">
                <a:solidFill>
                  <a:schemeClr val="bg1"/>
                </a:solidFill>
              </a:rPr>
              <a:t>(</a:t>
            </a:r>
            <a:r>
              <a:rPr lang="uk-UA" dirty="0">
                <a:solidFill>
                  <a:schemeClr val="bg1"/>
                </a:solidFill>
              </a:rPr>
              <a:t>друга офіційна, тільки в провінції </a:t>
            </a:r>
            <a:r>
              <a:rPr lang="uk-UA" dirty="0" err="1">
                <a:solidFill>
                  <a:schemeClr val="bg1"/>
                </a:solidFill>
              </a:rPr>
              <a:t>Фрисландія</a:t>
            </a:r>
            <a:r>
              <a:rPr lang="uk-UA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710499" cy="27792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13" y="3119610"/>
            <a:ext cx="4033364" cy="27792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3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686800" cy="6009531"/>
          </a:xfrm>
        </p:spPr>
        <p:txBody>
          <a:bodyPr/>
          <a:lstStyle/>
          <a:p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 smtClean="0"/>
              <a:t>устрій</a:t>
            </a:r>
            <a:r>
              <a:rPr lang="en-US" dirty="0" smtClean="0"/>
              <a:t> - </a:t>
            </a:r>
            <a:r>
              <a:rPr lang="ru-RU" dirty="0" err="1" smtClean="0"/>
              <a:t>Конституційна</a:t>
            </a:r>
            <a:r>
              <a:rPr lang="ru-RU" dirty="0" smtClean="0"/>
              <a:t> </a:t>
            </a:r>
            <a:r>
              <a:rPr lang="ru-RU" dirty="0" err="1"/>
              <a:t>монархія</a:t>
            </a:r>
            <a:endParaRPr lang="ru-RU" dirty="0"/>
          </a:p>
          <a:p>
            <a:r>
              <a:rPr lang="ru-RU" dirty="0"/>
              <a:t> - </a:t>
            </a:r>
            <a:r>
              <a:rPr lang="ru-RU" dirty="0" smtClean="0"/>
              <a:t>Королева</a:t>
            </a:r>
            <a:r>
              <a:rPr lang="en-US" dirty="0" smtClean="0"/>
              <a:t> - </a:t>
            </a:r>
            <a:r>
              <a:rPr lang="ru-RU" dirty="0" err="1" smtClean="0"/>
              <a:t>Беатрикс</a:t>
            </a:r>
            <a:r>
              <a:rPr lang="ru-RU" dirty="0" smtClean="0"/>
              <a:t> </a:t>
            </a:r>
            <a:r>
              <a:rPr lang="ru-RU" dirty="0" err="1"/>
              <a:t>Вилгельміна</a:t>
            </a:r>
            <a:r>
              <a:rPr lang="ru-RU" dirty="0"/>
              <a:t> </a:t>
            </a:r>
            <a:r>
              <a:rPr lang="ru-RU" dirty="0" err="1"/>
              <a:t>Армгард</a:t>
            </a:r>
            <a:endParaRPr lang="ru-RU" dirty="0"/>
          </a:p>
          <a:p>
            <a:r>
              <a:rPr lang="ru-RU" dirty="0"/>
              <a:t> - </a:t>
            </a:r>
            <a:r>
              <a:rPr lang="ru-RU" dirty="0" err="1"/>
              <a:t>Прем'єр</a:t>
            </a:r>
            <a:r>
              <a:rPr lang="ru-RU" dirty="0"/>
              <a:t> </a:t>
            </a:r>
            <a:r>
              <a:rPr lang="ru-RU" dirty="0" err="1" smtClean="0"/>
              <a:t>міністр</a:t>
            </a:r>
            <a:r>
              <a:rPr lang="en-US" dirty="0" smtClean="0"/>
              <a:t> - </a:t>
            </a:r>
            <a:r>
              <a:rPr lang="ru-RU" dirty="0" smtClean="0"/>
              <a:t>Марк </a:t>
            </a:r>
            <a:r>
              <a:rPr lang="ru-RU" dirty="0" err="1"/>
              <a:t>Рютте</a:t>
            </a:r>
            <a:r>
              <a:rPr lang="ru-RU" dirty="0"/>
              <a:t> (з </a:t>
            </a:r>
            <a:r>
              <a:rPr lang="ru-RU" dirty="0" smtClean="0"/>
              <a:t>2010</a:t>
            </a:r>
            <a:r>
              <a:rPr lang="en-US" dirty="0" smtClean="0"/>
              <a:t>)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2698"/>
            <a:ext cx="3312368" cy="468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047739"/>
            <a:ext cx="3319636" cy="46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3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96" y="0"/>
            <a:ext cx="91791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2261"/>
            <a:ext cx="8229600" cy="4525963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Площа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Загалом</a:t>
            </a:r>
            <a:r>
              <a:rPr lang="ru-RU" dirty="0">
                <a:solidFill>
                  <a:schemeClr val="bg1"/>
                </a:solidFill>
              </a:rPr>
              <a:t>	41 526 км² (134)</a:t>
            </a:r>
          </a:p>
          <a:p>
            <a:r>
              <a:rPr lang="ru-RU" dirty="0">
                <a:solidFill>
                  <a:schemeClr val="bg1"/>
                </a:solidFill>
              </a:rPr>
              <a:t> - Води (%)	18,41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96" y="1845899"/>
            <a:ext cx="4528821" cy="45288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77" y="4040301"/>
            <a:ext cx="3525315" cy="26439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37" y="1052736"/>
            <a:ext cx="3699042" cy="30575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4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954"/>
            <a:ext cx="9324528" cy="696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4391" y="29954"/>
            <a:ext cx="8229600" cy="4525963"/>
          </a:xfrm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Населення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оцінка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2008 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>	16 408 </a:t>
            </a:r>
            <a:r>
              <a:rPr lang="ru-RU" dirty="0" smtClean="0">
                <a:solidFill>
                  <a:schemeClr val="bg1"/>
                </a:solidFill>
              </a:rPr>
              <a:t>557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- Густота	395 </a:t>
            </a:r>
            <a:r>
              <a:rPr lang="ru-RU" dirty="0" err="1">
                <a:solidFill>
                  <a:schemeClr val="bg1"/>
                </a:solidFill>
              </a:rPr>
              <a:t>осіб</a:t>
            </a:r>
            <a:r>
              <a:rPr lang="ru-RU" dirty="0">
                <a:solidFill>
                  <a:schemeClr val="bg1"/>
                </a:solidFill>
              </a:rPr>
              <a:t>/км²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835" y="3068960"/>
            <a:ext cx="5496167" cy="36441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32" y="476672"/>
            <a:ext cx="3503617" cy="46805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5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3861047"/>
            <a:ext cx="5698976" cy="226511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ВВП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err="1">
                <a:solidFill>
                  <a:schemeClr val="bg1"/>
                </a:solidFill>
              </a:rPr>
              <a:t>номінальний</a:t>
            </a:r>
            <a:r>
              <a:rPr lang="ru-RU" dirty="0">
                <a:solidFill>
                  <a:schemeClr val="bg1"/>
                </a:solidFill>
              </a:rPr>
              <a:t>)	</a:t>
            </a:r>
          </a:p>
          <a:p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Повний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$625 </a:t>
            </a:r>
            <a:r>
              <a:rPr lang="ru-RU" dirty="0">
                <a:solidFill>
                  <a:schemeClr val="bg1"/>
                </a:solidFill>
              </a:rPr>
              <a:t>271 млрд. </a:t>
            </a:r>
          </a:p>
          <a:p>
            <a:r>
              <a:rPr lang="ru-RU" dirty="0">
                <a:solidFill>
                  <a:schemeClr val="bg1"/>
                </a:solidFill>
              </a:rPr>
              <a:t> - На душу </a:t>
            </a:r>
            <a:r>
              <a:rPr lang="ru-RU" dirty="0" err="1" smtClean="0">
                <a:solidFill>
                  <a:schemeClr val="bg1"/>
                </a:solidFill>
              </a:rPr>
              <a:t>населення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$38 </a:t>
            </a:r>
            <a:r>
              <a:rPr lang="ru-RU" dirty="0">
                <a:solidFill>
                  <a:schemeClr val="bg1"/>
                </a:solidFill>
              </a:rPr>
              <a:t>618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048"/>
            <a:ext cx="3744416" cy="3744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92" y="404664"/>
            <a:ext cx="4913637" cy="34563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2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74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Валюта	Євро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79" y="0"/>
            <a:ext cx="4133921" cy="3089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89328"/>
            <a:ext cx="4824536" cy="34352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8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2204863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римо-католики — 30 %, протестанти — 20 % (з них нідерландські реформісти — 11 %, кальвіністи — 6 %, інші протестанти — 3 %), мусульмани — 5,8 %, іншого віросповідання — 2,2 %, атеїстів — 42 % </a:t>
            </a:r>
          </a:p>
        </p:txBody>
      </p:sp>
    </p:spTree>
    <p:extLst>
      <p:ext uri="{BB962C8B-B14F-4D97-AF65-F5344CB8AC3E}">
        <p14:creationId xmlns:p14="http://schemas.microsoft.com/office/powerpoint/2010/main" val="29644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257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Нідерланди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Нідерланди</dc:title>
  <dc:creator>Пользователь</dc:creator>
  <cp:lastModifiedBy>user</cp:lastModifiedBy>
  <cp:revision>6</cp:revision>
  <dcterms:created xsi:type="dcterms:W3CDTF">2011-12-04T17:41:53Z</dcterms:created>
  <dcterms:modified xsi:type="dcterms:W3CDTF">2013-11-08T20:10:51Z</dcterms:modified>
</cp:coreProperties>
</file>