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7C80"/>
    <a:srgbClr val="D9D9D9"/>
    <a:srgbClr val="69A7BB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13" autoAdjust="0"/>
  </p:normalViewPr>
  <p:slideViewPr>
    <p:cSldViewPr>
      <p:cViewPr>
        <p:scale>
          <a:sx n="77" d="100"/>
          <a:sy n="77" d="100"/>
        </p:scale>
        <p:origin x="-438" y="-192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6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17606-1316-4053-AD0E-905977EDF988}" type="doc">
      <dgm:prSet loTypeId="urn:microsoft.com/office/officeart/2005/8/layout/radial5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7A80EB4-BE87-45B1-9C19-4F3329074C13}">
      <dgm:prSet phldrT="[Текст]" custT="1"/>
      <dgm:spPr/>
      <dgm:t>
        <a:bodyPr/>
        <a:lstStyle/>
        <a:p>
          <a:r>
            <a:rPr lang="uk-UA" sz="1400" b="1" i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Йонізатори</a:t>
          </a:r>
          <a:endParaRPr lang="ru-RU" sz="1400" b="1" i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485CAEF7-4B4B-4929-BBD9-60E0AE3C03B9}" type="parTrans" cxnId="{00E60496-713F-478B-AA65-E32ED7ED5596}">
      <dgm:prSet/>
      <dgm:spPr/>
      <dgm:t>
        <a:bodyPr/>
        <a:lstStyle/>
        <a:p>
          <a:endParaRPr lang="ru-RU" b="1" i="1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58E90EF2-4EE2-4C4F-BBE0-BC6D05028D69}" type="sibTrans" cxnId="{00E60496-713F-478B-AA65-E32ED7ED5596}">
      <dgm:prSet/>
      <dgm:spPr/>
      <dgm:t>
        <a:bodyPr/>
        <a:lstStyle/>
        <a:p>
          <a:endParaRPr lang="ru-RU" b="1" i="1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CB815888-C76D-4200-AA37-2D6948C85D2A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2">
                  <a:lumMod val="95000"/>
                  <a:lumOff val="5000"/>
                </a:schemeClr>
              </a:solidFill>
            </a:rPr>
            <a:t>Рентгенівські промені</a:t>
          </a:r>
          <a:endParaRPr lang="ru-RU" sz="1400" b="1" i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A0D7A258-4D58-4E67-A40D-050DB1927108}" type="parTrans" cxnId="{CC1106DC-A6CD-44D4-B5DE-2AB788435970}">
      <dgm:prSet/>
      <dgm:spPr/>
      <dgm:t>
        <a:bodyPr/>
        <a:lstStyle/>
        <a:p>
          <a:endParaRPr lang="ru-RU" b="1" i="1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341AB1F-AB53-4E14-8D6F-008A62055932}" type="sibTrans" cxnId="{CC1106DC-A6CD-44D4-B5DE-2AB788435970}">
      <dgm:prSet/>
      <dgm:spPr/>
      <dgm:t>
        <a:bodyPr/>
        <a:lstStyle/>
        <a:p>
          <a:endParaRPr lang="ru-RU" b="1" i="1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ABAE0296-8234-4A8E-8E83-3CC72B3AF5F8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2">
                  <a:lumMod val="95000"/>
                  <a:lumOff val="5000"/>
                </a:schemeClr>
              </a:solidFill>
            </a:rPr>
            <a:t>Радіоактивне</a:t>
          </a:r>
          <a:r>
            <a:rPr lang="uk-UA" sz="1200" b="1" i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uk-UA" sz="1400" b="1" i="1" dirty="0" smtClean="0">
              <a:solidFill>
                <a:schemeClr val="tx2">
                  <a:lumMod val="95000"/>
                  <a:lumOff val="5000"/>
                </a:schemeClr>
              </a:solidFill>
            </a:rPr>
            <a:t>випромінювання</a:t>
          </a:r>
          <a:endParaRPr lang="ru-RU" sz="1400" b="1" i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F795894E-AB6E-495C-B731-7AD3AFEEC978}" type="parTrans" cxnId="{47798DA0-2A3D-4B67-9BD4-A7BBB2855296}">
      <dgm:prSet/>
      <dgm:spPr/>
      <dgm:t>
        <a:bodyPr/>
        <a:lstStyle/>
        <a:p>
          <a:endParaRPr lang="ru-RU" b="1" i="1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54B8F94F-EFB8-4A4F-ABCB-6C1E6894D343}" type="sibTrans" cxnId="{47798DA0-2A3D-4B67-9BD4-A7BBB2855296}">
      <dgm:prSet/>
      <dgm:spPr/>
      <dgm:t>
        <a:bodyPr/>
        <a:lstStyle/>
        <a:p>
          <a:endParaRPr lang="ru-RU" b="1" i="1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71398C0A-E59A-4773-A419-3A79813C815D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2">
                  <a:lumMod val="95000"/>
                  <a:lumOff val="5000"/>
                </a:schemeClr>
              </a:solidFill>
            </a:rPr>
            <a:t>Космічне</a:t>
          </a:r>
          <a:r>
            <a:rPr lang="uk-UA" sz="1200" b="1" i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uk-UA" sz="1400" b="1" i="1" dirty="0" smtClean="0">
              <a:solidFill>
                <a:schemeClr val="tx2">
                  <a:lumMod val="95000"/>
                  <a:lumOff val="5000"/>
                </a:schemeClr>
              </a:solidFill>
            </a:rPr>
            <a:t>випромінювання</a:t>
          </a:r>
          <a:endParaRPr lang="ru-RU" sz="1400" b="1" i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23D0F56-1A33-4362-8AC2-3F286CF5145C}" type="parTrans" cxnId="{4C69A53F-7893-441C-9329-70A75CA33A4B}">
      <dgm:prSet/>
      <dgm:spPr/>
      <dgm:t>
        <a:bodyPr/>
        <a:lstStyle/>
        <a:p>
          <a:endParaRPr lang="ru-RU" b="1" i="1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011D9459-5932-4FB1-8BAE-FB730F5B7ED1}" type="sibTrans" cxnId="{4C69A53F-7893-441C-9329-70A75CA33A4B}">
      <dgm:prSet/>
      <dgm:spPr/>
      <dgm:t>
        <a:bodyPr/>
        <a:lstStyle/>
        <a:p>
          <a:endParaRPr lang="ru-RU" b="1" i="1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3C05CF96-60F8-4E89-975B-48A81EBD1AB3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2">
                  <a:lumMod val="95000"/>
                  <a:lumOff val="5000"/>
                </a:schemeClr>
              </a:solidFill>
            </a:rPr>
            <a:t>Сонячні промені</a:t>
          </a:r>
          <a:endParaRPr lang="ru-RU" sz="1400" b="1" i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3FC7061C-76CC-4504-8763-631EC0FF6E7A}" type="parTrans" cxnId="{8C30B3B4-0300-49B6-B8D4-3220B191BB5D}">
      <dgm:prSet/>
      <dgm:spPr/>
      <dgm:t>
        <a:bodyPr/>
        <a:lstStyle/>
        <a:p>
          <a:endParaRPr lang="ru-RU" b="1" i="1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B24BB75C-1C41-4EAE-8222-A93FA9105B0F}" type="sibTrans" cxnId="{8C30B3B4-0300-49B6-B8D4-3220B191BB5D}">
      <dgm:prSet/>
      <dgm:spPr/>
      <dgm:t>
        <a:bodyPr/>
        <a:lstStyle/>
        <a:p>
          <a:endParaRPr lang="ru-RU" b="1" i="1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512FF4FE-D11E-4E20-BE8E-3121FBBE6EA8}" type="pres">
      <dgm:prSet presAssocID="{A9C17606-1316-4053-AD0E-905977EDF9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040843-348B-41C6-BEC8-F510B0224C54}" type="pres">
      <dgm:prSet presAssocID="{D7A80EB4-BE87-45B1-9C19-4F3329074C13}" presName="centerShape" presStyleLbl="node0" presStyleIdx="0" presStyleCnt="1" custScaleX="137097" custScaleY="101802"/>
      <dgm:spPr/>
      <dgm:t>
        <a:bodyPr/>
        <a:lstStyle/>
        <a:p>
          <a:endParaRPr lang="ru-RU"/>
        </a:p>
      </dgm:t>
    </dgm:pt>
    <dgm:pt modelId="{9AACABCC-3FE8-4A72-90A0-5C45EB12D032}" type="pres">
      <dgm:prSet presAssocID="{A0D7A258-4D58-4E67-A40D-050DB1927108}" presName="parTrans" presStyleLbl="sibTrans2D1" presStyleIdx="0" presStyleCnt="4"/>
      <dgm:spPr/>
      <dgm:t>
        <a:bodyPr/>
        <a:lstStyle/>
        <a:p>
          <a:endParaRPr lang="ru-RU"/>
        </a:p>
      </dgm:t>
    </dgm:pt>
    <dgm:pt modelId="{CAD719AB-396E-4593-AB10-A4733169BF0D}" type="pres">
      <dgm:prSet presAssocID="{A0D7A258-4D58-4E67-A40D-050DB192710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2FD52F5-75FE-4EFB-A046-E63816CACC98}" type="pres">
      <dgm:prSet presAssocID="{CB815888-C76D-4200-AA37-2D6948C85D2A}" presName="node" presStyleLbl="node1" presStyleIdx="0" presStyleCnt="4" custScaleX="20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5F794-B7BD-423B-B5D1-291B08C5D06B}" type="pres">
      <dgm:prSet presAssocID="{F795894E-AB6E-495C-B731-7AD3AFEEC97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83BD847-7E9F-4DB7-85EB-D965F80EA38B}" type="pres">
      <dgm:prSet presAssocID="{F795894E-AB6E-495C-B731-7AD3AFEEC97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1200971-C368-456A-A6FC-F481D8DECDD4}" type="pres">
      <dgm:prSet presAssocID="{ABAE0296-8234-4A8E-8E83-3CC72B3AF5F8}" presName="node" presStyleLbl="node1" presStyleIdx="1" presStyleCnt="4" custScaleX="200857" custRadScaleRad="146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950B8-BFA9-4575-B4DA-36058C3B6A85}" type="pres">
      <dgm:prSet presAssocID="{223D0F56-1A33-4362-8AC2-3F286CF5145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3E27884-C3F3-48EC-8084-1A7FEAB71DFE}" type="pres">
      <dgm:prSet presAssocID="{223D0F56-1A33-4362-8AC2-3F286CF5145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1F3709A-2F4E-4D86-9F49-AEE39C2ADEE6}" type="pres">
      <dgm:prSet presAssocID="{71398C0A-E59A-4773-A419-3A79813C815D}" presName="node" presStyleLbl="node1" presStyleIdx="2" presStyleCnt="4" custScaleX="20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141A6-A647-4E5A-8298-0F68003322A4}" type="pres">
      <dgm:prSet presAssocID="{3FC7061C-76CC-4504-8763-631EC0FF6E7A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AFFFB70-CD27-47C2-93A3-15A22D0E5368}" type="pres">
      <dgm:prSet presAssocID="{3FC7061C-76CC-4504-8763-631EC0FF6E7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5E96346-A047-488C-8EB9-C5A265395529}" type="pres">
      <dgm:prSet presAssocID="{3C05CF96-60F8-4E89-975B-48A81EBD1AB3}" presName="node" presStyleLbl="node1" presStyleIdx="3" presStyleCnt="4" custScaleX="200857" custRadScaleRad="148820" custRadScaleInc="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02F231-8896-4990-8721-FB14FED7D6CD}" type="presOf" srcId="{F795894E-AB6E-495C-B731-7AD3AFEEC978}" destId="{083BD847-7E9F-4DB7-85EB-D965F80EA38B}" srcOrd="1" destOrd="0" presId="urn:microsoft.com/office/officeart/2005/8/layout/radial5"/>
    <dgm:cxn modelId="{47798DA0-2A3D-4B67-9BD4-A7BBB2855296}" srcId="{D7A80EB4-BE87-45B1-9C19-4F3329074C13}" destId="{ABAE0296-8234-4A8E-8E83-3CC72B3AF5F8}" srcOrd="1" destOrd="0" parTransId="{F795894E-AB6E-495C-B731-7AD3AFEEC978}" sibTransId="{54B8F94F-EFB8-4A4F-ABCB-6C1E6894D343}"/>
    <dgm:cxn modelId="{F9AC2AC2-CFC9-4818-923E-2C3D0F44FBCA}" type="presOf" srcId="{71398C0A-E59A-4773-A419-3A79813C815D}" destId="{41F3709A-2F4E-4D86-9F49-AEE39C2ADEE6}" srcOrd="0" destOrd="0" presId="urn:microsoft.com/office/officeart/2005/8/layout/radial5"/>
    <dgm:cxn modelId="{7B5F6B37-04F7-4063-B80A-14303C8DE4FF}" type="presOf" srcId="{3C05CF96-60F8-4E89-975B-48A81EBD1AB3}" destId="{65E96346-A047-488C-8EB9-C5A265395529}" srcOrd="0" destOrd="0" presId="urn:microsoft.com/office/officeart/2005/8/layout/radial5"/>
    <dgm:cxn modelId="{8C30B3B4-0300-49B6-B8D4-3220B191BB5D}" srcId="{D7A80EB4-BE87-45B1-9C19-4F3329074C13}" destId="{3C05CF96-60F8-4E89-975B-48A81EBD1AB3}" srcOrd="3" destOrd="0" parTransId="{3FC7061C-76CC-4504-8763-631EC0FF6E7A}" sibTransId="{B24BB75C-1C41-4EAE-8222-A93FA9105B0F}"/>
    <dgm:cxn modelId="{AB033A6E-3CEE-4391-8408-946869A95DA8}" type="presOf" srcId="{A0D7A258-4D58-4E67-A40D-050DB1927108}" destId="{CAD719AB-396E-4593-AB10-A4733169BF0D}" srcOrd="1" destOrd="0" presId="urn:microsoft.com/office/officeart/2005/8/layout/radial5"/>
    <dgm:cxn modelId="{EEE866A4-C88F-45DE-BC61-8F8ABD2BD23B}" type="presOf" srcId="{3FC7061C-76CC-4504-8763-631EC0FF6E7A}" destId="{BAFFFB70-CD27-47C2-93A3-15A22D0E5368}" srcOrd="1" destOrd="0" presId="urn:microsoft.com/office/officeart/2005/8/layout/radial5"/>
    <dgm:cxn modelId="{885A2603-6E7B-4455-9851-0129553B9BF8}" type="presOf" srcId="{D7A80EB4-BE87-45B1-9C19-4F3329074C13}" destId="{36040843-348B-41C6-BEC8-F510B0224C54}" srcOrd="0" destOrd="0" presId="urn:microsoft.com/office/officeart/2005/8/layout/radial5"/>
    <dgm:cxn modelId="{4C69A53F-7893-441C-9329-70A75CA33A4B}" srcId="{D7A80EB4-BE87-45B1-9C19-4F3329074C13}" destId="{71398C0A-E59A-4773-A419-3A79813C815D}" srcOrd="2" destOrd="0" parTransId="{223D0F56-1A33-4362-8AC2-3F286CF5145C}" sibTransId="{011D9459-5932-4FB1-8BAE-FB730F5B7ED1}"/>
    <dgm:cxn modelId="{EE77F4D8-0490-4EA4-AD63-D6768A657DD5}" type="presOf" srcId="{ABAE0296-8234-4A8E-8E83-3CC72B3AF5F8}" destId="{91200971-C368-456A-A6FC-F481D8DECDD4}" srcOrd="0" destOrd="0" presId="urn:microsoft.com/office/officeart/2005/8/layout/radial5"/>
    <dgm:cxn modelId="{CC1106DC-A6CD-44D4-B5DE-2AB788435970}" srcId="{D7A80EB4-BE87-45B1-9C19-4F3329074C13}" destId="{CB815888-C76D-4200-AA37-2D6948C85D2A}" srcOrd="0" destOrd="0" parTransId="{A0D7A258-4D58-4E67-A40D-050DB1927108}" sibTransId="{2341AB1F-AB53-4E14-8D6F-008A62055932}"/>
    <dgm:cxn modelId="{00E60496-713F-478B-AA65-E32ED7ED5596}" srcId="{A9C17606-1316-4053-AD0E-905977EDF988}" destId="{D7A80EB4-BE87-45B1-9C19-4F3329074C13}" srcOrd="0" destOrd="0" parTransId="{485CAEF7-4B4B-4929-BBD9-60E0AE3C03B9}" sibTransId="{58E90EF2-4EE2-4C4F-BBE0-BC6D05028D69}"/>
    <dgm:cxn modelId="{9A9E5C2D-76C8-42AA-90ED-D2653F315A52}" type="presOf" srcId="{A9C17606-1316-4053-AD0E-905977EDF988}" destId="{512FF4FE-D11E-4E20-BE8E-3121FBBE6EA8}" srcOrd="0" destOrd="0" presId="urn:microsoft.com/office/officeart/2005/8/layout/radial5"/>
    <dgm:cxn modelId="{10DE3AFB-3DC2-43EF-98FF-EC5575F454C0}" type="presOf" srcId="{A0D7A258-4D58-4E67-A40D-050DB1927108}" destId="{9AACABCC-3FE8-4A72-90A0-5C45EB12D032}" srcOrd="0" destOrd="0" presId="urn:microsoft.com/office/officeart/2005/8/layout/radial5"/>
    <dgm:cxn modelId="{599B2A2B-B0A1-4A01-8032-0F1016F9958B}" type="presOf" srcId="{CB815888-C76D-4200-AA37-2D6948C85D2A}" destId="{72FD52F5-75FE-4EFB-A046-E63816CACC98}" srcOrd="0" destOrd="0" presId="urn:microsoft.com/office/officeart/2005/8/layout/radial5"/>
    <dgm:cxn modelId="{6C627EA2-2E8B-42E5-92BA-7C8BC985EEE3}" type="presOf" srcId="{F795894E-AB6E-495C-B731-7AD3AFEEC978}" destId="{0925F794-B7BD-423B-B5D1-291B08C5D06B}" srcOrd="0" destOrd="0" presId="urn:microsoft.com/office/officeart/2005/8/layout/radial5"/>
    <dgm:cxn modelId="{7A3A2C62-F6CD-4940-A616-FFBB11AFC949}" type="presOf" srcId="{223D0F56-1A33-4362-8AC2-3F286CF5145C}" destId="{967950B8-BFA9-4575-B4DA-36058C3B6A85}" srcOrd="0" destOrd="0" presId="urn:microsoft.com/office/officeart/2005/8/layout/radial5"/>
    <dgm:cxn modelId="{BF2B851E-D391-4FD5-AAF1-A700C777F05A}" type="presOf" srcId="{3FC7061C-76CC-4504-8763-631EC0FF6E7A}" destId="{3BE141A6-A647-4E5A-8298-0F68003322A4}" srcOrd="0" destOrd="0" presId="urn:microsoft.com/office/officeart/2005/8/layout/radial5"/>
    <dgm:cxn modelId="{7021CB5E-4415-4358-9124-BE910EDDEBCF}" type="presOf" srcId="{223D0F56-1A33-4362-8AC2-3F286CF5145C}" destId="{63E27884-C3F3-48EC-8084-1A7FEAB71DFE}" srcOrd="1" destOrd="0" presId="urn:microsoft.com/office/officeart/2005/8/layout/radial5"/>
    <dgm:cxn modelId="{4507248C-621A-4FD7-8060-5F0ED2DDACCD}" type="presParOf" srcId="{512FF4FE-D11E-4E20-BE8E-3121FBBE6EA8}" destId="{36040843-348B-41C6-BEC8-F510B0224C54}" srcOrd="0" destOrd="0" presId="urn:microsoft.com/office/officeart/2005/8/layout/radial5"/>
    <dgm:cxn modelId="{07262DF9-F334-498C-8A40-D8ABBEFA2F94}" type="presParOf" srcId="{512FF4FE-D11E-4E20-BE8E-3121FBBE6EA8}" destId="{9AACABCC-3FE8-4A72-90A0-5C45EB12D032}" srcOrd="1" destOrd="0" presId="urn:microsoft.com/office/officeart/2005/8/layout/radial5"/>
    <dgm:cxn modelId="{207A30CF-FB70-479B-A35D-8E19A3A366E8}" type="presParOf" srcId="{9AACABCC-3FE8-4A72-90A0-5C45EB12D032}" destId="{CAD719AB-396E-4593-AB10-A4733169BF0D}" srcOrd="0" destOrd="0" presId="urn:microsoft.com/office/officeart/2005/8/layout/radial5"/>
    <dgm:cxn modelId="{8E60EB94-09A8-45BD-B99A-AFB49191C23C}" type="presParOf" srcId="{512FF4FE-D11E-4E20-BE8E-3121FBBE6EA8}" destId="{72FD52F5-75FE-4EFB-A046-E63816CACC98}" srcOrd="2" destOrd="0" presId="urn:microsoft.com/office/officeart/2005/8/layout/radial5"/>
    <dgm:cxn modelId="{DC82A5C4-15BD-405B-B06B-ABAA956F2BBF}" type="presParOf" srcId="{512FF4FE-D11E-4E20-BE8E-3121FBBE6EA8}" destId="{0925F794-B7BD-423B-B5D1-291B08C5D06B}" srcOrd="3" destOrd="0" presId="urn:microsoft.com/office/officeart/2005/8/layout/radial5"/>
    <dgm:cxn modelId="{7B176C71-DC7C-484D-ACAC-FB00B197DA40}" type="presParOf" srcId="{0925F794-B7BD-423B-B5D1-291B08C5D06B}" destId="{083BD847-7E9F-4DB7-85EB-D965F80EA38B}" srcOrd="0" destOrd="0" presId="urn:microsoft.com/office/officeart/2005/8/layout/radial5"/>
    <dgm:cxn modelId="{74F6CB33-AD8C-4F4C-8D39-52C4E194F90D}" type="presParOf" srcId="{512FF4FE-D11E-4E20-BE8E-3121FBBE6EA8}" destId="{91200971-C368-456A-A6FC-F481D8DECDD4}" srcOrd="4" destOrd="0" presId="urn:microsoft.com/office/officeart/2005/8/layout/radial5"/>
    <dgm:cxn modelId="{61F30CC8-99E2-4624-A9C0-90DCC970D37F}" type="presParOf" srcId="{512FF4FE-D11E-4E20-BE8E-3121FBBE6EA8}" destId="{967950B8-BFA9-4575-B4DA-36058C3B6A85}" srcOrd="5" destOrd="0" presId="urn:microsoft.com/office/officeart/2005/8/layout/radial5"/>
    <dgm:cxn modelId="{C467E7FD-3F78-44A6-ABF1-9C39D75FE2C7}" type="presParOf" srcId="{967950B8-BFA9-4575-B4DA-36058C3B6A85}" destId="{63E27884-C3F3-48EC-8084-1A7FEAB71DFE}" srcOrd="0" destOrd="0" presId="urn:microsoft.com/office/officeart/2005/8/layout/radial5"/>
    <dgm:cxn modelId="{AEB06326-AA8B-4DAC-96C9-D57177F0347A}" type="presParOf" srcId="{512FF4FE-D11E-4E20-BE8E-3121FBBE6EA8}" destId="{41F3709A-2F4E-4D86-9F49-AEE39C2ADEE6}" srcOrd="6" destOrd="0" presId="urn:microsoft.com/office/officeart/2005/8/layout/radial5"/>
    <dgm:cxn modelId="{268642DF-0051-4FFB-BB23-B78435AF8C32}" type="presParOf" srcId="{512FF4FE-D11E-4E20-BE8E-3121FBBE6EA8}" destId="{3BE141A6-A647-4E5A-8298-0F68003322A4}" srcOrd="7" destOrd="0" presId="urn:microsoft.com/office/officeart/2005/8/layout/radial5"/>
    <dgm:cxn modelId="{5B2B3E54-4CCF-4411-8738-37041DD109D5}" type="presParOf" srcId="{3BE141A6-A647-4E5A-8298-0F68003322A4}" destId="{BAFFFB70-CD27-47C2-93A3-15A22D0E5368}" srcOrd="0" destOrd="0" presId="urn:microsoft.com/office/officeart/2005/8/layout/radial5"/>
    <dgm:cxn modelId="{992DB84C-8115-4F12-A5D7-CD28F6A2E4B8}" type="presParOf" srcId="{512FF4FE-D11E-4E20-BE8E-3121FBBE6EA8}" destId="{65E96346-A047-488C-8EB9-C5A26539552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B056E-3F0A-47D0-A6EF-26CFD6E6A43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B7B28C-E97B-40C9-BBF0-13A9BCA925EF}">
      <dgm:prSet phldrT="[Текст]"/>
      <dgm:spPr>
        <a:blipFill dpi="0" rotWithShape="0">
          <a:blip xmlns:r="http://schemas.openxmlformats.org/officeDocument/2006/relationships" r:embed="rId1"/>
          <a:srcRect/>
          <a:stretch>
            <a:fillRect t="-100000" b="-54000"/>
          </a:stretch>
        </a:blipFill>
      </dgm:spPr>
      <dgm:t>
        <a:bodyPr/>
        <a:lstStyle/>
        <a:p>
          <a:r>
            <a:rPr lang="uk-UA" dirty="0" smtClean="0"/>
            <a:t>Найтиповіші форми плазми</a:t>
          </a:r>
          <a:endParaRPr lang="ru-RU" dirty="0"/>
        </a:p>
      </dgm:t>
    </dgm:pt>
    <dgm:pt modelId="{2EB3F072-5B0B-4F04-B7D7-3B34CA775ED6}" type="parTrans" cxnId="{22A1C58C-F622-4FF6-AF4D-425C81F6B29E}">
      <dgm:prSet/>
      <dgm:spPr/>
      <dgm:t>
        <a:bodyPr/>
        <a:lstStyle/>
        <a:p>
          <a:endParaRPr lang="ru-RU"/>
        </a:p>
      </dgm:t>
    </dgm:pt>
    <dgm:pt modelId="{93C0B229-0210-4942-8BED-171228D7A02A}" type="sibTrans" cxnId="{22A1C58C-F622-4FF6-AF4D-425C81F6B29E}">
      <dgm:prSet/>
      <dgm:spPr/>
      <dgm:t>
        <a:bodyPr/>
        <a:lstStyle/>
        <a:p>
          <a:endParaRPr lang="ru-RU"/>
        </a:p>
      </dgm:t>
    </dgm:pt>
    <dgm:pt modelId="{FB8B4216-DE83-4CD5-BF4D-F08CFE963C17}">
      <dgm:prSet phldrT="[Текст]" custT="1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uk-UA" sz="2800" b="1" cap="none" spc="0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rPr>
            <a:t>Штучно створена плазма </a:t>
          </a:r>
          <a:endParaRPr lang="ru-RU" sz="2800" b="1" cap="none" spc="0" dirty="0">
            <a:ln w="1905"/>
            <a:solidFill>
              <a:srgbClr val="660066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Monotype Corsiva" pitchFamily="66" charset="0"/>
          </a:endParaRPr>
        </a:p>
      </dgm:t>
    </dgm:pt>
    <dgm:pt modelId="{5036EE57-1049-4C3F-B9EC-E571145FED1F}" type="parTrans" cxnId="{B5C601E0-3748-4730-8146-D4718D1DF00C}">
      <dgm:prSet/>
      <dgm:spPr/>
      <dgm:t>
        <a:bodyPr/>
        <a:lstStyle/>
        <a:p>
          <a:endParaRPr lang="ru-RU"/>
        </a:p>
      </dgm:t>
    </dgm:pt>
    <dgm:pt modelId="{A41BABCA-1D0E-497B-8AC8-47FB71DC189A}" type="sibTrans" cxnId="{B5C601E0-3748-4730-8146-D4718D1DF00C}">
      <dgm:prSet/>
      <dgm:spPr/>
      <dgm:t>
        <a:bodyPr/>
        <a:lstStyle/>
        <a:p>
          <a:endParaRPr lang="ru-RU"/>
        </a:p>
      </dgm:t>
    </dgm:pt>
    <dgm:pt modelId="{4D987FB7-3D8F-4C72-8C65-55632BA318E5}">
      <dgm:prSet phldrT="[Текст]" custT="1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b="1" cap="none" spc="0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rPr>
            <a:t>Земна природна плазма</a:t>
          </a:r>
          <a:endParaRPr lang="ru-RU" sz="2800" b="1" cap="none" spc="0" dirty="0">
            <a:ln w="1905"/>
            <a:solidFill>
              <a:srgbClr val="660066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Monotype Corsiva" pitchFamily="66" charset="0"/>
          </a:endParaRPr>
        </a:p>
      </dgm:t>
    </dgm:pt>
    <dgm:pt modelId="{BDC64CD7-74F6-41B7-878F-52750CA94583}" type="parTrans" cxnId="{0CDA4E37-D68B-4C53-99F2-5FB77857E83E}">
      <dgm:prSet/>
      <dgm:spPr/>
      <dgm:t>
        <a:bodyPr/>
        <a:lstStyle/>
        <a:p>
          <a:endParaRPr lang="ru-RU"/>
        </a:p>
      </dgm:t>
    </dgm:pt>
    <dgm:pt modelId="{3F613122-5A8B-446C-ACE4-F3EDA2841D94}" type="sibTrans" cxnId="{0CDA4E37-D68B-4C53-99F2-5FB77857E83E}">
      <dgm:prSet/>
      <dgm:spPr/>
      <dgm:t>
        <a:bodyPr/>
        <a:lstStyle/>
        <a:p>
          <a:endParaRPr lang="ru-RU"/>
        </a:p>
      </dgm:t>
    </dgm:pt>
    <dgm:pt modelId="{25046872-9BAC-404F-A809-71E4C09617A9}">
      <dgm:prSet phldrT="[Текст]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b="1" cap="none" spc="0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rPr>
            <a:t>Космічна та астрофізична плазма</a:t>
          </a:r>
          <a:endParaRPr lang="ru-RU" b="1" cap="none" spc="0" dirty="0">
            <a:ln w="1905"/>
            <a:solidFill>
              <a:srgbClr val="660066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Monotype Corsiva" pitchFamily="66" charset="0"/>
          </a:endParaRPr>
        </a:p>
      </dgm:t>
    </dgm:pt>
    <dgm:pt modelId="{6ECED7C5-AB9D-4523-AF65-3BA593FF3E09}" type="parTrans" cxnId="{26DFF9E3-BE50-4D98-86CF-84D7A691BF29}">
      <dgm:prSet/>
      <dgm:spPr/>
      <dgm:t>
        <a:bodyPr/>
        <a:lstStyle/>
        <a:p>
          <a:endParaRPr lang="ru-RU"/>
        </a:p>
      </dgm:t>
    </dgm:pt>
    <dgm:pt modelId="{367A365E-EB71-44CA-A4DA-A1A8243D01CD}" type="sibTrans" cxnId="{26DFF9E3-BE50-4D98-86CF-84D7A691BF29}">
      <dgm:prSet/>
      <dgm:spPr/>
      <dgm:t>
        <a:bodyPr/>
        <a:lstStyle/>
        <a:p>
          <a:endParaRPr lang="ru-RU"/>
        </a:p>
      </dgm:t>
    </dgm:pt>
    <dgm:pt modelId="{8D47C077-A26A-42F6-8B50-39E770ED81EA}">
      <dgm:prSet phldrT="[Текст]" custT="1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uk-UA" sz="18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Плазмова панель(телевізор, монітор)</a:t>
          </a:r>
          <a:endParaRPr lang="ru-RU" sz="18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A91BDA08-3094-4A6C-8BC4-938FFD06390C}" type="parTrans" cxnId="{641D4A79-842E-40DB-A518-FD601BD89E4E}">
      <dgm:prSet/>
      <dgm:spPr/>
      <dgm:t>
        <a:bodyPr/>
        <a:lstStyle/>
        <a:p>
          <a:endParaRPr lang="ru-RU"/>
        </a:p>
      </dgm:t>
    </dgm:pt>
    <dgm:pt modelId="{90F98F08-5350-4ED7-81CB-431F7432A4B3}" type="sibTrans" cxnId="{641D4A79-842E-40DB-A518-FD601BD89E4E}">
      <dgm:prSet/>
      <dgm:spPr/>
      <dgm:t>
        <a:bodyPr/>
        <a:lstStyle/>
        <a:p>
          <a:endParaRPr lang="ru-RU"/>
        </a:p>
      </dgm:t>
    </dgm:pt>
    <dgm:pt modelId="{D2C49AF7-0631-45DC-945C-3F12FEE1C71C}">
      <dgm:prSet phldrT="[Текст]" custT="1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uk-UA" sz="18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Плазмові ракетні двигуни</a:t>
          </a:r>
          <a:endParaRPr lang="ru-RU" sz="18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38EAACF2-70FC-4675-874A-D575F2E6CC17}" type="parTrans" cxnId="{DB47A9FC-437B-4CE3-954F-DC1F7F71D9F6}">
      <dgm:prSet/>
      <dgm:spPr/>
      <dgm:t>
        <a:bodyPr/>
        <a:lstStyle/>
        <a:p>
          <a:endParaRPr lang="ru-RU"/>
        </a:p>
      </dgm:t>
    </dgm:pt>
    <dgm:pt modelId="{DB04675F-D2AD-43BE-8229-9885D2632670}" type="sibTrans" cxnId="{DB47A9FC-437B-4CE3-954F-DC1F7F71D9F6}">
      <dgm:prSet/>
      <dgm:spPr/>
      <dgm:t>
        <a:bodyPr/>
        <a:lstStyle/>
        <a:p>
          <a:endParaRPr lang="ru-RU"/>
        </a:p>
      </dgm:t>
    </dgm:pt>
    <dgm:pt modelId="{FBE0ACEF-17DB-4903-883C-3561BCB40989}">
      <dgm:prSet phldrT="[Текст]" custT="1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uk-UA" sz="18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Яскрава сфера ядерного вибуху</a:t>
          </a:r>
          <a:endParaRPr lang="ru-RU" sz="18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D3109F8B-5C81-482C-9148-26859ED6BE45}" type="parTrans" cxnId="{9D47DB04-A7CE-44AF-A476-A87A054CCB4C}">
      <dgm:prSet/>
      <dgm:spPr/>
      <dgm:t>
        <a:bodyPr/>
        <a:lstStyle/>
        <a:p>
          <a:endParaRPr lang="ru-RU"/>
        </a:p>
      </dgm:t>
    </dgm:pt>
    <dgm:pt modelId="{D2C86F04-F56A-4777-86BB-7483DF511D9E}" type="sibTrans" cxnId="{9D47DB04-A7CE-44AF-A476-A87A054CCB4C}">
      <dgm:prSet/>
      <dgm:spPr/>
      <dgm:t>
        <a:bodyPr/>
        <a:lstStyle/>
        <a:p>
          <a:endParaRPr lang="ru-RU"/>
        </a:p>
      </dgm:t>
    </dgm:pt>
    <dgm:pt modelId="{6834C3FA-85AC-42A6-B504-754AD21F80B7}">
      <dgm:prSet phldrT="[Текст]" custT="1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uk-UA" sz="18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Вплив на речовину лазерним випромінюванням</a:t>
          </a:r>
          <a:endParaRPr lang="ru-RU" sz="18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68A7A242-04A1-4275-B9A5-354118B540B9}" type="parTrans" cxnId="{BF2CB38C-96E3-4DA7-89A1-BC729565A8E6}">
      <dgm:prSet/>
      <dgm:spPr/>
      <dgm:t>
        <a:bodyPr/>
        <a:lstStyle/>
        <a:p>
          <a:endParaRPr lang="ru-RU"/>
        </a:p>
      </dgm:t>
    </dgm:pt>
    <dgm:pt modelId="{D62B00CB-C746-42AD-8FE8-9E0058CAAD7B}" type="sibTrans" cxnId="{BF2CB38C-96E3-4DA7-89A1-BC729565A8E6}">
      <dgm:prSet/>
      <dgm:spPr/>
      <dgm:t>
        <a:bodyPr/>
        <a:lstStyle/>
        <a:p>
          <a:endParaRPr lang="ru-RU"/>
        </a:p>
      </dgm:t>
    </dgm:pt>
    <dgm:pt modelId="{5E3CE14C-0DB3-4911-83AF-D33E65C9DF6A}">
      <dgm:prSet phldrT="[Текст]" custT="1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uk-UA" sz="18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Плазмова лампа</a:t>
          </a:r>
          <a:endParaRPr lang="ru-RU" sz="18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5155F97A-3FFE-4F07-B2EA-2EF0CFBDA6D3}" type="parTrans" cxnId="{0F88EBEF-2714-4135-97D6-B6BEFE9081BC}">
      <dgm:prSet/>
      <dgm:spPr/>
      <dgm:t>
        <a:bodyPr/>
        <a:lstStyle/>
        <a:p>
          <a:endParaRPr lang="ru-RU"/>
        </a:p>
      </dgm:t>
    </dgm:pt>
    <dgm:pt modelId="{FFE88AA4-71E9-49B2-A922-63EE2482255F}" type="sibTrans" cxnId="{0F88EBEF-2714-4135-97D6-B6BEFE9081BC}">
      <dgm:prSet/>
      <dgm:spPr/>
      <dgm:t>
        <a:bodyPr/>
        <a:lstStyle/>
        <a:p>
          <a:endParaRPr lang="ru-RU"/>
        </a:p>
      </dgm:t>
    </dgm:pt>
    <dgm:pt modelId="{88FE6E1D-008D-4D1E-AA01-AB9A8E053D09}">
      <dgm:prSet phldrT="[Текст]" custT="1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uk-UA" sz="18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Електрична дуга у дуговій лампі  і у дуговому зварюванні</a:t>
          </a:r>
          <a:endParaRPr lang="ru-RU" sz="18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B3805A9B-984D-49AE-BDEA-3D1473C0B98E}" type="parTrans" cxnId="{DC133D3D-ACBA-4B2C-A4FF-B3AD2ACD588F}">
      <dgm:prSet/>
      <dgm:spPr/>
      <dgm:t>
        <a:bodyPr/>
        <a:lstStyle/>
        <a:p>
          <a:endParaRPr lang="ru-RU"/>
        </a:p>
      </dgm:t>
    </dgm:pt>
    <dgm:pt modelId="{C97384BE-C213-4085-9C61-DC39F91FCCD6}" type="sibTrans" cxnId="{DC133D3D-ACBA-4B2C-A4FF-B3AD2ACD588F}">
      <dgm:prSet/>
      <dgm:spPr/>
      <dgm:t>
        <a:bodyPr/>
        <a:lstStyle/>
        <a:p>
          <a:endParaRPr lang="ru-RU"/>
        </a:p>
      </dgm:t>
    </dgm:pt>
    <dgm:pt modelId="{19982755-A3BB-4AEC-8267-5CF36752722B}">
      <dgm:prSet phldrT="[Текст]" custT="1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uk-UA" sz="18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Газорозрядна корона озонового генератора</a:t>
          </a:r>
          <a:endParaRPr lang="ru-RU" sz="18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CE77613D-7B95-4C6A-AC85-92FB337B8105}" type="parTrans" cxnId="{D599325C-F88E-4199-9685-5A2CFC219E80}">
      <dgm:prSet/>
      <dgm:spPr/>
      <dgm:t>
        <a:bodyPr/>
        <a:lstStyle/>
        <a:p>
          <a:endParaRPr lang="ru-RU"/>
        </a:p>
      </dgm:t>
    </dgm:pt>
    <dgm:pt modelId="{47311E46-7019-46C7-A3A6-226C8E69EB6B}" type="sibTrans" cxnId="{D599325C-F88E-4199-9685-5A2CFC219E80}">
      <dgm:prSet/>
      <dgm:spPr/>
      <dgm:t>
        <a:bodyPr/>
        <a:lstStyle/>
        <a:p>
          <a:endParaRPr lang="ru-RU"/>
        </a:p>
      </dgm:t>
    </dgm:pt>
    <dgm:pt modelId="{AC6D7789-E7E4-49FA-8CC7-9E31D6A59438}">
      <dgm:prSet phldrT="[Текст]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3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Блискавка</a:t>
          </a:r>
          <a:endParaRPr lang="ru-RU" sz="23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1F81083D-B8D2-4C32-A739-63DFEF331EA9}" type="parTrans" cxnId="{A40711F1-7979-4754-A08B-CA7AC6A9019E}">
      <dgm:prSet/>
      <dgm:spPr/>
      <dgm:t>
        <a:bodyPr/>
        <a:lstStyle/>
        <a:p>
          <a:endParaRPr lang="ru-RU"/>
        </a:p>
      </dgm:t>
    </dgm:pt>
    <dgm:pt modelId="{9309F66B-C055-488F-A715-17479A1717EC}" type="sibTrans" cxnId="{A40711F1-7979-4754-A08B-CA7AC6A9019E}">
      <dgm:prSet/>
      <dgm:spPr/>
      <dgm:t>
        <a:bodyPr/>
        <a:lstStyle/>
        <a:p>
          <a:endParaRPr lang="ru-RU"/>
        </a:p>
      </dgm:t>
    </dgm:pt>
    <dgm:pt modelId="{75DA5F9B-3C86-4FD8-B40B-B35D88BC1EB5}">
      <dgm:prSet phldrT="[Текст]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3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Вогні святого </a:t>
          </a:r>
          <a:r>
            <a:rPr lang="uk-UA" sz="2300" dirty="0" err="1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Ельма</a:t>
          </a:r>
          <a:endParaRPr lang="ru-RU" sz="23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FFEF5DCB-92F9-4FE6-8389-A290F1B26377}" type="parTrans" cxnId="{EB1F007F-7D53-4B96-B199-EDE96C658D61}">
      <dgm:prSet/>
      <dgm:spPr/>
      <dgm:t>
        <a:bodyPr/>
        <a:lstStyle/>
        <a:p>
          <a:endParaRPr lang="ru-RU"/>
        </a:p>
      </dgm:t>
    </dgm:pt>
    <dgm:pt modelId="{604916F2-0180-4D89-A6B4-2CE666B6E15A}" type="sibTrans" cxnId="{EB1F007F-7D53-4B96-B199-EDE96C658D61}">
      <dgm:prSet/>
      <dgm:spPr/>
      <dgm:t>
        <a:bodyPr/>
        <a:lstStyle/>
        <a:p>
          <a:endParaRPr lang="ru-RU"/>
        </a:p>
      </dgm:t>
    </dgm:pt>
    <dgm:pt modelId="{62AEEE52-CBF2-4895-BAEA-E9DA290589FC}">
      <dgm:prSet phldrT="[Текст]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3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Іоносфера</a:t>
          </a:r>
          <a:endParaRPr lang="ru-RU" sz="23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8817A51D-BD0F-4A1D-A78B-A172B9457792}" type="parTrans" cxnId="{4C061F31-3264-4FA4-ABA1-D308C9324CF0}">
      <dgm:prSet/>
      <dgm:spPr/>
      <dgm:t>
        <a:bodyPr/>
        <a:lstStyle/>
        <a:p>
          <a:endParaRPr lang="ru-RU"/>
        </a:p>
      </dgm:t>
    </dgm:pt>
    <dgm:pt modelId="{0CDF66A0-5470-4645-BC8E-5CC4BCCDB0A6}" type="sibTrans" cxnId="{4C061F31-3264-4FA4-ABA1-D308C9324CF0}">
      <dgm:prSet/>
      <dgm:spPr/>
      <dgm:t>
        <a:bodyPr/>
        <a:lstStyle/>
        <a:p>
          <a:endParaRPr lang="ru-RU"/>
        </a:p>
      </dgm:t>
    </dgm:pt>
    <dgm:pt modelId="{48620137-9691-40AE-B40B-6C0F88DEC2F6}">
      <dgm:prSet phldrT="[Текст]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3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Язики полум'я (низькотемпературна плазма)</a:t>
          </a:r>
          <a:endParaRPr lang="ru-RU" sz="23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E2D20985-8EDC-4ABB-9E72-BB93A25AD6F2}" type="parTrans" cxnId="{DDE79A50-66DF-489C-9541-8F2588996140}">
      <dgm:prSet/>
      <dgm:spPr/>
      <dgm:t>
        <a:bodyPr/>
        <a:lstStyle/>
        <a:p>
          <a:endParaRPr lang="ru-RU"/>
        </a:p>
      </dgm:t>
    </dgm:pt>
    <dgm:pt modelId="{44264FA5-BA48-4C49-B8F9-43B532D45B20}" type="sibTrans" cxnId="{DDE79A50-66DF-489C-9541-8F2588996140}">
      <dgm:prSet/>
      <dgm:spPr/>
      <dgm:t>
        <a:bodyPr/>
        <a:lstStyle/>
        <a:p>
          <a:endParaRPr lang="ru-RU"/>
        </a:p>
      </dgm:t>
    </dgm:pt>
    <dgm:pt modelId="{6CC15C23-0E87-4251-B464-92511A39988D}">
      <dgm:prSet phldrT="[Текст]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Сонце та інші зірки (ті, що існують за рахунок термоядерних реакцій)</a:t>
          </a:r>
          <a:endParaRPr lang="ru-RU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462A9E84-F8EB-4C88-A162-24FA057975EF}" type="parTrans" cxnId="{F988E15B-4DF9-4686-8768-1194890DCA42}">
      <dgm:prSet/>
      <dgm:spPr/>
      <dgm:t>
        <a:bodyPr/>
        <a:lstStyle/>
        <a:p>
          <a:endParaRPr lang="ru-RU"/>
        </a:p>
      </dgm:t>
    </dgm:pt>
    <dgm:pt modelId="{9CE1FAA7-FB8B-4D9E-99C8-8000A20E6740}" type="sibTrans" cxnId="{F988E15B-4DF9-4686-8768-1194890DCA42}">
      <dgm:prSet/>
      <dgm:spPr/>
      <dgm:t>
        <a:bodyPr/>
        <a:lstStyle/>
        <a:p>
          <a:endParaRPr lang="ru-RU"/>
        </a:p>
      </dgm:t>
    </dgm:pt>
    <dgm:pt modelId="{6B68610E-D394-433D-A93D-2614AC2E1EFE}">
      <dgm:prSet phldrT="[Текст]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Сонячний вітер</a:t>
          </a:r>
          <a:endParaRPr lang="ru-RU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53842360-768F-4160-B299-313FE1F4F883}" type="parTrans" cxnId="{7A9E841A-0C78-453F-9705-6C5E8BCF0C5C}">
      <dgm:prSet/>
      <dgm:spPr/>
      <dgm:t>
        <a:bodyPr/>
        <a:lstStyle/>
        <a:p>
          <a:endParaRPr lang="ru-RU"/>
        </a:p>
      </dgm:t>
    </dgm:pt>
    <dgm:pt modelId="{B18795D1-F9B8-40AC-BE23-50D9AE1F390E}" type="sibTrans" cxnId="{7A9E841A-0C78-453F-9705-6C5E8BCF0C5C}">
      <dgm:prSet/>
      <dgm:spPr/>
      <dgm:t>
        <a:bodyPr/>
        <a:lstStyle/>
        <a:p>
          <a:endParaRPr lang="ru-RU"/>
        </a:p>
      </dgm:t>
    </dgm:pt>
    <dgm:pt modelId="{4D5133E4-8ABF-43D3-BE78-287563D8BB21}">
      <dgm:prSet phldrT="[Текст]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Космічний простір (</a:t>
          </a:r>
          <a:r>
            <a:rPr lang="uk-UA" dirty="0" err="1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простір</a:t>
          </a:r>
          <a:r>
            <a:rPr lang="uk-UA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 між планетами, зорями й галактиками)</a:t>
          </a:r>
          <a:endParaRPr lang="ru-RU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2A8FD999-60B7-47EE-B606-CF68E6949D6B}" type="parTrans" cxnId="{9619BF54-7866-49D8-BE7A-5C7AEFB3AD0A}">
      <dgm:prSet/>
      <dgm:spPr/>
      <dgm:t>
        <a:bodyPr/>
        <a:lstStyle/>
        <a:p>
          <a:endParaRPr lang="ru-RU"/>
        </a:p>
      </dgm:t>
    </dgm:pt>
    <dgm:pt modelId="{000A3558-748D-40BD-9492-225C5E075F4D}" type="sibTrans" cxnId="{9619BF54-7866-49D8-BE7A-5C7AEFB3AD0A}">
      <dgm:prSet/>
      <dgm:spPr/>
      <dgm:t>
        <a:bodyPr/>
        <a:lstStyle/>
        <a:p>
          <a:endParaRPr lang="ru-RU"/>
        </a:p>
      </dgm:t>
    </dgm:pt>
    <dgm:pt modelId="{EB82BA75-868F-433A-B669-C3CF2ED9372A}">
      <dgm:prSet phldrT="[Текст]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Міжзоряні туманності</a:t>
          </a:r>
          <a:endParaRPr lang="ru-RU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gm:t>
    </dgm:pt>
    <dgm:pt modelId="{2AF6308C-3F76-4F5C-85EE-75BE4EB1530E}" type="parTrans" cxnId="{91DCC1CE-BF11-4619-87DC-804E0ED874E6}">
      <dgm:prSet/>
      <dgm:spPr/>
      <dgm:t>
        <a:bodyPr/>
        <a:lstStyle/>
        <a:p>
          <a:endParaRPr lang="ru-RU"/>
        </a:p>
      </dgm:t>
    </dgm:pt>
    <dgm:pt modelId="{931CD9A1-FCA8-46A7-8E19-3CC3C4E4512C}" type="sibTrans" cxnId="{91DCC1CE-BF11-4619-87DC-804E0ED874E6}">
      <dgm:prSet/>
      <dgm:spPr/>
      <dgm:t>
        <a:bodyPr/>
        <a:lstStyle/>
        <a:p>
          <a:endParaRPr lang="ru-RU"/>
        </a:p>
      </dgm:t>
    </dgm:pt>
    <dgm:pt modelId="{A7A5B818-205A-4064-BEDA-C4F0DD7D207B}" type="pres">
      <dgm:prSet presAssocID="{C17B056E-3F0A-47D0-A6EF-26CFD6E6A4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ED5BD6-973F-43F4-8804-AE5FACD3969F}" type="pres">
      <dgm:prSet presAssocID="{FCB7B28C-E97B-40C9-BBF0-13A9BCA925EF}" presName="roof" presStyleLbl="dkBgShp" presStyleIdx="0" presStyleCnt="2"/>
      <dgm:spPr/>
      <dgm:t>
        <a:bodyPr/>
        <a:lstStyle/>
        <a:p>
          <a:endParaRPr lang="uk-UA"/>
        </a:p>
      </dgm:t>
    </dgm:pt>
    <dgm:pt modelId="{836BE7AB-D730-497D-8A24-A75046A18479}" type="pres">
      <dgm:prSet presAssocID="{FCB7B28C-E97B-40C9-BBF0-13A9BCA925EF}" presName="pillars" presStyleCnt="0"/>
      <dgm:spPr/>
    </dgm:pt>
    <dgm:pt modelId="{169D7364-0BFA-471F-84C7-A0AEFC8673C0}" type="pres">
      <dgm:prSet presAssocID="{FCB7B28C-E97B-40C9-BBF0-13A9BCA925E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86EDB-F1F0-408F-BD78-947DD1CF78D5}" type="pres">
      <dgm:prSet presAssocID="{4D987FB7-3D8F-4C72-8C65-55632BA318E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C43EB-6EBE-4836-B1F1-FDAEA74D67F6}" type="pres">
      <dgm:prSet presAssocID="{25046872-9BAC-404F-A809-71E4C09617A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81050-B648-4966-8232-54728B9EF9AF}" type="pres">
      <dgm:prSet presAssocID="{FCB7B28C-E97B-40C9-BBF0-13A9BCA925EF}" presName="base" presStyleLbl="dkBgShp" presStyleIdx="1" presStyleCnt="2"/>
      <dgm:spPr>
        <a:solidFill>
          <a:srgbClr val="FF7C80">
            <a:alpha val="46000"/>
          </a:srgb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0EFEF2A-ADEE-43E4-BEA8-B846495E6470}" type="presOf" srcId="{75DA5F9B-3C86-4FD8-B40B-B35D88BC1EB5}" destId="{1F586EDB-F1F0-408F-BD78-947DD1CF78D5}" srcOrd="0" destOrd="2" presId="urn:microsoft.com/office/officeart/2005/8/layout/hList3"/>
    <dgm:cxn modelId="{B9285914-A9FD-4CA0-8C47-2E853F61B04D}" type="presOf" srcId="{FBE0ACEF-17DB-4903-883C-3561BCB40989}" destId="{169D7364-0BFA-471F-84C7-A0AEFC8673C0}" srcOrd="0" destOrd="3" presId="urn:microsoft.com/office/officeart/2005/8/layout/hList3"/>
    <dgm:cxn modelId="{F7172B11-7A11-4155-B801-7032A92D2A54}" type="presOf" srcId="{EB82BA75-868F-433A-B669-C3CF2ED9372A}" destId="{81EC43EB-6EBE-4836-B1F1-FDAEA74D67F6}" srcOrd="0" destOrd="4" presId="urn:microsoft.com/office/officeart/2005/8/layout/hList3"/>
    <dgm:cxn modelId="{0CDA4E37-D68B-4C53-99F2-5FB77857E83E}" srcId="{FCB7B28C-E97B-40C9-BBF0-13A9BCA925EF}" destId="{4D987FB7-3D8F-4C72-8C65-55632BA318E5}" srcOrd="1" destOrd="0" parTransId="{BDC64CD7-74F6-41B7-878F-52750CA94583}" sibTransId="{3F613122-5A8B-446C-ACE4-F3EDA2841D94}"/>
    <dgm:cxn modelId="{D599325C-F88E-4199-9685-5A2CFC219E80}" srcId="{FB8B4216-DE83-4CD5-BF4D-F08CFE963C17}" destId="{19982755-A3BB-4AEC-8267-5CF36752722B}" srcOrd="6" destOrd="0" parTransId="{CE77613D-7B95-4C6A-AC85-92FB337B8105}" sibTransId="{47311E46-7019-46C7-A3A6-226C8E69EB6B}"/>
    <dgm:cxn modelId="{EB1F007F-7D53-4B96-B199-EDE96C658D61}" srcId="{4D987FB7-3D8F-4C72-8C65-55632BA318E5}" destId="{75DA5F9B-3C86-4FD8-B40B-B35D88BC1EB5}" srcOrd="1" destOrd="0" parTransId="{FFEF5DCB-92F9-4FE6-8389-A290F1B26377}" sibTransId="{604916F2-0180-4D89-A6B4-2CE666B6E15A}"/>
    <dgm:cxn modelId="{D6C6BF59-A27E-41CA-AE85-45E96FEDD817}" type="presOf" srcId="{88FE6E1D-008D-4D1E-AA01-AB9A8E053D09}" destId="{169D7364-0BFA-471F-84C7-A0AEFC8673C0}" srcOrd="0" destOrd="6" presId="urn:microsoft.com/office/officeart/2005/8/layout/hList3"/>
    <dgm:cxn modelId="{7EF78FE8-1002-4BF9-845E-A5F80AAACCEF}" type="presOf" srcId="{8D47C077-A26A-42F6-8B50-39E770ED81EA}" destId="{169D7364-0BFA-471F-84C7-A0AEFC8673C0}" srcOrd="0" destOrd="1" presId="urn:microsoft.com/office/officeart/2005/8/layout/hList3"/>
    <dgm:cxn modelId="{BF2CB38C-96E3-4DA7-89A1-BC729565A8E6}" srcId="{FB8B4216-DE83-4CD5-BF4D-F08CFE963C17}" destId="{6834C3FA-85AC-42A6-B504-754AD21F80B7}" srcOrd="3" destOrd="0" parTransId="{68A7A242-04A1-4275-B9A5-354118B540B9}" sibTransId="{D62B00CB-C746-42AD-8FE8-9E0058CAAD7B}"/>
    <dgm:cxn modelId="{BCF7A709-32B6-4488-9BE1-41B61626BEF2}" type="presOf" srcId="{6834C3FA-85AC-42A6-B504-754AD21F80B7}" destId="{169D7364-0BFA-471F-84C7-A0AEFC8673C0}" srcOrd="0" destOrd="4" presId="urn:microsoft.com/office/officeart/2005/8/layout/hList3"/>
    <dgm:cxn modelId="{DC133D3D-ACBA-4B2C-A4FF-B3AD2ACD588F}" srcId="{FB8B4216-DE83-4CD5-BF4D-F08CFE963C17}" destId="{88FE6E1D-008D-4D1E-AA01-AB9A8E053D09}" srcOrd="5" destOrd="0" parTransId="{B3805A9B-984D-49AE-BDEA-3D1473C0B98E}" sibTransId="{C97384BE-C213-4085-9C61-DC39F91FCCD6}"/>
    <dgm:cxn modelId="{6F2B3199-ED0B-4EEF-A99F-0F00D30ED39B}" type="presOf" srcId="{4D987FB7-3D8F-4C72-8C65-55632BA318E5}" destId="{1F586EDB-F1F0-408F-BD78-947DD1CF78D5}" srcOrd="0" destOrd="0" presId="urn:microsoft.com/office/officeart/2005/8/layout/hList3"/>
    <dgm:cxn modelId="{641D4A79-842E-40DB-A518-FD601BD89E4E}" srcId="{FB8B4216-DE83-4CD5-BF4D-F08CFE963C17}" destId="{8D47C077-A26A-42F6-8B50-39E770ED81EA}" srcOrd="0" destOrd="0" parTransId="{A91BDA08-3094-4A6C-8BC4-938FFD06390C}" sibTransId="{90F98F08-5350-4ED7-81CB-431F7432A4B3}"/>
    <dgm:cxn modelId="{9619BF54-7866-49D8-BE7A-5C7AEFB3AD0A}" srcId="{25046872-9BAC-404F-A809-71E4C09617A9}" destId="{4D5133E4-8ABF-43D3-BE78-287563D8BB21}" srcOrd="2" destOrd="0" parTransId="{2A8FD999-60B7-47EE-B606-CF68E6949D6B}" sibTransId="{000A3558-748D-40BD-9492-225C5E075F4D}"/>
    <dgm:cxn modelId="{26DFF9E3-BE50-4D98-86CF-84D7A691BF29}" srcId="{FCB7B28C-E97B-40C9-BBF0-13A9BCA925EF}" destId="{25046872-9BAC-404F-A809-71E4C09617A9}" srcOrd="2" destOrd="0" parTransId="{6ECED7C5-AB9D-4523-AF65-3BA593FF3E09}" sibTransId="{367A365E-EB71-44CA-A4DA-A1A8243D01CD}"/>
    <dgm:cxn modelId="{EF566B39-9C8F-4D27-80AC-638EDB4AE982}" type="presOf" srcId="{5E3CE14C-0DB3-4911-83AF-D33E65C9DF6A}" destId="{169D7364-0BFA-471F-84C7-A0AEFC8673C0}" srcOrd="0" destOrd="5" presId="urn:microsoft.com/office/officeart/2005/8/layout/hList3"/>
    <dgm:cxn modelId="{91DCC1CE-BF11-4619-87DC-804E0ED874E6}" srcId="{25046872-9BAC-404F-A809-71E4C09617A9}" destId="{EB82BA75-868F-433A-B669-C3CF2ED9372A}" srcOrd="3" destOrd="0" parTransId="{2AF6308C-3F76-4F5C-85EE-75BE4EB1530E}" sibTransId="{931CD9A1-FCA8-46A7-8E19-3CC3C4E4512C}"/>
    <dgm:cxn modelId="{60C968BB-E0D8-42C5-8E68-B26E4CA438E3}" type="presOf" srcId="{48620137-9691-40AE-B40B-6C0F88DEC2F6}" destId="{1F586EDB-F1F0-408F-BD78-947DD1CF78D5}" srcOrd="0" destOrd="4" presId="urn:microsoft.com/office/officeart/2005/8/layout/hList3"/>
    <dgm:cxn modelId="{B76EF8E7-0294-49EA-B31C-47CD5C534A85}" type="presOf" srcId="{C17B056E-3F0A-47D0-A6EF-26CFD6E6A43A}" destId="{A7A5B818-205A-4064-BEDA-C4F0DD7D207B}" srcOrd="0" destOrd="0" presId="urn:microsoft.com/office/officeart/2005/8/layout/hList3"/>
    <dgm:cxn modelId="{76D7A6B8-8820-4AB3-A8B8-79C1B570FCE0}" type="presOf" srcId="{FCB7B28C-E97B-40C9-BBF0-13A9BCA925EF}" destId="{47ED5BD6-973F-43F4-8804-AE5FACD3969F}" srcOrd="0" destOrd="0" presId="urn:microsoft.com/office/officeart/2005/8/layout/hList3"/>
    <dgm:cxn modelId="{A4965F37-FB53-46B9-BEC5-C62B344B1036}" type="presOf" srcId="{FB8B4216-DE83-4CD5-BF4D-F08CFE963C17}" destId="{169D7364-0BFA-471F-84C7-A0AEFC8673C0}" srcOrd="0" destOrd="0" presId="urn:microsoft.com/office/officeart/2005/8/layout/hList3"/>
    <dgm:cxn modelId="{7A9E841A-0C78-453F-9705-6C5E8BCF0C5C}" srcId="{25046872-9BAC-404F-A809-71E4C09617A9}" destId="{6B68610E-D394-433D-A93D-2614AC2E1EFE}" srcOrd="1" destOrd="0" parTransId="{53842360-768F-4160-B299-313FE1F4F883}" sibTransId="{B18795D1-F9B8-40AC-BE23-50D9AE1F390E}"/>
    <dgm:cxn modelId="{DDE79A50-66DF-489C-9541-8F2588996140}" srcId="{4D987FB7-3D8F-4C72-8C65-55632BA318E5}" destId="{48620137-9691-40AE-B40B-6C0F88DEC2F6}" srcOrd="3" destOrd="0" parTransId="{E2D20985-8EDC-4ABB-9E72-BB93A25AD6F2}" sibTransId="{44264FA5-BA48-4C49-B8F9-43B532D45B20}"/>
    <dgm:cxn modelId="{0F88EBEF-2714-4135-97D6-B6BEFE9081BC}" srcId="{FB8B4216-DE83-4CD5-BF4D-F08CFE963C17}" destId="{5E3CE14C-0DB3-4911-83AF-D33E65C9DF6A}" srcOrd="4" destOrd="0" parTransId="{5155F97A-3FFE-4F07-B2EA-2EF0CFBDA6D3}" sibTransId="{FFE88AA4-71E9-49B2-A922-63EE2482255F}"/>
    <dgm:cxn modelId="{F988E15B-4DF9-4686-8768-1194890DCA42}" srcId="{25046872-9BAC-404F-A809-71E4C09617A9}" destId="{6CC15C23-0E87-4251-B464-92511A39988D}" srcOrd="0" destOrd="0" parTransId="{462A9E84-F8EB-4C88-A162-24FA057975EF}" sibTransId="{9CE1FAA7-FB8B-4D9E-99C8-8000A20E6740}"/>
    <dgm:cxn modelId="{BAD7979F-73DE-464A-A0DE-5D806422A96F}" type="presOf" srcId="{25046872-9BAC-404F-A809-71E4C09617A9}" destId="{81EC43EB-6EBE-4836-B1F1-FDAEA74D67F6}" srcOrd="0" destOrd="0" presId="urn:microsoft.com/office/officeart/2005/8/layout/hList3"/>
    <dgm:cxn modelId="{E7C6EC34-7F95-434B-86A9-8E82D768EE7C}" type="presOf" srcId="{62AEEE52-CBF2-4895-BAEA-E9DA290589FC}" destId="{1F586EDB-F1F0-408F-BD78-947DD1CF78D5}" srcOrd="0" destOrd="3" presId="urn:microsoft.com/office/officeart/2005/8/layout/hList3"/>
    <dgm:cxn modelId="{B4B0425F-E53A-489F-B851-AF6404A08DC7}" type="presOf" srcId="{19982755-A3BB-4AEC-8267-5CF36752722B}" destId="{169D7364-0BFA-471F-84C7-A0AEFC8673C0}" srcOrd="0" destOrd="7" presId="urn:microsoft.com/office/officeart/2005/8/layout/hList3"/>
    <dgm:cxn modelId="{FBBD7F3C-962F-4183-81E5-C1BC8C272E5A}" type="presOf" srcId="{4D5133E4-8ABF-43D3-BE78-287563D8BB21}" destId="{81EC43EB-6EBE-4836-B1F1-FDAEA74D67F6}" srcOrd="0" destOrd="3" presId="urn:microsoft.com/office/officeart/2005/8/layout/hList3"/>
    <dgm:cxn modelId="{4C061F31-3264-4FA4-ABA1-D308C9324CF0}" srcId="{4D987FB7-3D8F-4C72-8C65-55632BA318E5}" destId="{62AEEE52-CBF2-4895-BAEA-E9DA290589FC}" srcOrd="2" destOrd="0" parTransId="{8817A51D-BD0F-4A1D-A78B-A172B9457792}" sibTransId="{0CDF66A0-5470-4645-BC8E-5CC4BCCDB0A6}"/>
    <dgm:cxn modelId="{DB47A9FC-437B-4CE3-954F-DC1F7F71D9F6}" srcId="{FB8B4216-DE83-4CD5-BF4D-F08CFE963C17}" destId="{D2C49AF7-0631-45DC-945C-3F12FEE1C71C}" srcOrd="1" destOrd="0" parTransId="{38EAACF2-70FC-4675-874A-D575F2E6CC17}" sibTransId="{DB04675F-D2AD-43BE-8229-9885D2632670}"/>
    <dgm:cxn modelId="{0C32D118-DE53-47CB-BBB4-0DCCC8E2D799}" type="presOf" srcId="{AC6D7789-E7E4-49FA-8CC7-9E31D6A59438}" destId="{1F586EDB-F1F0-408F-BD78-947DD1CF78D5}" srcOrd="0" destOrd="1" presId="urn:microsoft.com/office/officeart/2005/8/layout/hList3"/>
    <dgm:cxn modelId="{22A1C58C-F622-4FF6-AF4D-425C81F6B29E}" srcId="{C17B056E-3F0A-47D0-A6EF-26CFD6E6A43A}" destId="{FCB7B28C-E97B-40C9-BBF0-13A9BCA925EF}" srcOrd="0" destOrd="0" parTransId="{2EB3F072-5B0B-4F04-B7D7-3B34CA775ED6}" sibTransId="{93C0B229-0210-4942-8BED-171228D7A02A}"/>
    <dgm:cxn modelId="{25083700-F2AB-43F8-AF18-50533064333B}" type="presOf" srcId="{D2C49AF7-0631-45DC-945C-3F12FEE1C71C}" destId="{169D7364-0BFA-471F-84C7-A0AEFC8673C0}" srcOrd="0" destOrd="2" presId="urn:microsoft.com/office/officeart/2005/8/layout/hList3"/>
    <dgm:cxn modelId="{4389AFA9-9C68-4C92-A4CF-A060D3CD6F46}" type="presOf" srcId="{6B68610E-D394-433D-A93D-2614AC2E1EFE}" destId="{81EC43EB-6EBE-4836-B1F1-FDAEA74D67F6}" srcOrd="0" destOrd="2" presId="urn:microsoft.com/office/officeart/2005/8/layout/hList3"/>
    <dgm:cxn modelId="{9D47DB04-A7CE-44AF-A476-A87A054CCB4C}" srcId="{FB8B4216-DE83-4CD5-BF4D-F08CFE963C17}" destId="{FBE0ACEF-17DB-4903-883C-3561BCB40989}" srcOrd="2" destOrd="0" parTransId="{D3109F8B-5C81-482C-9148-26859ED6BE45}" sibTransId="{D2C86F04-F56A-4777-86BB-7483DF511D9E}"/>
    <dgm:cxn modelId="{A40711F1-7979-4754-A08B-CA7AC6A9019E}" srcId="{4D987FB7-3D8F-4C72-8C65-55632BA318E5}" destId="{AC6D7789-E7E4-49FA-8CC7-9E31D6A59438}" srcOrd="0" destOrd="0" parTransId="{1F81083D-B8D2-4C32-A739-63DFEF331EA9}" sibTransId="{9309F66B-C055-488F-A715-17479A1717EC}"/>
    <dgm:cxn modelId="{530D2BFF-4C30-4569-9909-462B0A30215D}" type="presOf" srcId="{6CC15C23-0E87-4251-B464-92511A39988D}" destId="{81EC43EB-6EBE-4836-B1F1-FDAEA74D67F6}" srcOrd="0" destOrd="1" presId="urn:microsoft.com/office/officeart/2005/8/layout/hList3"/>
    <dgm:cxn modelId="{B5C601E0-3748-4730-8146-D4718D1DF00C}" srcId="{FCB7B28C-E97B-40C9-BBF0-13A9BCA925EF}" destId="{FB8B4216-DE83-4CD5-BF4D-F08CFE963C17}" srcOrd="0" destOrd="0" parTransId="{5036EE57-1049-4C3F-B9EC-E571145FED1F}" sibTransId="{A41BABCA-1D0E-497B-8AC8-47FB71DC189A}"/>
    <dgm:cxn modelId="{E8BE1069-9E53-419F-B5A3-3FD9F5091187}" type="presParOf" srcId="{A7A5B818-205A-4064-BEDA-C4F0DD7D207B}" destId="{47ED5BD6-973F-43F4-8804-AE5FACD3969F}" srcOrd="0" destOrd="0" presId="urn:microsoft.com/office/officeart/2005/8/layout/hList3"/>
    <dgm:cxn modelId="{BA721D07-5169-4B19-8ACC-29F71B552969}" type="presParOf" srcId="{A7A5B818-205A-4064-BEDA-C4F0DD7D207B}" destId="{836BE7AB-D730-497D-8A24-A75046A18479}" srcOrd="1" destOrd="0" presId="urn:microsoft.com/office/officeart/2005/8/layout/hList3"/>
    <dgm:cxn modelId="{F5D3C7CD-F0CC-48E2-9842-BCE7714E9643}" type="presParOf" srcId="{836BE7AB-D730-497D-8A24-A75046A18479}" destId="{169D7364-0BFA-471F-84C7-A0AEFC8673C0}" srcOrd="0" destOrd="0" presId="urn:microsoft.com/office/officeart/2005/8/layout/hList3"/>
    <dgm:cxn modelId="{28BFAC23-E03F-41EB-92B2-55C95C171C7C}" type="presParOf" srcId="{836BE7AB-D730-497D-8A24-A75046A18479}" destId="{1F586EDB-F1F0-408F-BD78-947DD1CF78D5}" srcOrd="1" destOrd="0" presId="urn:microsoft.com/office/officeart/2005/8/layout/hList3"/>
    <dgm:cxn modelId="{4A7C238F-5189-4373-BFB3-23131BFAAF0A}" type="presParOf" srcId="{836BE7AB-D730-497D-8A24-A75046A18479}" destId="{81EC43EB-6EBE-4836-B1F1-FDAEA74D67F6}" srcOrd="2" destOrd="0" presId="urn:microsoft.com/office/officeart/2005/8/layout/hList3"/>
    <dgm:cxn modelId="{A2B32F0C-2A01-4195-9AC6-1C8E9A06A767}" type="presParOf" srcId="{A7A5B818-205A-4064-BEDA-C4F0DD7D207B}" destId="{AD681050-B648-4966-8232-54728B9EF9AF}" srcOrd="2" destOrd="0" presId="urn:microsoft.com/office/officeart/2005/8/layout/hList3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40843-348B-41C6-BEC8-F510B0224C54}">
      <dsp:nvSpPr>
        <dsp:cNvPr id="0" name=""/>
        <dsp:cNvSpPr/>
      </dsp:nvSpPr>
      <dsp:spPr>
        <a:xfrm>
          <a:off x="3284003" y="1740298"/>
          <a:ext cx="1712912" cy="1271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Йонізатори</a:t>
          </a:r>
          <a:endParaRPr lang="ru-RU" sz="1400" b="1" i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3534853" y="1926568"/>
        <a:ext cx="1211212" cy="899390"/>
      </dsp:txXfrm>
    </dsp:sp>
    <dsp:sp modelId="{9AACABCC-3FE8-4A72-90A0-5C45EB12D032}">
      <dsp:nvSpPr>
        <dsp:cNvPr id="0" name=""/>
        <dsp:cNvSpPr/>
      </dsp:nvSpPr>
      <dsp:spPr>
        <a:xfrm rot="16200000">
          <a:off x="4010930" y="1290835"/>
          <a:ext cx="259058" cy="424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4049789" y="1414654"/>
        <a:ext cx="181341" cy="254881"/>
      </dsp:txXfrm>
    </dsp:sp>
    <dsp:sp modelId="{72FD52F5-75FE-4EFB-A046-E63816CACC98}">
      <dsp:nvSpPr>
        <dsp:cNvPr id="0" name=""/>
        <dsp:cNvSpPr/>
      </dsp:nvSpPr>
      <dsp:spPr>
        <a:xfrm>
          <a:off x="2885690" y="2093"/>
          <a:ext cx="2509539" cy="1249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Рентгенівські промені</a:t>
          </a:r>
          <a:endParaRPr lang="ru-RU" sz="1400" b="1" i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3253203" y="185066"/>
        <a:ext cx="1774513" cy="883470"/>
      </dsp:txXfrm>
    </dsp:sp>
    <dsp:sp modelId="{0925F794-B7BD-423B-B5D1-291B08C5D06B}">
      <dsp:nvSpPr>
        <dsp:cNvPr id="0" name=""/>
        <dsp:cNvSpPr/>
      </dsp:nvSpPr>
      <dsp:spPr>
        <a:xfrm>
          <a:off x="5095586" y="2163863"/>
          <a:ext cx="237705" cy="424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5095586" y="2248823"/>
        <a:ext cx="166394" cy="254881"/>
      </dsp:txXfrm>
    </dsp:sp>
    <dsp:sp modelId="{91200971-C368-456A-A6FC-F481D8DECDD4}">
      <dsp:nvSpPr>
        <dsp:cNvPr id="0" name=""/>
        <dsp:cNvSpPr/>
      </dsp:nvSpPr>
      <dsp:spPr>
        <a:xfrm>
          <a:off x="5445416" y="1751555"/>
          <a:ext cx="2509539" cy="12494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Радіоактивне</a:t>
          </a:r>
          <a:r>
            <a:rPr lang="uk-UA" sz="1200" b="1" i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uk-UA" sz="1400" b="1" i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випромінювання</a:t>
          </a:r>
          <a:endParaRPr lang="ru-RU" sz="1400" b="1" i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5812929" y="1934528"/>
        <a:ext cx="1774513" cy="883470"/>
      </dsp:txXfrm>
    </dsp:sp>
    <dsp:sp modelId="{967950B8-BFA9-4575-B4DA-36058C3B6A85}">
      <dsp:nvSpPr>
        <dsp:cNvPr id="0" name=""/>
        <dsp:cNvSpPr/>
      </dsp:nvSpPr>
      <dsp:spPr>
        <a:xfrm rot="5400000">
          <a:off x="4010930" y="3036891"/>
          <a:ext cx="259058" cy="424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4049789" y="3082993"/>
        <a:ext cx="181341" cy="254881"/>
      </dsp:txXfrm>
    </dsp:sp>
    <dsp:sp modelId="{41F3709A-2F4E-4D86-9F49-AEE39C2ADEE6}">
      <dsp:nvSpPr>
        <dsp:cNvPr id="0" name=""/>
        <dsp:cNvSpPr/>
      </dsp:nvSpPr>
      <dsp:spPr>
        <a:xfrm>
          <a:off x="2885690" y="3501018"/>
          <a:ext cx="2509539" cy="12494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Космічне</a:t>
          </a:r>
          <a:r>
            <a:rPr lang="uk-UA" sz="1200" b="1" i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uk-UA" sz="1400" b="1" i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випромінювання</a:t>
          </a:r>
          <a:endParaRPr lang="ru-RU" sz="1400" b="1" i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3253203" y="3683991"/>
        <a:ext cx="1774513" cy="883470"/>
      </dsp:txXfrm>
    </dsp:sp>
    <dsp:sp modelId="{3BE141A6-A647-4E5A-8298-0F68003322A4}">
      <dsp:nvSpPr>
        <dsp:cNvPr id="0" name=""/>
        <dsp:cNvSpPr/>
      </dsp:nvSpPr>
      <dsp:spPr>
        <a:xfrm rot="10823193">
          <a:off x="2914724" y="2156474"/>
          <a:ext cx="260986" cy="424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10800000">
        <a:off x="2993019" y="2241698"/>
        <a:ext cx="182690" cy="254881"/>
      </dsp:txXfrm>
    </dsp:sp>
    <dsp:sp modelId="{65E96346-A047-488C-8EB9-C5A265395529}">
      <dsp:nvSpPr>
        <dsp:cNvPr id="0" name=""/>
        <dsp:cNvSpPr/>
      </dsp:nvSpPr>
      <dsp:spPr>
        <a:xfrm>
          <a:off x="282199" y="1733991"/>
          <a:ext cx="2509539" cy="12494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Сонячні промені</a:t>
          </a:r>
          <a:endParaRPr lang="ru-RU" sz="1400" b="1" i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649712" y="1916964"/>
        <a:ext cx="1774513" cy="883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D5BD6-973F-43F4-8804-AE5FACD3969F}">
      <dsp:nvSpPr>
        <dsp:cNvPr id="0" name=""/>
        <dsp:cNvSpPr/>
      </dsp:nvSpPr>
      <dsp:spPr>
        <a:xfrm>
          <a:off x="0" y="0"/>
          <a:ext cx="11305256" cy="1979205"/>
        </a:xfrm>
        <a:prstGeom prst="rect">
          <a:avLst/>
        </a:prstGeom>
        <a:blipFill dpi="0" rotWithShape="0">
          <a:blip xmlns:r="http://schemas.openxmlformats.org/officeDocument/2006/relationships" r:embed="rId1"/>
          <a:srcRect/>
          <a:stretch>
            <a:fillRect t="-100000" b="-5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Найтиповіші форми плазми</a:t>
          </a:r>
          <a:endParaRPr lang="ru-RU" sz="6500" kern="1200" dirty="0"/>
        </a:p>
      </dsp:txBody>
      <dsp:txXfrm>
        <a:off x="0" y="0"/>
        <a:ext cx="11305256" cy="1979205"/>
      </dsp:txXfrm>
    </dsp:sp>
    <dsp:sp modelId="{169D7364-0BFA-471F-84C7-A0AEFC8673C0}">
      <dsp:nvSpPr>
        <dsp:cNvPr id="0" name=""/>
        <dsp:cNvSpPr/>
      </dsp:nvSpPr>
      <dsp:spPr>
        <a:xfrm>
          <a:off x="5520" y="1979205"/>
          <a:ext cx="3764738" cy="4156331"/>
        </a:xfrm>
        <a:prstGeom prst="rect">
          <a:avLst/>
        </a:prstGeom>
        <a:solidFill>
          <a:srgbClr val="FF7C80">
            <a:alpha val="46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rPr>
            <a:t>Штучно створена плазма </a:t>
          </a:r>
          <a:endParaRPr lang="ru-RU" sz="2800" b="1" kern="1200" cap="none" spc="0" dirty="0">
            <a:ln w="1905"/>
            <a:solidFill>
              <a:srgbClr val="660066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Monotype Corsiva" pitchFamily="66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Плазмова панель(телевізор, монітор)</a:t>
          </a:r>
          <a:endParaRPr lang="ru-RU" sz="18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Плазмові ракетні двигуни</a:t>
          </a:r>
          <a:endParaRPr lang="ru-RU" sz="18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Яскрава сфера ядерного вибуху</a:t>
          </a:r>
          <a:endParaRPr lang="ru-RU" sz="18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Вплив на речовину лазерним випромінюванням</a:t>
          </a:r>
          <a:endParaRPr lang="ru-RU" sz="18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Плазмова лампа</a:t>
          </a:r>
          <a:endParaRPr lang="ru-RU" sz="18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Електрична дуга у дуговій лампі  і у дуговому зварюванні</a:t>
          </a:r>
          <a:endParaRPr lang="ru-RU" sz="18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Газорозрядна корона озонового генератора</a:t>
          </a:r>
          <a:endParaRPr lang="ru-RU" sz="18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sp:txBody>
      <dsp:txXfrm>
        <a:off x="5520" y="1979205"/>
        <a:ext cx="3764738" cy="4156331"/>
      </dsp:txXfrm>
    </dsp:sp>
    <dsp:sp modelId="{1F586EDB-F1F0-408F-BD78-947DD1CF78D5}">
      <dsp:nvSpPr>
        <dsp:cNvPr id="0" name=""/>
        <dsp:cNvSpPr/>
      </dsp:nvSpPr>
      <dsp:spPr>
        <a:xfrm>
          <a:off x="3770258" y="1979205"/>
          <a:ext cx="3764738" cy="4156331"/>
        </a:xfrm>
        <a:prstGeom prst="rect">
          <a:avLst/>
        </a:prstGeom>
        <a:solidFill>
          <a:srgbClr val="FF7C80">
            <a:alpha val="46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rPr>
            <a:t>Земна природна плазма</a:t>
          </a:r>
          <a:endParaRPr lang="ru-RU" sz="2800" b="1" kern="1200" cap="none" spc="0" dirty="0">
            <a:ln w="1905"/>
            <a:solidFill>
              <a:srgbClr val="660066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Monotype Corsiva" pitchFamily="66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Блискавка</a:t>
          </a:r>
          <a:endParaRPr lang="ru-RU" sz="23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Вогні святого </a:t>
          </a:r>
          <a:r>
            <a:rPr lang="uk-UA" sz="2300" kern="1200" dirty="0" err="1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Ельма</a:t>
          </a:r>
          <a:endParaRPr lang="ru-RU" sz="23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Іоносфера</a:t>
          </a:r>
          <a:endParaRPr lang="ru-RU" sz="23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Язики полум'я (низькотемпературна плазма)</a:t>
          </a:r>
          <a:endParaRPr lang="ru-RU" sz="23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sp:txBody>
      <dsp:txXfrm>
        <a:off x="3770258" y="1979205"/>
        <a:ext cx="3764738" cy="4156331"/>
      </dsp:txXfrm>
    </dsp:sp>
    <dsp:sp modelId="{81EC43EB-6EBE-4836-B1F1-FDAEA74D67F6}">
      <dsp:nvSpPr>
        <dsp:cNvPr id="0" name=""/>
        <dsp:cNvSpPr/>
      </dsp:nvSpPr>
      <dsp:spPr>
        <a:xfrm>
          <a:off x="7534997" y="1979205"/>
          <a:ext cx="3764738" cy="4156331"/>
        </a:xfrm>
        <a:prstGeom prst="rect">
          <a:avLst/>
        </a:prstGeom>
        <a:solidFill>
          <a:srgbClr val="FF7C80">
            <a:alpha val="46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rPr>
            <a:t>Космічна та астрофізична плазма</a:t>
          </a:r>
          <a:endParaRPr lang="ru-RU" sz="2800" b="1" kern="1200" cap="none" spc="0" dirty="0">
            <a:ln w="1905"/>
            <a:solidFill>
              <a:srgbClr val="660066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Monotype Corsiva" pitchFamily="66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Сонце та інші зірки (ті, що існують за рахунок термоядерних реакцій)</a:t>
          </a:r>
          <a:endParaRPr lang="ru-RU" sz="22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Сонячний вітер</a:t>
          </a:r>
          <a:endParaRPr lang="ru-RU" sz="22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Космічний простір (</a:t>
          </a:r>
          <a:r>
            <a:rPr lang="uk-UA" sz="2200" kern="1200" dirty="0" err="1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простір</a:t>
          </a:r>
          <a:r>
            <a:rPr lang="uk-UA" sz="22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 між планетами, зорями й галактиками)</a:t>
          </a:r>
          <a:endParaRPr lang="ru-RU" sz="22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Міжзоряні туманності</a:t>
          </a:r>
          <a:endParaRPr lang="ru-RU" sz="2200" kern="1200" dirty="0">
            <a:solidFill>
              <a:schemeClr val="accent6">
                <a:lumMod val="75000"/>
              </a:schemeClr>
            </a:solidFill>
            <a:latin typeface="Book Antiqua" pitchFamily="18" charset="0"/>
          </a:endParaRPr>
        </a:p>
      </dsp:txBody>
      <dsp:txXfrm>
        <a:off x="7534997" y="1979205"/>
        <a:ext cx="3764738" cy="4156331"/>
      </dsp:txXfrm>
    </dsp:sp>
    <dsp:sp modelId="{AD681050-B648-4966-8232-54728B9EF9AF}">
      <dsp:nvSpPr>
        <dsp:cNvPr id="0" name=""/>
        <dsp:cNvSpPr/>
      </dsp:nvSpPr>
      <dsp:spPr>
        <a:xfrm>
          <a:off x="0" y="6135537"/>
          <a:ext cx="11305256" cy="461814"/>
        </a:xfrm>
        <a:prstGeom prst="rect">
          <a:avLst/>
        </a:prstGeom>
        <a:solidFill>
          <a:srgbClr val="FF7C80">
            <a:alpha val="46000"/>
          </a:srgb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ru-RU"/>
              <a:pPr/>
              <a:t>08.03.2014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ru-RU"/>
              <a:pPr/>
              <a:t>08.03.2014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08.03.2014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08.03.2014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08.03.2014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08.03.2014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08.03.2014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08.03.2014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08.03.2014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08.03.2014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08.03.2014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08.03.2014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08.03.2014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ru-RU" noProof="0" smtClean="0"/>
              <a:pPr/>
              <a:t>08.03.2014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812" y="1124744"/>
            <a:ext cx="10513168" cy="22322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uk-UA" sz="6000" b="0" i="0" dirty="0" smtClean="0">
                <a:solidFill>
                  <a:srgbClr val="652825"/>
                </a:solidFill>
                <a:latin typeface="Book Antiqua" pitchFamily="18" charset="0"/>
              </a:rPr>
              <a:t>Електричний струм у газах та його використання</a:t>
            </a:r>
            <a:endParaRPr lang="ru-RU" sz="6000" b="0" i="0" dirty="0">
              <a:solidFill>
                <a:srgbClr val="652825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6220" y="4941168"/>
            <a:ext cx="3744416" cy="165618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3200" dirty="0" smtClean="0">
                <a:solidFill>
                  <a:schemeClr val="accent4"/>
                </a:solidFill>
              </a:rPr>
              <a:t>Виконала: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200" dirty="0" smtClean="0">
                <a:solidFill>
                  <a:schemeClr val="accent4"/>
                </a:solidFill>
              </a:rPr>
              <a:t>учениця 11-Б класу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200" dirty="0" smtClean="0">
                <a:solidFill>
                  <a:schemeClr val="accent4"/>
                </a:solidFill>
              </a:rPr>
              <a:t>Кирпель Марія</a:t>
            </a:r>
            <a:endParaRPr lang="ru-RU" sz="3200" dirty="0" smtClean="0">
              <a:solidFill>
                <a:schemeClr val="accent4"/>
              </a:solidFill>
            </a:endParaRPr>
          </a:p>
        </p:txBody>
      </p:sp>
      <p:pic>
        <p:nvPicPr>
          <p:cNvPr id="4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124" y="5949280"/>
            <a:ext cx="919886" cy="647395"/>
          </a:xfrm>
          <a:prstGeom prst="rect">
            <a:avLst/>
          </a:prstGeom>
          <a:noFill/>
        </p:spPr>
      </p:pic>
      <p:pic>
        <p:nvPicPr>
          <p:cNvPr id="5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60" y="6165304"/>
            <a:ext cx="919886" cy="647395"/>
          </a:xfrm>
          <a:prstGeom prst="rect">
            <a:avLst/>
          </a:prstGeom>
          <a:noFill/>
        </p:spPr>
      </p:pic>
      <p:pic>
        <p:nvPicPr>
          <p:cNvPr id="6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228" y="6165304"/>
            <a:ext cx="919886" cy="647395"/>
          </a:xfrm>
          <a:prstGeom prst="rect">
            <a:avLst/>
          </a:prstGeom>
          <a:noFill/>
        </p:spPr>
      </p:pic>
      <p:pic>
        <p:nvPicPr>
          <p:cNvPr id="7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48" y="5949280"/>
            <a:ext cx="919886" cy="647395"/>
          </a:xfrm>
          <a:prstGeom prst="rect">
            <a:avLst/>
          </a:prstGeom>
          <a:noFill/>
        </p:spPr>
      </p:pic>
      <p:pic>
        <p:nvPicPr>
          <p:cNvPr id="8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876" y="5805264"/>
            <a:ext cx="919886" cy="647395"/>
          </a:xfrm>
          <a:prstGeom prst="rect">
            <a:avLst/>
          </a:prstGeom>
          <a:noFill/>
        </p:spPr>
      </p:pic>
      <p:pic>
        <p:nvPicPr>
          <p:cNvPr id="9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964" y="5589240"/>
            <a:ext cx="919886" cy="647395"/>
          </a:xfrm>
          <a:prstGeom prst="rect">
            <a:avLst/>
          </a:prstGeom>
          <a:noFill/>
        </p:spPr>
      </p:pic>
      <p:pic>
        <p:nvPicPr>
          <p:cNvPr id="10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956" y="6021288"/>
            <a:ext cx="919886" cy="647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85900" y="188640"/>
            <a:ext cx="9144000" cy="11445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Дуговий розряд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61764" y="2590800"/>
            <a:ext cx="5760640" cy="2566392"/>
          </a:xfrm>
        </p:spPr>
        <p:txBody>
          <a:bodyPr/>
          <a:lstStyle/>
          <a:p>
            <a:pPr algn="ctr"/>
            <a:r>
              <a:rPr lang="uk-UA" dirty="0" smtClean="0"/>
              <a:t>Дуговий розряд – вид самостійного газового розряду. Який виникає за високої  температури між електродами, розведеними на невелику відстань і супроводжується яскравим світінням у вигляді дуги. </a:t>
            </a:r>
            <a:endParaRPr lang="ru-RU" dirty="0"/>
          </a:p>
        </p:txBody>
      </p:sp>
      <p:pic>
        <p:nvPicPr>
          <p:cNvPr id="12" name="Содержимое 11" descr="Lichtbogen_3000_Vol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70476" y="1916832"/>
            <a:ext cx="4416425" cy="3827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80" y="5373216"/>
            <a:ext cx="919886" cy="647395"/>
          </a:xfrm>
          <a:prstGeom prst="rect">
            <a:avLst/>
          </a:prstGeom>
          <a:noFill/>
        </p:spPr>
      </p:pic>
      <p:pic>
        <p:nvPicPr>
          <p:cNvPr id="14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96" y="5877272"/>
            <a:ext cx="919886" cy="647395"/>
          </a:xfrm>
          <a:prstGeom prst="rect">
            <a:avLst/>
          </a:prstGeom>
          <a:noFill/>
        </p:spPr>
      </p:pic>
      <p:pic>
        <p:nvPicPr>
          <p:cNvPr id="15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5661248"/>
            <a:ext cx="919886" cy="647395"/>
          </a:xfrm>
          <a:prstGeom prst="rect">
            <a:avLst/>
          </a:prstGeom>
          <a:noFill/>
        </p:spPr>
      </p:pic>
      <p:pic>
        <p:nvPicPr>
          <p:cNvPr id="16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004" y="6021288"/>
            <a:ext cx="919886" cy="647395"/>
          </a:xfrm>
          <a:prstGeom prst="rect">
            <a:avLst/>
          </a:prstGeom>
          <a:noFill/>
        </p:spPr>
      </p:pic>
      <p:pic>
        <p:nvPicPr>
          <p:cNvPr id="17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404" y="6021288"/>
            <a:ext cx="919886" cy="6473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Застосування дугового розряду</a:t>
            </a:r>
            <a:endParaRPr lang="ru-RU" sz="4400" b="1" dirty="0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18" descr="дуговий розря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2364" y="1700808"/>
            <a:ext cx="6051566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Куб 4"/>
          <p:cNvSpPr/>
          <p:nvPr/>
        </p:nvSpPr>
        <p:spPr>
          <a:xfrm>
            <a:off x="1341884" y="1988840"/>
            <a:ext cx="2664296" cy="648072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Зварювання й різання металів</a:t>
            </a:r>
            <a:endParaRPr lang="ru-RU" dirty="0"/>
          </a:p>
        </p:txBody>
      </p:sp>
      <p:sp>
        <p:nvSpPr>
          <p:cNvPr id="6" name="Куб 5"/>
          <p:cNvSpPr/>
          <p:nvPr/>
        </p:nvSpPr>
        <p:spPr>
          <a:xfrm>
            <a:off x="1269876" y="3284984"/>
            <a:ext cx="3096344" cy="720080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Виплавка сталі високої якості</a:t>
            </a:r>
            <a:endParaRPr lang="ru-RU" dirty="0"/>
          </a:p>
        </p:txBody>
      </p:sp>
      <p:sp>
        <p:nvSpPr>
          <p:cNvPr id="7" name="Куб 6"/>
          <p:cNvSpPr/>
          <p:nvPr/>
        </p:nvSpPr>
        <p:spPr>
          <a:xfrm>
            <a:off x="1259185" y="4647059"/>
            <a:ext cx="3096344" cy="576064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освітлення</a:t>
            </a:r>
            <a:endParaRPr lang="ru-RU" dirty="0"/>
          </a:p>
        </p:txBody>
      </p:sp>
      <p:pic>
        <p:nvPicPr>
          <p:cNvPr id="8" name="Рисунок 7" descr="кварцові ламп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4292" y="2420888"/>
            <a:ext cx="2952328" cy="3941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Коронний розряд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77788" y="1916832"/>
            <a:ext cx="5472608" cy="1944216"/>
          </a:xfrm>
        </p:spPr>
        <p:txBody>
          <a:bodyPr/>
          <a:lstStyle/>
          <a:p>
            <a:pPr marL="0" indent="0" algn="ctr"/>
            <a:r>
              <a:rPr lang="ru-RU" dirty="0" smtClean="0"/>
              <a:t>При </a:t>
            </a:r>
            <a:r>
              <a:rPr lang="ru-RU" b="1" i="1" u="sng" dirty="0" smtClean="0">
                <a:latin typeface="Book Antiqua" pitchFamily="18" charset="0"/>
              </a:rPr>
              <a:t>коронному </a:t>
            </a:r>
            <a:r>
              <a:rPr lang="ru-RU" b="1" i="1" u="sng" dirty="0" err="1" smtClean="0">
                <a:latin typeface="Book Antiqua" pitchFamily="18" charset="0"/>
              </a:rPr>
              <a:t>розряді</a:t>
            </a:r>
            <a:r>
              <a:rPr lang="ru-RU" dirty="0" smtClean="0"/>
              <a:t> </a:t>
            </a:r>
            <a:r>
              <a:rPr lang="ru-RU" dirty="0" err="1" smtClean="0"/>
              <a:t>світна</a:t>
            </a:r>
            <a:r>
              <a:rPr lang="ru-RU" dirty="0" smtClean="0"/>
              <a:t> область </a:t>
            </a:r>
            <a:r>
              <a:rPr lang="ru-RU" dirty="0" err="1" smtClean="0"/>
              <a:t>нагадує</a:t>
            </a:r>
            <a:r>
              <a:rPr lang="ru-RU" dirty="0" smtClean="0"/>
              <a:t> корону,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при атмосферному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загострених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провідника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великим </a:t>
            </a:r>
            <a:r>
              <a:rPr lang="ru-RU" dirty="0" err="1" smtClean="0"/>
              <a:t>електричним</a:t>
            </a:r>
            <a:r>
              <a:rPr lang="ru-RU" dirty="0" smtClean="0"/>
              <a:t> зарядом.</a:t>
            </a:r>
          </a:p>
          <a:p>
            <a:endParaRPr lang="ru-RU" dirty="0"/>
          </a:p>
        </p:txBody>
      </p:sp>
      <p:pic>
        <p:nvPicPr>
          <p:cNvPr id="7" name="Содержимое 7" descr="коронний розряд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622804" y="1844824"/>
            <a:ext cx="2054578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коронний розряд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4412" y="1916832"/>
            <a:ext cx="3048000" cy="215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93812" y="4005064"/>
            <a:ext cx="4608512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Застосування коронного розряду: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dirty="0" smtClean="0"/>
              <a:t>Очищення промислових газів від домішок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400" dirty="0" smtClean="0"/>
              <a:t>Нанесення порошкових і лакофарбових покриттів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Microsoft\Windows\Temporary Internet Files\Content.IE5\VC35B667\MP9004075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 rot="21108182">
            <a:off x="236609" y="336491"/>
            <a:ext cx="4280681" cy="410445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dirty="0" smtClean="0"/>
              <a:t>Іскровий розряд має вигляд яскравих зигзагоподібних розгалужених ниток — каналів </a:t>
            </a:r>
            <a:r>
              <a:rPr lang="uk-UA" dirty="0" err="1" smtClean="0"/>
              <a:t>йонізованого</a:t>
            </a:r>
            <a:r>
              <a:rPr lang="uk-UA" dirty="0" smtClean="0"/>
              <a:t> газу, які пронизують розрядний проміжок і зникають, замінюючись новими. Супроводжується виділенням великої кількості</a:t>
            </a:r>
            <a:r>
              <a:rPr lang="uk-UA" u="sng" dirty="0" smtClean="0"/>
              <a:t> </a:t>
            </a:r>
            <a:r>
              <a:rPr lang="uk-UA" dirty="0" smtClean="0"/>
              <a:t>теплоти і яскравим свіченням газу. 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174532" y="141277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Застосування: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26660" y="2276872"/>
            <a:ext cx="288032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spc="300" dirty="0" smtClean="0">
                <a:solidFill>
                  <a:schemeClr val="accent4"/>
                </a:solidFill>
              </a:rPr>
              <a:t>техніка</a:t>
            </a:r>
            <a:r>
              <a:rPr lang="uk-UA" sz="1400" dirty="0" smtClean="0"/>
              <a:t> </a:t>
            </a:r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(запалення горючої </a:t>
            </a:r>
            <a:r>
              <a:rPr lang="ru-RU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суміші у двигунах внутрішнього згоряння, іскрові розрядники для запобігання перенапруження ліній електропередачі). </a:t>
            </a:r>
            <a:endParaRPr lang="ru-RU" sz="1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02324" y="3717032"/>
            <a:ext cx="288032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300" dirty="0">
                <a:solidFill>
                  <a:schemeClr val="accent4"/>
                </a:solidFill>
              </a:rPr>
              <a:t>в</a:t>
            </a:r>
            <a:r>
              <a:rPr lang="uk-UA" spc="300" dirty="0" smtClean="0">
                <a:solidFill>
                  <a:schemeClr val="accent4"/>
                </a:solidFill>
              </a:rPr>
              <a:t>иробництво 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(електроіскрова точна обробка металів).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49996" y="5157192"/>
            <a:ext cx="295232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pc="300" dirty="0" smtClean="0">
                <a:solidFill>
                  <a:schemeClr val="accent4"/>
                </a:solidFill>
              </a:rPr>
              <a:t>спектральний аналіз 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(для реєстрації заряджених частинок). 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Блискавка</a:t>
            </a:r>
            <a:endParaRPr lang="ru-RU" sz="6600" b="1" i="1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61764" y="1844824"/>
            <a:ext cx="5472608" cy="324036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В </a:t>
            </a:r>
            <a:r>
              <a:rPr lang="ru-RU" sz="1400" dirty="0" err="1" smtClean="0">
                <a:solidFill>
                  <a:schemeClr val="tx2"/>
                </a:solidFill>
              </a:rPr>
              <a:t>процесі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утворення</a:t>
            </a:r>
            <a:r>
              <a:rPr lang="ru-RU" sz="1400" dirty="0" smtClean="0">
                <a:solidFill>
                  <a:schemeClr val="tx2"/>
                </a:solidFill>
              </a:rPr>
              <a:t> опадів у </a:t>
            </a:r>
            <a:r>
              <a:rPr lang="ru-RU" sz="1400" dirty="0" err="1" smtClean="0">
                <a:solidFill>
                  <a:schemeClr val="tx2"/>
                </a:solidFill>
              </a:rPr>
              <a:t>хмарі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відбувається</a:t>
            </a:r>
            <a:r>
              <a:rPr lang="ru-RU" sz="1400" dirty="0" smtClean="0">
                <a:solidFill>
                  <a:schemeClr val="tx2"/>
                </a:solidFill>
              </a:rPr>
              <a:t> електризація крапель </a:t>
            </a:r>
            <a:r>
              <a:rPr lang="ru-RU" sz="1400" dirty="0" err="1" smtClean="0">
                <a:solidFill>
                  <a:schemeClr val="tx2"/>
                </a:solidFill>
              </a:rPr>
              <a:t>або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льодяних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частинок</a:t>
            </a:r>
            <a:r>
              <a:rPr lang="ru-RU" sz="1400" dirty="0" smtClean="0">
                <a:solidFill>
                  <a:schemeClr val="tx2"/>
                </a:solidFill>
              </a:rPr>
              <a:t>. </a:t>
            </a:r>
            <a:r>
              <a:rPr lang="ru-RU" sz="1400" dirty="0" err="1" smtClean="0">
                <a:solidFill>
                  <a:schemeClr val="tx2"/>
                </a:solidFill>
              </a:rPr>
              <a:t>Внаслідок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сильних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висхідних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потоків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повітря</a:t>
            </a:r>
            <a:r>
              <a:rPr lang="ru-RU" sz="1400" dirty="0" smtClean="0">
                <a:solidFill>
                  <a:schemeClr val="tx2"/>
                </a:solidFill>
              </a:rPr>
              <a:t> в </a:t>
            </a:r>
            <a:r>
              <a:rPr lang="ru-RU" sz="1400" dirty="0" err="1" smtClean="0">
                <a:solidFill>
                  <a:schemeClr val="tx2"/>
                </a:solidFill>
              </a:rPr>
              <a:t>хмарі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утворюються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відокремлені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області</a:t>
            </a:r>
            <a:r>
              <a:rPr lang="ru-RU" sz="1400" dirty="0" smtClean="0">
                <a:solidFill>
                  <a:schemeClr val="tx2"/>
                </a:solidFill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</a:rPr>
              <a:t>заряджені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різнойменними</a:t>
            </a:r>
            <a:r>
              <a:rPr lang="ru-RU" sz="1400" dirty="0" smtClean="0">
                <a:solidFill>
                  <a:schemeClr val="tx2"/>
                </a:solidFill>
              </a:rPr>
              <a:t> зарядами. Коли </a:t>
            </a:r>
            <a:r>
              <a:rPr lang="ru-RU" sz="1400" dirty="0" err="1" smtClean="0">
                <a:solidFill>
                  <a:schemeClr val="tx2"/>
                </a:solidFill>
              </a:rPr>
              <a:t>напруженість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електричного</a:t>
            </a:r>
            <a:r>
              <a:rPr lang="ru-RU" sz="1400" dirty="0" smtClean="0">
                <a:solidFill>
                  <a:schemeClr val="tx2"/>
                </a:solidFill>
              </a:rPr>
              <a:t> поля у </a:t>
            </a:r>
            <a:r>
              <a:rPr lang="ru-RU" sz="1400" dirty="0" err="1" smtClean="0">
                <a:solidFill>
                  <a:schemeClr val="tx2"/>
                </a:solidFill>
              </a:rPr>
              <a:t>хмарі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або</a:t>
            </a:r>
            <a:r>
              <a:rPr lang="ru-RU" sz="1400" dirty="0" smtClean="0">
                <a:solidFill>
                  <a:schemeClr val="tx2"/>
                </a:solidFill>
              </a:rPr>
              <a:t> між </a:t>
            </a:r>
            <a:r>
              <a:rPr lang="ru-RU" sz="1400" dirty="0" err="1" smtClean="0">
                <a:solidFill>
                  <a:schemeClr val="tx2"/>
                </a:solidFill>
              </a:rPr>
              <a:t>нижньою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зарядженою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областю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і</a:t>
            </a:r>
            <a:r>
              <a:rPr lang="ru-RU" sz="1400" dirty="0" smtClean="0">
                <a:solidFill>
                  <a:schemeClr val="tx2"/>
                </a:solidFill>
              </a:rPr>
              <a:t> землею </a:t>
            </a:r>
            <a:r>
              <a:rPr lang="ru-RU" sz="1400" dirty="0" err="1" smtClean="0">
                <a:solidFill>
                  <a:schemeClr val="tx2"/>
                </a:solidFill>
              </a:rPr>
              <a:t>досягає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пробійного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значення</a:t>
            </a:r>
            <a:r>
              <a:rPr lang="ru-RU" sz="1400" dirty="0" smtClean="0">
                <a:solidFill>
                  <a:schemeClr val="tx2"/>
                </a:solidFill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</a:rPr>
              <a:t>виникає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блискавка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Picture 13" descr="C:\Users\user\AppData\Local\Microsoft\Windows\Temporary Internet Files\Content.IE5\FRP0K1IC\MC9004417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726260" y="5201816"/>
            <a:ext cx="1656184" cy="1656184"/>
          </a:xfrm>
          <a:prstGeom prst="rect">
            <a:avLst/>
          </a:prstGeom>
          <a:noFill/>
        </p:spPr>
      </p:pic>
      <p:pic>
        <p:nvPicPr>
          <p:cNvPr id="8" name="Picture 13" descr="C:\Users\user\AppData\Local\Microsoft\Windows\Temporary Internet Files\Content.IE5\FRP0K1IC\MC9004417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014292" y="4149080"/>
            <a:ext cx="1656184" cy="1656184"/>
          </a:xfrm>
          <a:prstGeom prst="rect">
            <a:avLst/>
          </a:prstGeom>
          <a:noFill/>
        </p:spPr>
      </p:pic>
      <p:pic>
        <p:nvPicPr>
          <p:cNvPr id="9" name="Picture 13" descr="C:\Users\user\AppData\Local\Microsoft\Windows\Temporary Internet Files\Content.IE5\FRP0K1IC\MC9004417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574132" y="5013176"/>
            <a:ext cx="1099120" cy="1099120"/>
          </a:xfrm>
          <a:prstGeom prst="rect">
            <a:avLst/>
          </a:prstGeom>
          <a:noFill/>
        </p:spPr>
      </p:pic>
      <p:pic>
        <p:nvPicPr>
          <p:cNvPr id="10" name="Picture 13" descr="C:\Users\user\AppData\Local\Microsoft\Windows\Temporary Internet Files\Content.IE5\FRP0K1IC\MC9004417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477788" y="5157192"/>
            <a:ext cx="1315144" cy="1315144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886500" y="2708920"/>
            <a:ext cx="4416552" cy="1944216"/>
          </a:xfrm>
        </p:spPr>
        <p:txBody>
          <a:bodyPr>
            <a:noAutofit/>
          </a:bodyPr>
          <a:lstStyle/>
          <a:p>
            <a:pPr algn="ctr"/>
            <a:r>
              <a:rPr lang="uk-UA" sz="3200" i="1" dirty="0" smtClean="0">
                <a:latin typeface="Book Antiqua" pitchFamily="18" charset="0"/>
              </a:rPr>
              <a:t>Блискавка – електричний заряд між хмарами або між хмарою і землею.</a:t>
            </a:r>
            <a:endParaRPr lang="ru-RU" sz="3200" i="1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88640"/>
            <a:ext cx="9144000" cy="1144556"/>
          </a:xfrm>
          <a:noFill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extrusionH="114300">
            <a:bevelT w="247650"/>
            <a:bevelB w="241300"/>
          </a:sp3d>
        </p:spPr>
        <p:txBody>
          <a:bodyPr anchor="ctr">
            <a:normAutofit/>
          </a:bodyPr>
          <a:lstStyle/>
          <a:p>
            <a:pPr algn="ctr"/>
            <a:r>
              <a:rPr lang="uk-UA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Плазма</a:t>
            </a:r>
            <a:endParaRPr lang="ru-RU" sz="6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9756" y="1916832"/>
            <a:ext cx="6120680" cy="4267200"/>
          </a:xfrm>
          <a:noFill/>
          <a:scene3d>
            <a:camera prst="orthographicFront"/>
            <a:lightRig rig="threePt" dir="t"/>
          </a:scene3d>
          <a:sp3d>
            <a:bevelT w="127000"/>
          </a:sp3d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Плазма 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– </a:t>
            </a:r>
            <a:r>
              <a:rPr lang="uk-UA" sz="2800" dirty="0" smtClean="0">
                <a:latin typeface="Monotype Corsiva" pitchFamily="66" charset="0"/>
              </a:rPr>
              <a:t>це частково або повністю </a:t>
            </a:r>
            <a:r>
              <a:rPr lang="uk-UA" sz="2800" dirty="0" err="1" smtClean="0">
                <a:latin typeface="Monotype Corsiva" pitchFamily="66" charset="0"/>
              </a:rPr>
              <a:t>йонізований</a:t>
            </a:r>
            <a:r>
              <a:rPr lang="uk-UA" sz="2800" dirty="0" smtClean="0">
                <a:latin typeface="Monotype Corsiva" pitchFamily="66" charset="0"/>
              </a:rPr>
              <a:t> газ, у якому густини позитивних і негативних зарядів практично однакові</a:t>
            </a:r>
          </a:p>
          <a:p>
            <a:pPr algn="ctr">
              <a:buNone/>
            </a:pPr>
            <a:endParaRPr lang="uk-U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algn="just"/>
            <a:r>
              <a:rPr lang="ru-RU" sz="2800" dirty="0" smtClean="0">
                <a:latin typeface="Monotype Corsiva" pitchFamily="66" charset="0"/>
              </a:rPr>
              <a:t>За </a:t>
            </a:r>
            <a:r>
              <a:rPr lang="ru-RU" sz="2800" dirty="0" err="1" smtClean="0">
                <a:latin typeface="Monotype Corsiva" pitchFamily="66" charset="0"/>
              </a:rPr>
              <a:t>сьогоднішніми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уявленнями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фазовим</a:t>
            </a:r>
            <a:r>
              <a:rPr lang="ru-RU" sz="2800" dirty="0" smtClean="0">
                <a:latin typeface="Monotype Corsiva" pitchFamily="66" charset="0"/>
              </a:rPr>
              <a:t> станом </a:t>
            </a:r>
            <a:r>
              <a:rPr lang="ru-RU" sz="2800" dirty="0" err="1" smtClean="0">
                <a:latin typeface="Monotype Corsiva" pitchFamily="66" charset="0"/>
              </a:rPr>
              <a:t>більшої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частини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речовини</a:t>
            </a:r>
            <a:r>
              <a:rPr lang="ru-RU" sz="2800" dirty="0" smtClean="0">
                <a:latin typeface="Monotype Corsiva" pitchFamily="66" charset="0"/>
              </a:rPr>
              <a:t> (за </a:t>
            </a:r>
            <a:r>
              <a:rPr lang="ru-RU" sz="2800" dirty="0" err="1" smtClean="0">
                <a:latin typeface="Monotype Corsiva" pitchFamily="66" charset="0"/>
              </a:rPr>
              <a:t>масою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близько</a:t>
            </a:r>
            <a:r>
              <a:rPr lang="ru-RU" sz="2800" dirty="0" smtClean="0">
                <a:latin typeface="Monotype Corsiva" pitchFamily="66" charset="0"/>
              </a:rPr>
              <a:t> 99,9%) у </a:t>
            </a:r>
            <a:r>
              <a:rPr lang="ru-RU" sz="2800" dirty="0" err="1" smtClean="0">
                <a:latin typeface="Monotype Corsiva" pitchFamily="66" charset="0"/>
              </a:rPr>
              <a:t>Всесвіті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є</a:t>
            </a:r>
            <a:r>
              <a:rPr lang="ru-RU" sz="2800" dirty="0" smtClean="0">
                <a:latin typeface="Monotype Corsiva" pitchFamily="66" charset="0"/>
              </a:rPr>
              <a:t> плазма.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5" name="Содержимое 4" descr="388px-Lightning_over_Oradea_Romania_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54652" y="1052736"/>
            <a:ext cx="3094908" cy="477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54652" y="5877272"/>
            <a:ext cx="30963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Блискавка є прикладом природної плазми.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05780" y="144016"/>
          <a:ext cx="1130525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197868" y="1905000"/>
            <a:ext cx="10081120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i="1" dirty="0" smtClean="0">
                <a:latin typeface="Book Antiqua" pitchFamily="18" charset="0"/>
              </a:rPr>
              <a:t>Гази є добрими ізоляторами. Вони складаються з нейтральних атомів або молекул. У них немає вільних електричних зарядів, упорядковане переміщення яких і спричиняє електричний струм. Однак за деяких умов можна одержати електричний струм і в газах.</a:t>
            </a:r>
            <a:endParaRPr lang="ru-RU" sz="3200" i="1" dirty="0">
              <a:latin typeface="Book Antiqua" pitchFamily="18" charset="0"/>
            </a:endParaRPr>
          </a:p>
        </p:txBody>
      </p:sp>
      <p:pic>
        <p:nvPicPr>
          <p:cNvPr id="5" name="Picture 2" descr="C:\Users\user\AppData\Local\Microsoft\Windows\Temporary Internet Files\Content.IE5\FRP0K1IC\MM90028348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892" y="188640"/>
            <a:ext cx="1436942" cy="1164679"/>
          </a:xfrm>
          <a:prstGeom prst="rect">
            <a:avLst/>
          </a:prstGeom>
          <a:noFill/>
        </p:spPr>
      </p:pic>
      <p:pic>
        <p:nvPicPr>
          <p:cNvPr id="6" name="Picture 2" descr="C:\Users\user\AppData\Local\Microsoft\Windows\Temporary Internet Files\Content.IE5\FRP0K1IC\MM90028348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8748" y="476672"/>
            <a:ext cx="1436942" cy="1164679"/>
          </a:xfrm>
          <a:prstGeom prst="rect">
            <a:avLst/>
          </a:prstGeom>
          <a:noFill/>
        </p:spPr>
      </p:pic>
      <p:pic>
        <p:nvPicPr>
          <p:cNvPr id="7" name="Picture 2" descr="C:\Users\user\AppData\Local\Microsoft\Windows\Temporary Internet Files\Content.IE5\FRP0K1IC\MM90028348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0636" y="0"/>
            <a:ext cx="1436942" cy="1164679"/>
          </a:xfrm>
          <a:prstGeom prst="rect">
            <a:avLst/>
          </a:prstGeom>
          <a:noFill/>
        </p:spPr>
      </p:pic>
      <p:pic>
        <p:nvPicPr>
          <p:cNvPr id="8" name="Picture 2" descr="C:\Users\user\AppData\Local\Microsoft\Windows\Temporary Internet Files\Content.IE5\FRP0K1IC\MM90028348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1883" y="980728"/>
            <a:ext cx="1436942" cy="1164679"/>
          </a:xfrm>
          <a:prstGeom prst="rect">
            <a:avLst/>
          </a:prstGeom>
          <a:noFill/>
        </p:spPr>
      </p:pic>
      <p:pic>
        <p:nvPicPr>
          <p:cNvPr id="9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64" y="4653136"/>
            <a:ext cx="919886" cy="647395"/>
          </a:xfrm>
          <a:prstGeom prst="rect">
            <a:avLst/>
          </a:prstGeom>
          <a:noFill/>
        </p:spPr>
      </p:pic>
      <p:pic>
        <p:nvPicPr>
          <p:cNvPr id="10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12" y="5229200"/>
            <a:ext cx="919886" cy="647395"/>
          </a:xfrm>
          <a:prstGeom prst="rect">
            <a:avLst/>
          </a:prstGeom>
          <a:noFill/>
        </p:spPr>
      </p:pic>
      <p:pic>
        <p:nvPicPr>
          <p:cNvPr id="11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8708" y="5877272"/>
            <a:ext cx="919886" cy="647395"/>
          </a:xfrm>
          <a:prstGeom prst="rect">
            <a:avLst/>
          </a:prstGeom>
          <a:noFill/>
        </p:spPr>
      </p:pic>
      <p:pic>
        <p:nvPicPr>
          <p:cNvPr id="12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8508" y="5661248"/>
            <a:ext cx="919886" cy="647395"/>
          </a:xfrm>
          <a:prstGeom prst="rect">
            <a:avLst/>
          </a:prstGeom>
          <a:noFill/>
        </p:spPr>
      </p:pic>
      <p:pic>
        <p:nvPicPr>
          <p:cNvPr id="13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0596" y="6021288"/>
            <a:ext cx="919886" cy="647395"/>
          </a:xfrm>
          <a:prstGeom prst="rect">
            <a:avLst/>
          </a:prstGeom>
          <a:noFill/>
        </p:spPr>
      </p:pic>
      <p:pic>
        <p:nvPicPr>
          <p:cNvPr id="14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324" y="5805264"/>
            <a:ext cx="919886" cy="647395"/>
          </a:xfrm>
          <a:prstGeom prst="rect">
            <a:avLst/>
          </a:prstGeom>
          <a:noFill/>
        </p:spPr>
      </p:pic>
      <p:pic>
        <p:nvPicPr>
          <p:cNvPr id="15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020" y="5301208"/>
            <a:ext cx="919886" cy="647395"/>
          </a:xfrm>
          <a:prstGeom prst="rect">
            <a:avLst/>
          </a:prstGeom>
          <a:noFill/>
        </p:spPr>
      </p:pic>
      <p:pic>
        <p:nvPicPr>
          <p:cNvPr id="16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964" y="5877272"/>
            <a:ext cx="919886" cy="647395"/>
          </a:xfrm>
          <a:prstGeom prst="rect">
            <a:avLst/>
          </a:prstGeom>
          <a:noFill/>
        </p:spPr>
      </p:pic>
      <p:pic>
        <p:nvPicPr>
          <p:cNvPr id="17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908" y="5085184"/>
            <a:ext cx="919886" cy="647395"/>
          </a:xfrm>
          <a:prstGeom prst="rect">
            <a:avLst/>
          </a:prstGeom>
          <a:noFill/>
        </p:spPr>
      </p:pic>
      <p:pic>
        <p:nvPicPr>
          <p:cNvPr id="18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860" y="5949280"/>
            <a:ext cx="919886" cy="647395"/>
          </a:xfrm>
          <a:prstGeom prst="rect">
            <a:avLst/>
          </a:prstGeom>
          <a:noFill/>
        </p:spPr>
      </p:pic>
      <p:pic>
        <p:nvPicPr>
          <p:cNvPr id="19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48" y="5589240"/>
            <a:ext cx="919886" cy="6473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Йонізація</a:t>
            </a:r>
            <a:r>
              <a:rPr lang="uk-UA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газу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93812" y="2132856"/>
            <a:ext cx="4416552" cy="2028056"/>
          </a:xfrm>
        </p:spPr>
        <p:txBody>
          <a:bodyPr/>
          <a:lstStyle/>
          <a:p>
            <a:r>
              <a:rPr lang="uk-UA" dirty="0" smtClean="0"/>
              <a:t>Процес утворення в газі позитивних і негативних </a:t>
            </a:r>
            <a:r>
              <a:rPr lang="uk-UA" dirty="0" err="1" smtClean="0"/>
              <a:t>йонів</a:t>
            </a:r>
            <a:r>
              <a:rPr lang="uk-UA" dirty="0" smtClean="0"/>
              <a:t> та вільних електронів з молекул (атомів) називають </a:t>
            </a:r>
            <a:r>
              <a:rPr lang="uk-UA" dirty="0" err="1" smtClean="0"/>
              <a:t>йонізацією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174532" y="2132856"/>
            <a:ext cx="864096" cy="86409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6000000"/>
            </a:lightRig>
          </a:scene3d>
          <a:sp3d extrusionH="76200" contourW="19050">
            <a:bevelT w="609600" h="209550"/>
            <a:bevelB w="1270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118748" y="1628800"/>
            <a:ext cx="864096" cy="86409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6000000"/>
            </a:lightRig>
          </a:scene3d>
          <a:sp3d extrusionH="76200" contourW="19050">
            <a:bevelT w="609600" h="209550"/>
            <a:bevelB w="1270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66820" y="4365104"/>
            <a:ext cx="864096" cy="864096"/>
          </a:xfrm>
          <a:prstGeom prst="ellipse">
            <a:avLst/>
          </a:prstGeom>
          <a:solidFill>
            <a:srgbClr val="FF7C80"/>
          </a:solidFill>
          <a:ln w="3175">
            <a:solidFill>
              <a:srgbClr val="0D0D0D"/>
            </a:solidFill>
          </a:ln>
          <a:scene3d>
            <a:camera prst="orthographicFront"/>
            <a:lightRig rig="threePt" dir="t">
              <a:rot lat="0" lon="0" rev="6000000"/>
            </a:lightRig>
          </a:scene3d>
          <a:sp3d extrusionH="76200" contourW="19050">
            <a:bevelT w="609600" h="209550"/>
            <a:bevelB w="1270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+</a:t>
            </a:r>
            <a:endParaRPr lang="ru-RU" sz="6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414892" y="3501008"/>
            <a:ext cx="360040" cy="36004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342900" h="127000"/>
            <a:bevelB w="1778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</a:t>
            </a:r>
            <a:endParaRPr lang="ru-RU" sz="3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326660" y="4293096"/>
            <a:ext cx="864096" cy="86409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6000000"/>
            </a:lightRig>
          </a:scene3d>
          <a:sp3d extrusionH="76200" contourW="19050">
            <a:bevelT w="609600" h="209550"/>
            <a:bevelB w="1270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8038628" y="2420888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614692" y="2204864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Стрелка вниз 18"/>
          <p:cNvSpPr/>
          <p:nvPr/>
        </p:nvSpPr>
        <p:spPr>
          <a:xfrm rot="19259977">
            <a:off x="8803801" y="2874072"/>
            <a:ext cx="936104" cy="1161326"/>
          </a:xfrm>
          <a:prstGeom prst="downArrow">
            <a:avLst>
              <a:gd name="adj1" fmla="val 4294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 2 19"/>
          <p:cNvSpPr/>
          <p:nvPr/>
        </p:nvSpPr>
        <p:spPr>
          <a:xfrm flipH="1">
            <a:off x="2061964" y="5157192"/>
            <a:ext cx="3456384" cy="1440160"/>
          </a:xfrm>
          <a:prstGeom prst="borderCallout2">
            <a:avLst>
              <a:gd name="adj1" fmla="val 86211"/>
              <a:gd name="adj2" fmla="val -7782"/>
              <a:gd name="adj3" fmla="val 85516"/>
              <a:gd name="adj4" fmla="val -35609"/>
              <a:gd name="adj5" fmla="val 6957"/>
              <a:gd name="adj6" fmla="val -7832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Схема </a:t>
            </a:r>
            <a:r>
              <a:rPr lang="uk-UA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йонізації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молекули газу.</a:t>
            </a:r>
          </a:p>
          <a:p>
            <a:pPr algn="ctr"/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Втративши в результаті зіткнення електрон, молекула стає позитивним </a:t>
            </a:r>
            <a:r>
              <a:rPr lang="uk-UA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йоном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958508" y="3501008"/>
            <a:ext cx="360040" cy="36004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342900" h="127000"/>
            <a:bevelB w="1778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</a:t>
            </a:r>
            <a:endParaRPr lang="ru-RU" sz="3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822604" y="4149080"/>
            <a:ext cx="864096" cy="86409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6000000"/>
            </a:lightRig>
          </a:scene3d>
          <a:sp3d extrusionH="76200" contourW="19050">
            <a:bevelT w="609600" h="209550"/>
            <a:bevelB w="1270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910836" y="3212976"/>
            <a:ext cx="864096" cy="864096"/>
          </a:xfrm>
          <a:prstGeom prst="ellipse">
            <a:avLst/>
          </a:prstGeom>
          <a:solidFill>
            <a:srgbClr val="00B0F0"/>
          </a:solidFill>
          <a:ln w="3175">
            <a:solidFill>
              <a:srgbClr val="0D0D0D"/>
            </a:solidFill>
          </a:ln>
          <a:scene3d>
            <a:camera prst="orthographicFront"/>
            <a:lightRig rig="threePt" dir="t">
              <a:rot lat="0" lon="0" rev="6000000"/>
            </a:lightRig>
          </a:scene3d>
          <a:sp3d extrusionH="76200" contourW="19050">
            <a:bevelT w="609600" h="209550"/>
            <a:bevelB w="1270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</a:t>
            </a:r>
            <a:endParaRPr lang="ru-RU" sz="6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Содержимое 3"/>
          <p:cNvSpPr>
            <a:spLocks noGrp="1"/>
          </p:cNvSpPr>
          <p:nvPr>
            <p:ph sz="half" idx="1"/>
          </p:nvPr>
        </p:nvSpPr>
        <p:spPr>
          <a:xfrm>
            <a:off x="693812" y="4209256"/>
            <a:ext cx="4416552" cy="202805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 час теплового руху електрон, зіткнувшись із нейтральними молекулою чи атомом, може </a:t>
            </a:r>
            <a:r>
              <a:rPr lang="uk-UA" dirty="0" err="1" smtClean="0"/>
              <a:t>“прилипнути”</a:t>
            </a:r>
            <a:r>
              <a:rPr lang="uk-UA" dirty="0" smtClean="0"/>
              <a:t> до них – таким чином утвориться негативний </a:t>
            </a:r>
            <a:r>
              <a:rPr lang="uk-UA" dirty="0" err="1" smtClean="0"/>
              <a:t>йон</a:t>
            </a:r>
            <a:r>
              <a:rPr lang="uk-UA" dirty="0" smtClean="0"/>
              <a:t>.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318548" y="386104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 rot="14353013">
            <a:off x="8885037" y="3691639"/>
            <a:ext cx="936104" cy="1161326"/>
          </a:xfrm>
          <a:prstGeom prst="downArrow">
            <a:avLst>
              <a:gd name="adj1" fmla="val 4294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build="p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9836" y="189723"/>
            <a:ext cx="10297144" cy="1144556"/>
          </a:xfrm>
        </p:spPr>
        <p:txBody>
          <a:bodyPr anchor="ctr" anchorCtr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В ролі </a:t>
            </a:r>
            <a:r>
              <a:rPr lang="uk-UA" sz="4400" b="1" dirty="0" err="1" smtClean="0">
                <a:ln/>
                <a:solidFill>
                  <a:schemeClr val="accent3"/>
                </a:solidFill>
                <a:latin typeface="Book Antiqua" pitchFamily="18" charset="0"/>
              </a:rPr>
              <a:t>йонізаторів</a:t>
            </a:r>
            <a:r>
              <a:rPr lang="uk-UA" sz="4400" b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 можуть виступати:</a:t>
            </a:r>
            <a:endParaRPr lang="ru-RU" sz="4400" b="1" dirty="0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646140" y="1700808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user\AppData\Local\Microsoft\Windows\Temporary Internet Files\Content.IE5\WI0GXU55\MP900399625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764" y="1628800"/>
            <a:ext cx="3240360" cy="238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user\AppData\Local\Microsoft\Windows\Temporary Internet Files\Content.IE5\QB17UTXB\MP90038578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764" y="4307994"/>
            <a:ext cx="3205102" cy="228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88640"/>
            <a:ext cx="9144000" cy="1144556"/>
          </a:xfrm>
        </p:spPr>
        <p:txBody>
          <a:bodyPr>
            <a:noAutofit/>
          </a:bodyPr>
          <a:lstStyle/>
          <a:p>
            <a:pPr algn="ctr"/>
            <a:r>
              <a:rPr lang="ru-RU" sz="8000" dirty="0" err="1" smtClean="0">
                <a:latin typeface="Book Antiqua" pitchFamily="18" charset="0"/>
              </a:rPr>
              <a:t>Газовий</a:t>
            </a:r>
            <a:r>
              <a:rPr lang="ru-RU" sz="8000" dirty="0" smtClean="0">
                <a:latin typeface="Book Antiqua" pitchFamily="18" charset="0"/>
              </a:rPr>
              <a:t> розряд</a:t>
            </a:r>
            <a:endParaRPr lang="ru-RU" sz="8000" dirty="0">
              <a:latin typeface="Book Antiqua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2200097">
            <a:off x="3824967" y="1650909"/>
            <a:ext cx="545746" cy="1948302"/>
          </a:xfrm>
          <a:prstGeom prst="downArrow">
            <a:avLst>
              <a:gd name="adj1" fmla="val 31988"/>
              <a:gd name="adj2" fmla="val 52251"/>
            </a:avLst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639378">
            <a:off x="7585284" y="1693952"/>
            <a:ext cx="545746" cy="1948302"/>
          </a:xfrm>
          <a:prstGeom prst="downArrow">
            <a:avLst>
              <a:gd name="adj1" fmla="val 31988"/>
              <a:gd name="adj2" fmla="val 52251"/>
            </a:avLst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269876" y="3789039"/>
            <a:ext cx="3456383" cy="2363741"/>
            <a:chOff x="1763688" y="4365104"/>
            <a:chExt cx="2736304" cy="164745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763688" y="4365104"/>
              <a:ext cx="2736304" cy="3600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>
                  <a:latin typeface="Book Antiqua" pitchFamily="18" charset="0"/>
                </a:rPr>
                <a:t>Самостійний</a:t>
              </a:r>
              <a:endParaRPr lang="ru-RU" sz="2400" dirty="0">
                <a:latin typeface="Book Antiqua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63688" y="4716416"/>
              <a:ext cx="2736304" cy="1296144"/>
            </a:xfrm>
            <a:prstGeom prst="rect">
              <a:avLst/>
            </a:prstGeom>
            <a:solidFill>
              <a:srgbClr val="FF7C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Book Antiqua" pitchFamily="18" charset="0"/>
                </a:rPr>
                <a:t>р</a:t>
              </a:r>
              <a:r>
                <a:rPr lang="uk-UA" sz="24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Book Antiqua" pitchFamily="18" charset="0"/>
                </a:rPr>
                <a:t>озряд у газі, що зберігається після припинення дії зовнішнього </a:t>
              </a:r>
              <a:r>
                <a:rPr lang="uk-UA" sz="2400" dirty="0" err="1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Book Antiqua" pitchFamily="18" charset="0"/>
                </a:rPr>
                <a:t>йонізатора</a:t>
              </a:r>
              <a:r>
                <a:rPr lang="uk-UA" sz="24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Book Antiqua" pitchFamily="18" charset="0"/>
                </a:rPr>
                <a:t>  </a:t>
              </a:r>
              <a:endParaRPr lang="ru-RU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318548" y="3789040"/>
            <a:ext cx="3456384" cy="2376264"/>
            <a:chOff x="1763688" y="4365104"/>
            <a:chExt cx="2736304" cy="165618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763688" y="4365104"/>
              <a:ext cx="2736304" cy="3600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 smtClean="0">
                  <a:latin typeface="Book Antiqua" pitchFamily="18" charset="0"/>
                </a:rPr>
                <a:t>Несамостійний</a:t>
              </a:r>
              <a:endParaRPr lang="ru-RU" sz="2400" dirty="0">
                <a:latin typeface="Book Antiqu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763688" y="4725144"/>
              <a:ext cx="2736304" cy="1296144"/>
            </a:xfrm>
            <a:prstGeom prst="rect">
              <a:avLst/>
            </a:prstGeom>
            <a:solidFill>
              <a:srgbClr val="FF7C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Book Antiqua" pitchFamily="18" charset="0"/>
                </a:rPr>
                <a:t>г</a:t>
              </a:r>
              <a:r>
                <a:rPr lang="uk-UA" sz="24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Book Antiqua" pitchFamily="18" charset="0"/>
                </a:rPr>
                <a:t>азовий розряд, який відбувається тільки за наявності зовнішнього </a:t>
              </a:r>
              <a:r>
                <a:rPr lang="uk-UA" sz="2400" dirty="0" err="1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Book Antiqua" pitchFamily="18" charset="0"/>
                </a:rPr>
                <a:t>йонізатора</a:t>
              </a:r>
              <a:endParaRPr lang="ru-RU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2884" y="6021288"/>
            <a:ext cx="919886" cy="6473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Несамостійний розряд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844" y="1844824"/>
            <a:ext cx="4416552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33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Чому припиняється газовий розряд:</a:t>
            </a:r>
          </a:p>
          <a:p>
            <a:r>
              <a:rPr lang="uk-UA" i="1" dirty="0" smtClean="0">
                <a:latin typeface="Book Antiqua" pitchFamily="18" charset="0"/>
              </a:rPr>
              <a:t>У процесі теплового руху позитивний </a:t>
            </a:r>
            <a:r>
              <a:rPr lang="uk-UA" i="1" dirty="0" err="1" smtClean="0">
                <a:latin typeface="Book Antiqua" pitchFamily="18" charset="0"/>
              </a:rPr>
              <a:t>йон</a:t>
            </a:r>
            <a:r>
              <a:rPr lang="uk-UA" i="1" dirty="0" smtClean="0">
                <a:latin typeface="Book Antiqua" pitchFamily="18" charset="0"/>
              </a:rPr>
              <a:t> може наблизитись до електрона і притягти його, у результаті чого утвориться нейтральна молекула газу. Цей процес називається рекомбінацією.</a:t>
            </a:r>
          </a:p>
          <a:p>
            <a:r>
              <a:rPr lang="uk-UA" i="1" dirty="0" smtClean="0">
                <a:latin typeface="Book Antiqua" pitchFamily="18" charset="0"/>
              </a:rPr>
              <a:t>Позитивний </a:t>
            </a:r>
            <a:r>
              <a:rPr lang="uk-UA" i="1" dirty="0" err="1" smtClean="0">
                <a:latin typeface="Book Antiqua" pitchFamily="18" charset="0"/>
              </a:rPr>
              <a:t>йон</a:t>
            </a:r>
            <a:r>
              <a:rPr lang="uk-UA" i="1" dirty="0" smtClean="0">
                <a:latin typeface="Book Antiqua" pitchFamily="18" charset="0"/>
              </a:rPr>
              <a:t>, досягши катода, </a:t>
            </a:r>
            <a:r>
              <a:rPr lang="uk-UA" i="1" dirty="0" err="1" smtClean="0">
                <a:latin typeface="Book Antiqua" pitchFamily="18" charset="0"/>
              </a:rPr>
              <a:t>“забирає”</a:t>
            </a:r>
            <a:r>
              <a:rPr lang="uk-UA" i="1" dirty="0" smtClean="0">
                <a:latin typeface="Book Antiqua" pitchFamily="18" charset="0"/>
              </a:rPr>
              <a:t> з нього електрон і перетворюється на нейтральну молекулу. Так само негативний </a:t>
            </a:r>
            <a:r>
              <a:rPr lang="uk-UA" i="1" dirty="0" err="1" smtClean="0">
                <a:latin typeface="Book Antiqua" pitchFamily="18" charset="0"/>
              </a:rPr>
              <a:t>йон</a:t>
            </a:r>
            <a:r>
              <a:rPr lang="uk-UA" i="1" dirty="0" smtClean="0">
                <a:latin typeface="Book Antiqua" pitchFamily="18" charset="0"/>
              </a:rPr>
              <a:t>, досягши анода віддає йому зайвий електрон.</a:t>
            </a: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98468" y="4725144"/>
            <a:ext cx="4416552" cy="8709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u="sng" dirty="0" smtClean="0">
                <a:latin typeface="Book Antiqua" pitchFamily="18" charset="0"/>
              </a:rPr>
              <a:t>Схема рекомбінації (відновлення) молекули газу</a:t>
            </a:r>
            <a:endParaRPr lang="ru-RU" sz="2800" u="sng" dirty="0">
              <a:latin typeface="Book Antiqu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30516" y="2348880"/>
            <a:ext cx="360040" cy="36004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2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342900" h="127000"/>
            <a:bevelB w="1778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</a:t>
            </a:r>
            <a:endParaRPr lang="ru-RU" sz="3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750596" y="3212976"/>
            <a:ext cx="864096" cy="864096"/>
          </a:xfrm>
          <a:prstGeom prst="ellipse">
            <a:avLst/>
          </a:prstGeom>
          <a:solidFill>
            <a:srgbClr val="FF7C80"/>
          </a:solidFill>
          <a:ln w="3175">
            <a:solidFill>
              <a:srgbClr val="0D0D0D"/>
            </a:solidFill>
          </a:ln>
          <a:scene3d>
            <a:camera prst="orthographicFront"/>
            <a:lightRig rig="threePt" dir="t">
              <a:rot lat="0" lon="0" rev="6000000"/>
            </a:lightRig>
          </a:scene3d>
          <a:sp3d extrusionH="76200" contourW="19050">
            <a:bevelT w="609600" h="209550"/>
            <a:bevelB w="1270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+</a:t>
            </a:r>
            <a:endParaRPr lang="ru-RU" sz="6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126860" y="2708920"/>
            <a:ext cx="864096" cy="864096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  <a:scene3d>
            <a:camera prst="orthographicFront"/>
            <a:lightRig rig="threePt" dir="t">
              <a:rot lat="0" lon="0" rev="6000000"/>
            </a:lightRig>
          </a:scene3d>
          <a:sp3d extrusionH="76200" contourW="19050">
            <a:bevelT w="609600" h="209550"/>
            <a:bevelB w="1270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390556" y="270892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Стрелка вниз 9"/>
          <p:cNvSpPr/>
          <p:nvPr/>
        </p:nvSpPr>
        <p:spPr>
          <a:xfrm rot="15218823">
            <a:off x="8907603" y="2884878"/>
            <a:ext cx="936104" cy="1161326"/>
          </a:xfrm>
          <a:prstGeom prst="downArrow">
            <a:avLst>
              <a:gd name="adj1" fmla="val 4294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0956" y="6093296"/>
            <a:ext cx="919886" cy="647395"/>
          </a:xfrm>
          <a:prstGeom prst="rect">
            <a:avLst/>
          </a:prstGeom>
          <a:noFill/>
        </p:spPr>
      </p:pic>
      <p:pic>
        <p:nvPicPr>
          <p:cNvPr id="12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6740" y="6093296"/>
            <a:ext cx="919886" cy="6473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4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4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84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4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84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189723"/>
            <a:ext cx="11233248" cy="1144556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Типи самостійних газових розрядів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34372" y="2420888"/>
            <a:ext cx="6192688" cy="4267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Іскровий розряд</a:t>
            </a:r>
          </a:p>
          <a:p>
            <a:r>
              <a:rPr lang="uk-UA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Коронний розряд</a:t>
            </a:r>
          </a:p>
          <a:p>
            <a:r>
              <a:rPr lang="uk-UA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Дуговий розряд</a:t>
            </a:r>
          </a:p>
          <a:p>
            <a:r>
              <a:rPr lang="uk-UA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Тліючий розряд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 rot="20590754">
            <a:off x="742429" y="1892935"/>
            <a:ext cx="3744416" cy="288032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Залежно від властивостей і стану газу, характеру і розміщення електродів, а також від прикладеної до електродів напруги виникають різні види самостійного розряду.</a:t>
            </a:r>
            <a:endParaRPr lang="ru-RU" dirty="0"/>
          </a:p>
        </p:txBody>
      </p:sp>
      <p:pic>
        <p:nvPicPr>
          <p:cNvPr id="6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58" y="5373216"/>
            <a:ext cx="919886" cy="647395"/>
          </a:xfrm>
          <a:prstGeom prst="rect">
            <a:avLst/>
          </a:prstGeom>
          <a:noFill/>
        </p:spPr>
      </p:pic>
      <p:pic>
        <p:nvPicPr>
          <p:cNvPr id="7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74" y="5805264"/>
            <a:ext cx="919886" cy="647395"/>
          </a:xfrm>
          <a:prstGeom prst="rect">
            <a:avLst/>
          </a:prstGeom>
          <a:noFill/>
        </p:spPr>
      </p:pic>
      <p:pic>
        <p:nvPicPr>
          <p:cNvPr id="8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46" y="6021965"/>
            <a:ext cx="919886" cy="647395"/>
          </a:xfrm>
          <a:prstGeom prst="rect">
            <a:avLst/>
          </a:prstGeom>
          <a:noFill/>
        </p:spPr>
      </p:pic>
      <p:pic>
        <p:nvPicPr>
          <p:cNvPr id="9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980" y="5877272"/>
            <a:ext cx="919886" cy="647395"/>
          </a:xfrm>
          <a:prstGeom prst="rect">
            <a:avLst/>
          </a:prstGeom>
          <a:noFill/>
        </p:spPr>
      </p:pic>
      <p:pic>
        <p:nvPicPr>
          <p:cNvPr id="10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028" y="6021288"/>
            <a:ext cx="919886" cy="647395"/>
          </a:xfrm>
          <a:prstGeom prst="rect">
            <a:avLst/>
          </a:prstGeom>
          <a:noFill/>
        </p:spPr>
      </p:pic>
      <p:pic>
        <p:nvPicPr>
          <p:cNvPr id="11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124" y="6021288"/>
            <a:ext cx="919886" cy="647395"/>
          </a:xfrm>
          <a:prstGeom prst="rect">
            <a:avLst/>
          </a:prstGeom>
          <a:noFill/>
        </p:spPr>
      </p:pic>
      <p:pic>
        <p:nvPicPr>
          <p:cNvPr id="12" name="Picture 7" descr="C:\Users\user\AppData\Local\Microsoft\Windows\Temporary Internet Files\Content.IE5\94OZ3YSA\MC9003591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2884" y="6021288"/>
            <a:ext cx="919886" cy="6473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dirty="0" smtClean="0">
                <a:latin typeface="Monotype Corsiva" pitchFamily="66" charset="0"/>
              </a:rPr>
              <a:t>Тліючий розряд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49796" y="2780928"/>
            <a:ext cx="4272536" cy="2520280"/>
          </a:xfrm>
        </p:spPr>
        <p:txBody>
          <a:bodyPr/>
          <a:lstStyle/>
          <a:p>
            <a:pPr algn="ctr"/>
            <a:r>
              <a:rPr lang="uk-UA" sz="32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Тліючий розряд </a:t>
            </a:r>
            <a:r>
              <a:rPr lang="uk-UA" dirty="0" smtClean="0"/>
              <a:t>спостерігається при низьких тисках  (десяті й соті частки міліметра ртутного стовпа) і напрузі між електродами в кілька сотень вольт.</a:t>
            </a:r>
            <a:endParaRPr lang="ru-RU" dirty="0"/>
          </a:p>
        </p:txBody>
      </p:sp>
      <p:pic>
        <p:nvPicPr>
          <p:cNvPr id="5" name="Picture 11" descr="C:\Users\user\AppData\Local\Microsoft\Windows\Temporary Internet Files\Content.IE5\NBUXP7OC\MC9003615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56" y="116632"/>
            <a:ext cx="1768450" cy="1813255"/>
          </a:xfrm>
          <a:prstGeom prst="rect">
            <a:avLst/>
          </a:prstGeom>
          <a:noFill/>
        </p:spPr>
      </p:pic>
      <p:pic>
        <p:nvPicPr>
          <p:cNvPr id="10" name="Содержимое 9" descr="неонова рекламанп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470676" y="1484784"/>
            <a:ext cx="3337560" cy="397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неонова реклама прар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8348" y="3140968"/>
            <a:ext cx="4355976" cy="326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16632"/>
            <a:ext cx="9144000" cy="1007029"/>
          </a:xfrm>
        </p:spPr>
        <p:txBody>
          <a:bodyPr anchor="t">
            <a:normAutofit/>
          </a:bodyPr>
          <a:lstStyle/>
          <a:p>
            <a:r>
              <a:rPr lang="uk-UA" sz="5400" dirty="0" smtClean="0">
                <a:latin typeface="Monotype Corsiva" pitchFamily="66" charset="0"/>
              </a:rPr>
              <a:t>Застосування тліючого розряду 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2915816" y="1844824"/>
            <a:ext cx="3312368" cy="1368152"/>
          </a:xfrm>
          <a:prstGeom prst="downArrowCallout">
            <a:avLst>
              <a:gd name="adj1" fmla="val 14572"/>
              <a:gd name="adj2" fmla="val 26253"/>
              <a:gd name="adj3" fmla="val 32821"/>
              <a:gd name="adj4" fmla="val 508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Катодне напилювання металів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3212976"/>
            <a:ext cx="3312368" cy="2016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здійснюють, поміщаючи різні предмети поблизу катода. Речовина катода сильно нагрівається в тліючому розряді та переходить у газоподібний стан. Тоді всі предмети, що знаходяться поблизу, вкриваються рівномірним шаром того металу, із якого виготовлений катод. </a:t>
            </a:r>
            <a:endParaRPr lang="ru-RU" sz="1400" dirty="0">
              <a:solidFill>
                <a:schemeClr val="tx2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755576" y="1700808"/>
            <a:ext cx="3312368" cy="1368152"/>
          </a:xfrm>
          <a:prstGeom prst="downArrowCallout">
            <a:avLst>
              <a:gd name="adj1" fmla="val 14572"/>
              <a:gd name="adj2" fmla="val 26253"/>
              <a:gd name="adj3" fmla="val 32821"/>
              <a:gd name="adj4" fmla="val 508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Лампи денного світла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3140968"/>
            <a:ext cx="3312368" cy="2016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 газорозрядне джерело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світла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, світловий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потік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 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якого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визначається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 в основному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світінням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 люмінофорів 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під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впливом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 ультрафіолетового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випромінювання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 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розряду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: широко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застосовується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 для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загального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 освітлення,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оскільки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світлова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віддача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і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 термін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служби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 в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кілька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разів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більший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,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ніж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 у ламп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з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 ниткою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розжарювання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 того ж </a:t>
            </a:r>
            <a:r>
              <a:rPr lang="ru-RU" sz="1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призначення</a:t>
            </a:r>
            <a:r>
              <a:rPr lang="ru-RU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20" name="Рисунок 19" descr="люмінісцентні ламп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524" y="1844824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Выноска со стрелкой вниз 20"/>
          <p:cNvSpPr/>
          <p:nvPr/>
        </p:nvSpPr>
        <p:spPr>
          <a:xfrm>
            <a:off x="755576" y="1628800"/>
            <a:ext cx="3312368" cy="1368152"/>
          </a:xfrm>
          <a:prstGeom prst="downArrowCallout">
            <a:avLst>
              <a:gd name="adj1" fmla="val 14572"/>
              <a:gd name="adj2" fmla="val 26253"/>
              <a:gd name="adj3" fmla="val 32821"/>
              <a:gd name="adj4" fmla="val 508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Неонова реклама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2996952"/>
            <a:ext cx="338437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 </a:t>
            </a:r>
            <a:r>
              <a:rPr lang="uk-UA" sz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Джерелом світла неонових вивісок є заповнена газом, що світиться (інертний газ - неон) та люмінофорами скляна трубка</a:t>
            </a:r>
            <a:r>
              <a:rPr lang="uk-UA" sz="13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.</a:t>
            </a:r>
            <a:endParaRPr lang="ru-RU" sz="1300" dirty="0" smtClean="0">
              <a:solidFill>
                <a:schemeClr val="tx2">
                  <a:lumMod val="95000"/>
                  <a:lumOff val="5000"/>
                </a:schemeClr>
              </a:solidFill>
              <a:latin typeface="Book Antiqua" pitchFamily="18" charset="0"/>
            </a:endParaRPr>
          </a:p>
          <a:p>
            <a:pPr algn="just"/>
            <a:endParaRPr lang="ru-RU" sz="1400" dirty="0">
              <a:solidFill>
                <a:schemeClr val="tx2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4077072"/>
            <a:ext cx="3384376" cy="2520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Переваги:</a:t>
            </a:r>
          </a:p>
          <a:p>
            <a:pPr marL="72000">
              <a:buFont typeface="Wingdings" pitchFamily="2" charset="2"/>
              <a:buChar char="v"/>
            </a:pPr>
            <a:r>
              <a:rPr lang="uk-UA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я</a:t>
            </a:r>
            <a:r>
              <a:rPr lang="uk-UA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скравість, рівномірність світла;</a:t>
            </a:r>
          </a:p>
          <a:p>
            <a:pPr marL="72000">
              <a:buFont typeface="Wingdings" pitchFamily="2" charset="2"/>
              <a:buChar char="v"/>
            </a:pPr>
            <a:r>
              <a:rPr lang="uk-UA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у</a:t>
            </a:r>
            <a:r>
              <a:rPr lang="uk-UA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ніверсальність;</a:t>
            </a:r>
          </a:p>
          <a:p>
            <a:pPr marL="72000">
              <a:buFont typeface="Wingdings" pitchFamily="2" charset="2"/>
              <a:buChar char="v"/>
            </a:pPr>
            <a:r>
              <a:rPr lang="uk-UA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л</a:t>
            </a:r>
            <a:r>
              <a:rPr lang="uk-UA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ампи безшумні та безпечні в застосуванні;</a:t>
            </a:r>
          </a:p>
          <a:p>
            <a:pPr marL="72000">
              <a:buFont typeface="Wingdings" pitchFamily="2" charset="2"/>
              <a:buChar char="v"/>
            </a:pPr>
            <a:r>
              <a:rPr lang="uk-UA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д</a:t>
            </a:r>
            <a:r>
              <a:rPr lang="uk-UA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овговічність;</a:t>
            </a:r>
          </a:p>
          <a:p>
            <a:pPr marL="72000">
              <a:buFont typeface="Wingdings" pitchFamily="2" charset="2"/>
              <a:buChar char="v"/>
            </a:pPr>
            <a:r>
              <a:rPr lang="uk-UA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е</a:t>
            </a:r>
            <a:r>
              <a:rPr lang="uk-UA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кономічність;</a:t>
            </a:r>
          </a:p>
          <a:p>
            <a:pPr marL="72000">
              <a:buFont typeface="Wingdings" pitchFamily="2" charset="2"/>
              <a:buChar char="v"/>
            </a:pPr>
            <a:r>
              <a:rPr lang="uk-UA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р</a:t>
            </a:r>
            <a:r>
              <a:rPr lang="uk-UA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 pitchFamily="18" charset="0"/>
              </a:rPr>
              <a:t>ізноманітність кольорів.</a:t>
            </a:r>
          </a:p>
        </p:txBody>
      </p:sp>
      <p:cxnSp>
        <p:nvCxnSpPr>
          <p:cNvPr id="24" name="Прямая соединительная линия 23"/>
          <p:cNvCxnSpPr>
            <a:stCxn id="22" idx="2"/>
            <a:endCxn id="23" idx="0"/>
          </p:cNvCxnSpPr>
          <p:nvPr/>
        </p:nvCxnSpPr>
        <p:spPr>
          <a:xfrm>
            <a:off x="2375756" y="3861048"/>
            <a:ext cx="0" cy="21602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8" name="Содержимое 27" descr="600px-HeTub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54252" y="1196752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600px-XeTu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4532" y="1196752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NeTu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4372" y="4221088"/>
            <a:ext cx="23042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ArTub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94812" y="1196752"/>
            <a:ext cx="2276872" cy="2276872"/>
          </a:xfrm>
          <a:prstGeom prst="rect">
            <a:avLst/>
          </a:prstGeom>
        </p:spPr>
      </p:pic>
      <p:pic>
        <p:nvPicPr>
          <p:cNvPr id="32" name="Рисунок 31" descr="KrTub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42684" y="4221088"/>
            <a:ext cx="244827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4654252" y="3356992"/>
            <a:ext cx="2304256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Гелій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74532" y="3356992"/>
            <a:ext cx="2304256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Ксенон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694812" y="3356992"/>
            <a:ext cx="2304256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Аргон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34372" y="6237312"/>
            <a:ext cx="2304256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Неон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542684" y="6237312"/>
            <a:ext cx="2304256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Криптон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  <p:bldP spid="23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8BBA81-7B49-4987-A5B2-DF5B7D8F12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TS102801065</Template>
  <TotalTime>0</TotalTime>
  <Words>637</Words>
  <Application>Microsoft Office PowerPoint</Application>
  <PresentationFormat>Произвольный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TS102801065</vt:lpstr>
      <vt:lpstr>Електричний струм у газах та його використання</vt:lpstr>
      <vt:lpstr>Презентация PowerPoint</vt:lpstr>
      <vt:lpstr>Йонізація газу</vt:lpstr>
      <vt:lpstr>В ролі йонізаторів можуть виступати:</vt:lpstr>
      <vt:lpstr>Газовий розряд</vt:lpstr>
      <vt:lpstr>Несамостійний розряд</vt:lpstr>
      <vt:lpstr>Типи самостійних газових розрядів</vt:lpstr>
      <vt:lpstr>Тліючий розряд</vt:lpstr>
      <vt:lpstr>Застосування тліючого розряду </vt:lpstr>
      <vt:lpstr>Дуговий розряд</vt:lpstr>
      <vt:lpstr>Застосування дугового розряду</vt:lpstr>
      <vt:lpstr>Коронний розряд</vt:lpstr>
      <vt:lpstr>Презентация PowerPoint</vt:lpstr>
      <vt:lpstr>Блискавка</vt:lpstr>
      <vt:lpstr>Плазма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2013-01-22T16:47:11Z</dcterms:created>
  <dcterms:modified xsi:type="dcterms:W3CDTF">2014-03-08T11:48:25Z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