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85" r:id="rId3"/>
    <p:sldId id="273" r:id="rId4"/>
    <p:sldId id="287" r:id="rId5"/>
    <p:sldId id="286" r:id="rId6"/>
    <p:sldId id="28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66"/>
    <a:srgbClr val="00FF00"/>
    <a:srgbClr val="EAEAEA"/>
    <a:srgbClr val="F0F0F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4013A-A0EC-4169-8A96-AE63113566A2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339B3-287E-4695-BAEE-DDF37EC4E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4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EDAE-4F74-4CDD-9031-0A6452E53A5F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9F55-4B23-4B06-9E77-9DA4318E55BB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F4F1-EE91-4F9E-BA5F-DBA53FA59984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84C0-6135-4970-A632-803AF9060B9B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5B9-0245-450E-8899-DD6333DFB9B2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E6A-2706-4522-A7F5-209FFCD1B3E6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BA2-311B-49A7-A7E4-B44C11DC1E19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5A36-4E6D-4F2C-AE67-F50167EA99F5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4829-00D9-400B-B913-28D63442B308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5DB3-77F1-406C-A4AF-F6189B567CDA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1124-2618-4FD2-A9BA-4B3AF72F5910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1A6339-F005-4956-9340-BC8F36850723}" type="datetime1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Лебідь Ю. О., Рибальська ЗОШ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2E1BD4-9D85-466F-B0A6-F6E741645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321579"/>
            <a:ext cx="8215370" cy="4214842"/>
          </a:xfr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ВІРоїди – збудники</a:t>
            </a:r>
            <a:b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хвороб </a:t>
            </a:r>
            <a:b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рослин</a:t>
            </a:r>
            <a:b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C:\Documents and Settings\Admin\Local Settings\Temporary Internet Files\Content.Word\DSCN0981.jpg"/>
          <p:cNvPicPr/>
          <p:nvPr/>
        </p:nvPicPr>
        <p:blipFill>
          <a:blip r:embed="rId2" cstate="print"/>
          <a:srcRect l="33415" t="24445" r="46676" b="16506"/>
          <a:stretch>
            <a:fillRect/>
          </a:stretch>
        </p:blipFill>
        <p:spPr bwMode="auto">
          <a:xfrm>
            <a:off x="6929422" y="0"/>
            <a:ext cx="2214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Documents and Settings\Admin\Мои документы\Картошка\весна2009 173.jpg"/>
          <p:cNvPicPr/>
          <p:nvPr/>
        </p:nvPicPr>
        <p:blipFill>
          <a:blip r:embed="rId3" cstate="print"/>
          <a:srcRect l="11768" t="17706" r="3425"/>
          <a:stretch>
            <a:fillRect/>
          </a:stretch>
        </p:blipFill>
        <p:spPr bwMode="auto">
          <a:xfrm>
            <a:off x="-142908" y="4857760"/>
            <a:ext cx="271461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історичні відомості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357298"/>
            <a:ext cx="5257808" cy="3214710"/>
          </a:xfrm>
        </p:spPr>
        <p:txBody>
          <a:bodyPr>
            <a:normAutofit/>
          </a:bodyPr>
          <a:lstStyle/>
          <a:p>
            <a:pPr algn="just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відкрив 1971 році Теодор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Дінер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який вивчав інфекційне захворювання картоплі, відоме під назвою «веретеноподібність бульб». На превеликий подив дослідника під час біохімічного аналізу очищеного збудника не виявили жодних ознак білка.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З’ясувалося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інфекцію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спричиняла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одноланцюгова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молекула РНК.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Подальші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детальні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замкненого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ланцюга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375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нуклеотидів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РНК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кодує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самовідтворюється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клітині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928958" cy="43202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578645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Теодор Отто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Дінер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дослідник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805" t="16106" r="52864" b="17239"/>
          <a:stretch>
            <a:fillRect/>
          </a:stretch>
        </p:blipFill>
        <p:spPr bwMode="auto">
          <a:xfrm>
            <a:off x="5286380" y="4286256"/>
            <a:ext cx="3522075" cy="22860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AutoShape 40"/>
          <p:cNvSpPr>
            <a:spLocks noChangeArrowheads="1"/>
          </p:cNvSpPr>
          <p:nvPr/>
        </p:nvSpPr>
        <p:spPr bwMode="gray">
          <a:xfrm rot="16200000">
            <a:off x="4321967" y="5036355"/>
            <a:ext cx="1500198" cy="714380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rgbClr val="3333CC">
                  <a:gamma/>
                  <a:tint val="63529"/>
                  <a:invGamma/>
                  <a:alpha val="12000"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857760"/>
            <a:ext cx="1857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інфекцїі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спричинені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віроїдом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веретеноподібності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бульб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1000132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ВІРоїди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2000263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εἶδος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форма, вид)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інфекційні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агенти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низькомолекулярну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висококомплементарну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одноланцюгову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молекулу РНК,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замкнену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кільце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білкової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нуклеотидів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віроїдів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кодують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57224" y="4572008"/>
            <a:ext cx="7500991" cy="1643074"/>
            <a:chOff x="642910" y="4572008"/>
            <a:chExt cx="6286545" cy="1643074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285852" y="4786322"/>
              <a:ext cx="1857388" cy="128588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Більшість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містить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250 до 375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нуклеотидів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набагато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менше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ніж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uk-UA" sz="1400" dirty="0" smtClean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397016" y="4572008"/>
              <a:ext cx="3532439" cy="164307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Найменші віроїди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scRNA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малі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цитоплазматичні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РНК)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жовтої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плямистості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рису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мають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довжину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220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нуклеотидів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Для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порівняння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: геном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найменшего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відомого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здатного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викликати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інфекцію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має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розмір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≈ 2000 основ.</a:t>
              </a:r>
              <a:endParaRPr lang="uk-UA" sz="1400" dirty="0" smtClean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1" name="AutoShape 40"/>
            <p:cNvSpPr>
              <a:spLocks noChangeArrowheads="1"/>
            </p:cNvSpPr>
            <p:nvPr/>
          </p:nvSpPr>
          <p:spPr bwMode="gray">
            <a:xfrm rot="16200000">
              <a:off x="250001" y="5036355"/>
              <a:ext cx="1500198" cy="714380"/>
            </a:xfrm>
            <a:prstGeom prst="downArrow">
              <a:avLst>
                <a:gd name="adj1" fmla="val 67093"/>
                <a:gd name="adj2" fmla="val 6405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ЦІКАВО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6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ЗНАТИ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40"/>
            <p:cNvSpPr>
              <a:spLocks noChangeArrowheads="1"/>
            </p:cNvSpPr>
            <p:nvPr/>
          </p:nvSpPr>
          <p:spPr bwMode="gray">
            <a:xfrm rot="16200000">
              <a:off x="2484310" y="5159501"/>
              <a:ext cx="1500198" cy="325213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269" t="6250" r="2403" b="12499"/>
          <a:stretch>
            <a:fillRect/>
          </a:stretch>
        </p:blipFill>
        <p:spPr bwMode="auto">
          <a:xfrm>
            <a:off x="357158" y="2786058"/>
            <a:ext cx="8501122" cy="9286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3822474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Мал.  Схема будови молекули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віроїду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: 1 - комплементарні ділянки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одноланцюговоі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РНК;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2 -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некомплементарні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ділянки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одноланцюгової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РНК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віроїди потрапляють у клітину рослини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3000396" cy="1571636"/>
          </a:xfrm>
        </p:spPr>
        <p:txBody>
          <a:bodyPr>
            <a:norm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Наразі відомо вже багато різних захворювань рослин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екзокортіс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цитрусових, 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каданг-каданг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 кокосових пальм, сонячного опіку авокадо та ін.).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500430" y="4357694"/>
            <a:ext cx="5357850" cy="1500198"/>
            <a:chOff x="214282" y="4357694"/>
            <a:chExt cx="5357850" cy="150019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714348" y="4572008"/>
              <a:ext cx="4857784" cy="107157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можуть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завдавати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значних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збитків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рослинництву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Так за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останні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50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років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Філіпінах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загинули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мільйони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кокосових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пальм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хвороби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каданг-каданг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викликається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віроїдом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40"/>
            <p:cNvSpPr>
              <a:spLocks noChangeArrowheads="1"/>
            </p:cNvSpPr>
            <p:nvPr/>
          </p:nvSpPr>
          <p:spPr bwMode="gray">
            <a:xfrm rot="16200000">
              <a:off x="-214346" y="4786322"/>
              <a:ext cx="1500198" cy="642942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НАСЛІДКИ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071670" y="5929330"/>
            <a:ext cx="57090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ВІРОЇДИ ЗНАЙДЕНО ВИКЛЮЧНО У РОСЛИН!</a:t>
            </a:r>
          </a:p>
        </p:txBody>
      </p:sp>
      <p:sp>
        <p:nvSpPr>
          <p:cNvPr id="18" name="Выгнутая влево стрелка 17"/>
          <p:cNvSpPr/>
          <p:nvPr/>
        </p:nvSpPr>
        <p:spPr>
          <a:xfrm rot="1278378">
            <a:off x="265999" y="1714487"/>
            <a:ext cx="571504" cy="1571636"/>
          </a:xfrm>
          <a:prstGeom prst="curvedRightArrow">
            <a:avLst>
              <a:gd name="adj1" fmla="val 6095"/>
              <a:gd name="adj2" fmla="val 40623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42910" y="1714488"/>
            <a:ext cx="8121643" cy="2501003"/>
            <a:chOff x="357158" y="1643050"/>
            <a:chExt cx="8121643" cy="2501003"/>
          </a:xfrm>
        </p:grpSpPr>
        <p:pic>
          <p:nvPicPr>
            <p:cNvPr id="21" name="Рисунок 20" descr="C:\Documents and Settings\Admin\Мои документы\Картошка\весна2009 166.jpg"/>
            <p:cNvPicPr/>
            <p:nvPr/>
          </p:nvPicPr>
          <p:blipFill>
            <a:blip r:embed="rId2" cstate="print"/>
            <a:srcRect l="30772" t="25926" r="36768" b="7349"/>
            <a:stretch>
              <a:fillRect/>
            </a:stretch>
          </p:blipFill>
          <p:spPr bwMode="auto">
            <a:xfrm rot="16200000">
              <a:off x="6239648" y="1904228"/>
              <a:ext cx="1928827" cy="2549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0" name="Равнобедренный треугольник 19"/>
            <p:cNvSpPr/>
            <p:nvPr/>
          </p:nvSpPr>
          <p:spPr>
            <a:xfrm rot="9884138">
              <a:off x="7021690" y="1945514"/>
              <a:ext cx="224890" cy="73082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5715008" y="1643050"/>
              <a:ext cx="1500198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допомогою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комах 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Рисунок 21" descr="C:\Documents and Settings\Admin\Мои документы\Картошка\DSCN0964.jpg"/>
            <p:cNvPicPr/>
            <p:nvPr/>
          </p:nvPicPr>
          <p:blipFill>
            <a:blip r:embed="rId3" cstate="print"/>
            <a:srcRect r="16667" b="26650"/>
            <a:stretch>
              <a:fillRect/>
            </a:stretch>
          </p:blipFill>
          <p:spPr bwMode="auto">
            <a:xfrm>
              <a:off x="3214678" y="2428868"/>
              <a:ext cx="2500329" cy="169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9" name="Равнобедренный треугольник 18"/>
            <p:cNvSpPr/>
            <p:nvPr/>
          </p:nvSpPr>
          <p:spPr>
            <a:xfrm rot="10800000">
              <a:off x="4643438" y="2285992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3571868" y="1643050"/>
              <a:ext cx="1928826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при вегетативному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розмноженні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Рисунок 22" descr="C:\Documents and Settings\Admin\Мои документы\Картошка\DSCN0968.jpg"/>
            <p:cNvPicPr/>
            <p:nvPr/>
          </p:nvPicPr>
          <p:blipFill>
            <a:blip r:embed="rId4" cstate="print"/>
            <a:srcRect l="26266" t="18582" r="19174" b="33251"/>
            <a:stretch>
              <a:fillRect/>
            </a:stretch>
          </p:blipFill>
          <p:spPr bwMode="auto">
            <a:xfrm>
              <a:off x="357158" y="2428868"/>
              <a:ext cx="2643206" cy="171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Равнобедренный треугольник 23"/>
            <p:cNvSpPr/>
            <p:nvPr/>
          </p:nvSpPr>
          <p:spPr>
            <a:xfrm rot="10800000">
              <a:off x="1643042" y="2285992"/>
              <a:ext cx="142876" cy="10715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1000100" y="1643050"/>
              <a:ext cx="2357454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під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час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механічного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ушкодження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тканин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ЖИТТЄВИЙ ЦИКЛ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5"/>
            <a:ext cx="8229600" cy="25003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 інфікованій клітині ця частинка потрапляє до ядра або хлоропласта, де використовує клітинний фермент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РНК-полімеразу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для відтворення власних молекул. Симптоми захворювання виникають унаслідок активного відтворення молекул РНК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віроїду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що спричиняє патологічний процес в інфікованій клітині.</a:t>
            </a:r>
          </a:p>
          <a:p>
            <a:pPr algn="just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проходить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РНК-полімераз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нуклеїнових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кислот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клітини-хазяїна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пригнічується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невідомим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чином РНК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віроїда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кодуючи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ніяких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пригнічувати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біохімічні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чином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РНК-полімераза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яка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умов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матриці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ДНК.</a:t>
            </a:r>
          </a:p>
          <a:p>
            <a:pPr>
              <a:buNone/>
            </a:pPr>
            <a:endParaRPr lang="ru-RU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3857628"/>
            <a:ext cx="8143932" cy="1857388"/>
            <a:chOff x="500034" y="3857628"/>
            <a:chExt cx="8143932" cy="1857388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071538" y="4143380"/>
              <a:ext cx="7572428" cy="15001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</a:pP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Походження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віроїдів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невідоме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Деякі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дослідники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вважають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їх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представниками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доклітинного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"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світу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РНК",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еволюційними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реліктами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Але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більшість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сходяться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думці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вони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походять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вирізаних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замкнених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кільце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інтронів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або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мобільних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генетичних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елементів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транспозонів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які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втратили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кодуючі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послідовності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Доведено,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нові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віроїди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можуть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утворюватись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при </a:t>
              </a:r>
              <a:r>
                <a:rPr lang="ru-RU" sz="1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рекомбінації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1600" dirty="0" smtClean="0">
                <a:solidFill>
                  <a:srgbClr val="FF0000"/>
                </a:solidFill>
              </a:endParaRPr>
            </a:p>
            <a:p>
              <a:pPr algn="just" fontAlgn="base">
                <a:spcBef>
                  <a:spcPct val="0"/>
                </a:spcBef>
              </a:pP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0"/>
            <p:cNvSpPr>
              <a:spLocks noChangeArrowheads="1"/>
            </p:cNvSpPr>
            <p:nvPr/>
          </p:nvSpPr>
          <p:spPr bwMode="gray">
            <a:xfrm rot="16200000">
              <a:off x="-107189" y="4464851"/>
              <a:ext cx="1857388" cy="642942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ЦІКАВО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kern="0" dirty="0" smtClean="0">
                  <a:solidFill>
                    <a:sysClr val="windowText" lastClr="000000"/>
                  </a:solidFill>
                </a:rPr>
                <a:t>ЗНАТИ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Мои документы\Картошка\весна2009 173.jpg"/>
          <p:cNvPicPr/>
          <p:nvPr/>
        </p:nvPicPr>
        <p:blipFill>
          <a:blip r:embed="rId2" cstate="print">
            <a:lum bright="70000" contrast="-70000"/>
          </a:blip>
          <a:srcRect l="11768" t="17706" r="3425"/>
          <a:stretch>
            <a:fillRect/>
          </a:stretch>
        </p:blipFill>
        <p:spPr bwMode="auto">
          <a:xfrm rot="20752479">
            <a:off x="647584" y="1447288"/>
            <a:ext cx="535785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500034" y="1500174"/>
            <a:ext cx="8215370" cy="4214842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Дякую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Увагу!</a:t>
            </a:r>
            <a:br>
              <a:rPr kumimoji="0" lang="uk-UA" sz="7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2300</TotalTime>
  <Words>457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ВІРоїди – збудники  хвороб  рослин </vt:lpstr>
      <vt:lpstr>історичні відомості</vt:lpstr>
      <vt:lpstr>ВІРоїди</vt:lpstr>
      <vt:lpstr>Як віроїди потрапляють у клітину рослини</vt:lpstr>
      <vt:lpstr>ЖИТТЄВИЙ ЦИКЛ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Korvin</cp:lastModifiedBy>
  <cp:revision>789</cp:revision>
  <dcterms:created xsi:type="dcterms:W3CDTF">2012-03-25T10:52:33Z</dcterms:created>
  <dcterms:modified xsi:type="dcterms:W3CDTF">2014-01-31T18:11:31Z</dcterms:modified>
</cp:coreProperties>
</file>