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28600" y="2286000"/>
            <a:ext cx="7406640" cy="841482"/>
          </a:xfrm>
        </p:spPr>
        <p:txBody>
          <a:bodyPr/>
          <a:lstStyle/>
          <a:p>
            <a:r>
              <a:rPr lang="ru-RU" b="1" dirty="0" err="1" smtClean="0"/>
              <a:t>Австр</a:t>
            </a:r>
            <a:r>
              <a:rPr lang="uk-UA" b="1" dirty="0" err="1" smtClean="0"/>
              <a:t>ія</a:t>
            </a:r>
            <a:r>
              <a:rPr lang="uk-UA" b="1" dirty="0" smtClean="0"/>
              <a:t> в </a:t>
            </a:r>
            <a:r>
              <a:rPr lang="en-US" dirty="0" smtClean="0"/>
              <a:t>XIX </a:t>
            </a:r>
            <a:r>
              <a:rPr lang="uk-UA" b="1" dirty="0" smtClean="0"/>
              <a:t>столітті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24600" y="5181600"/>
            <a:ext cx="2667000" cy="1447800"/>
          </a:xfrm>
        </p:spPr>
        <p:txBody>
          <a:bodyPr>
            <a:normAutofit/>
          </a:bodyPr>
          <a:lstStyle/>
          <a:p>
            <a:pPr algn="l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Утворення Австро-Угорщини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Протягом</a:t>
            </a:r>
            <a:r>
              <a:rPr lang="ru-RU" dirty="0" smtClean="0"/>
              <a:t> 1850-60-х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зусилля</a:t>
            </a:r>
            <a:r>
              <a:rPr lang="ru-RU" dirty="0" smtClean="0"/>
              <a:t> уряду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спрямовані</a:t>
            </a:r>
            <a:r>
              <a:rPr lang="ru-RU" dirty="0" smtClean="0"/>
              <a:t> на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компромісу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правлячими</a:t>
            </a:r>
            <a:r>
              <a:rPr lang="ru-RU" dirty="0" smtClean="0"/>
              <a:t> колами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імперії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привело до </a:t>
            </a:r>
            <a:r>
              <a:rPr lang="ru-RU" dirty="0" err="1" smtClean="0"/>
              <a:t>утворення</a:t>
            </a:r>
            <a:r>
              <a:rPr lang="ru-RU" dirty="0" smtClean="0"/>
              <a:t> в 1867 </a:t>
            </a:r>
            <a:r>
              <a:rPr lang="ru-RU" dirty="0" err="1" smtClean="0"/>
              <a:t>році</a:t>
            </a:r>
            <a:r>
              <a:rPr lang="ru-RU" dirty="0" smtClean="0"/>
              <a:t> </a:t>
            </a:r>
            <a:r>
              <a:rPr lang="ru-RU" dirty="0" err="1" smtClean="0"/>
              <a:t>Австро-Угорщини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482" name="Picture 2" descr="Файл:Wappen Kaisertum Österreich 1867 (Mittel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219200"/>
            <a:ext cx="3519447" cy="44196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638800" y="5867400"/>
            <a:ext cx="2621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Герб </a:t>
            </a:r>
            <a:r>
              <a:rPr lang="ru-RU" dirty="0" err="1" smtClean="0"/>
              <a:t>Австро-Угорщини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2200" y="2667000"/>
            <a:ext cx="4191000" cy="11430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114800"/>
            <a:ext cx="7467600" cy="2438400"/>
          </a:xfrm>
        </p:spPr>
        <p:txBody>
          <a:bodyPr/>
          <a:lstStyle/>
          <a:p>
            <a:r>
              <a:rPr lang="ru-RU" dirty="0" err="1" smtClean="0"/>
              <a:t>Наприкінці</a:t>
            </a:r>
            <a:r>
              <a:rPr lang="ru-RU" dirty="0" smtClean="0"/>
              <a:t> </a:t>
            </a:r>
            <a:r>
              <a:rPr lang="en-US" dirty="0" smtClean="0"/>
              <a:t>XVIII 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Австрія</a:t>
            </a:r>
            <a:r>
              <a:rPr lang="ru-RU" dirty="0" smtClean="0"/>
              <a:t> стала </a:t>
            </a:r>
            <a:r>
              <a:rPr lang="ru-RU" dirty="0" err="1" smtClean="0"/>
              <a:t>ініціатором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активним</a:t>
            </a:r>
            <a:r>
              <a:rPr lang="ru-RU" dirty="0" smtClean="0"/>
              <a:t> </a:t>
            </a:r>
            <a:r>
              <a:rPr lang="ru-RU" dirty="0" err="1" smtClean="0"/>
              <a:t>учасником</a:t>
            </a:r>
            <a:r>
              <a:rPr lang="ru-RU" dirty="0" smtClean="0"/>
              <a:t> </a:t>
            </a:r>
            <a:r>
              <a:rPr lang="ru-RU" dirty="0" err="1" smtClean="0"/>
              <a:t>антифранцузьких</a:t>
            </a:r>
            <a:r>
              <a:rPr lang="ru-RU" dirty="0" smtClean="0"/>
              <a:t> </a:t>
            </a:r>
            <a:r>
              <a:rPr lang="ru-RU" dirty="0" err="1" smtClean="0"/>
              <a:t>коаліцій</a:t>
            </a:r>
            <a:r>
              <a:rPr lang="ru-RU" dirty="0" smtClean="0"/>
              <a:t>, вела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наполеонівською</a:t>
            </a:r>
            <a:r>
              <a:rPr lang="ru-RU" dirty="0" smtClean="0"/>
              <a:t> </a:t>
            </a:r>
            <a:r>
              <a:rPr lang="ru-RU" dirty="0" err="1" smtClean="0"/>
              <a:t>Францією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6386" name="Picture 2" descr="http://rnns.ru/uploads/posts/2013-01/1357656040_4dce8a1283a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685800"/>
            <a:ext cx="5324531" cy="2999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763000" cy="11430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Австро-французька</a:t>
            </a:r>
            <a:r>
              <a:rPr lang="ru-RU" dirty="0" smtClean="0"/>
              <a:t> </a:t>
            </a:r>
            <a:r>
              <a:rPr lang="ru-RU" dirty="0" err="1" smtClean="0"/>
              <a:t>війна</a:t>
            </a:r>
            <a:r>
              <a:rPr lang="ru-RU" dirty="0" smtClean="0"/>
              <a:t> 1809 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00200"/>
            <a:ext cx="7620000" cy="4525963"/>
          </a:xfrm>
        </p:spPr>
        <p:txBody>
          <a:bodyPr>
            <a:normAutofit/>
          </a:bodyPr>
          <a:lstStyle/>
          <a:p>
            <a:r>
              <a:rPr lang="ru-RU" dirty="0" err="1" smtClean="0"/>
              <a:t>Війна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Австрією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наполеонівською</a:t>
            </a:r>
            <a:r>
              <a:rPr lang="ru-RU" dirty="0" smtClean="0"/>
              <a:t> </a:t>
            </a:r>
            <a:r>
              <a:rPr lang="ru-RU" dirty="0" err="1" smtClean="0"/>
              <a:t>Францією</a:t>
            </a:r>
            <a:r>
              <a:rPr lang="ru-RU" dirty="0" smtClean="0"/>
              <a:t>,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викликана</a:t>
            </a:r>
            <a:r>
              <a:rPr lang="ru-RU" dirty="0" smtClean="0"/>
              <a:t> </a:t>
            </a:r>
            <a:r>
              <a:rPr lang="ru-RU" dirty="0" err="1" smtClean="0"/>
              <a:t>прагненням</a:t>
            </a:r>
            <a:r>
              <a:rPr lang="ru-RU" dirty="0" smtClean="0"/>
              <a:t> </a:t>
            </a:r>
            <a:r>
              <a:rPr lang="ru-RU" dirty="0" err="1" smtClean="0"/>
              <a:t>австрійського</a:t>
            </a:r>
            <a:r>
              <a:rPr lang="ru-RU" dirty="0" smtClean="0"/>
              <a:t> уряду </a:t>
            </a:r>
            <a:r>
              <a:rPr lang="ru-RU" dirty="0" err="1" smtClean="0"/>
              <a:t>ліквідувати</a:t>
            </a:r>
            <a:r>
              <a:rPr lang="ru-RU" dirty="0" smtClean="0"/>
              <a:t> </a:t>
            </a:r>
            <a:r>
              <a:rPr lang="ru-RU" dirty="0" err="1" smtClean="0"/>
              <a:t>важкі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 </a:t>
            </a:r>
            <a:r>
              <a:rPr lang="ru-RU" dirty="0" err="1" smtClean="0"/>
              <a:t>Пресбургського</a:t>
            </a:r>
            <a:r>
              <a:rPr lang="ru-RU" dirty="0" smtClean="0"/>
              <a:t> миру 1805 р.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загроза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err="1" smtClean="0"/>
              <a:t>Австрією</a:t>
            </a:r>
            <a:r>
              <a:rPr lang="ru-RU" dirty="0" smtClean="0"/>
              <a:t> </a:t>
            </a:r>
            <a:r>
              <a:rPr lang="ru-RU" dirty="0" err="1" smtClean="0"/>
              <a:t>самостійності</a:t>
            </a:r>
            <a:r>
              <a:rPr lang="ru-RU" dirty="0" smtClean="0"/>
              <a:t> 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поширенням</a:t>
            </a:r>
            <a:r>
              <a:rPr lang="ru-RU" dirty="0" smtClean="0"/>
              <a:t> </a:t>
            </a:r>
            <a:r>
              <a:rPr lang="ru-RU" dirty="0" err="1" smtClean="0"/>
              <a:t>наполеонівського</a:t>
            </a:r>
            <a:r>
              <a:rPr lang="ru-RU" dirty="0" smtClean="0"/>
              <a:t> </a:t>
            </a:r>
            <a:r>
              <a:rPr lang="ru-RU" dirty="0" err="1" smtClean="0"/>
              <a:t>панування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на всю </a:t>
            </a:r>
            <a:r>
              <a:rPr lang="ru-RU" dirty="0" err="1" smtClean="0"/>
              <a:t>Європу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Австро-французька</a:t>
            </a:r>
            <a:r>
              <a:rPr lang="ru-RU" dirty="0" smtClean="0"/>
              <a:t> </a:t>
            </a:r>
            <a:r>
              <a:rPr lang="ru-RU" dirty="0" err="1" smtClean="0"/>
              <a:t>війна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4648200" cy="495300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Австрія</a:t>
            </a:r>
            <a:r>
              <a:rPr lang="ru-RU" dirty="0" smtClean="0"/>
              <a:t> </a:t>
            </a:r>
            <a:r>
              <a:rPr lang="ru-RU" dirty="0" err="1" smtClean="0"/>
              <a:t>визнала</a:t>
            </a:r>
            <a:r>
              <a:rPr lang="ru-RU" dirty="0" smtClean="0"/>
              <a:t> себе </a:t>
            </a:r>
            <a:r>
              <a:rPr lang="ru-RU" dirty="0" err="1" smtClean="0"/>
              <a:t>переможеною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14 </a:t>
            </a:r>
            <a:r>
              <a:rPr lang="ru-RU" dirty="0" err="1" smtClean="0"/>
              <a:t>жовтня</a:t>
            </a:r>
            <a:r>
              <a:rPr lang="ru-RU" dirty="0" smtClean="0"/>
              <a:t> 1809 </a:t>
            </a:r>
            <a:r>
              <a:rPr lang="ru-RU" dirty="0" err="1" smtClean="0"/>
              <a:t>підписала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Францією</a:t>
            </a:r>
            <a:r>
              <a:rPr lang="ru-RU" dirty="0" smtClean="0"/>
              <a:t> </a:t>
            </a:r>
            <a:r>
              <a:rPr lang="ru-RU" dirty="0" err="1" smtClean="0"/>
              <a:t>Шенбруннське</a:t>
            </a:r>
            <a:r>
              <a:rPr lang="ru-RU" dirty="0" smtClean="0"/>
              <a:t> </a:t>
            </a:r>
            <a:r>
              <a:rPr lang="ru-RU" dirty="0" err="1" smtClean="0"/>
              <a:t>перемир</a:t>
            </a:r>
            <a:r>
              <a:rPr lang="en-US" dirty="0" smtClean="0"/>
              <a:t>`</a:t>
            </a:r>
            <a:r>
              <a:rPr lang="ru-RU" dirty="0" smtClean="0"/>
              <a:t>я. </a:t>
            </a:r>
            <a:r>
              <a:rPr lang="ru-RU" dirty="0" err="1" smtClean="0"/>
              <a:t>Втративши</a:t>
            </a:r>
            <a:r>
              <a:rPr lang="ru-RU" dirty="0" smtClean="0"/>
              <a:t> 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, </a:t>
            </a:r>
            <a:r>
              <a:rPr lang="ru-RU" dirty="0" err="1" smtClean="0"/>
              <a:t>Австрія</a:t>
            </a:r>
            <a:r>
              <a:rPr lang="ru-RU" dirty="0" smtClean="0"/>
              <a:t> </a:t>
            </a:r>
            <a:r>
              <a:rPr lang="ru-RU" dirty="0" err="1" smtClean="0"/>
              <a:t>перетворилася</a:t>
            </a:r>
            <a:r>
              <a:rPr lang="ru-RU" dirty="0" smtClean="0"/>
              <a:t> на </a:t>
            </a:r>
            <a:r>
              <a:rPr lang="ru-RU" dirty="0" err="1" smtClean="0"/>
              <a:t>залежну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наполеонівської</a:t>
            </a:r>
            <a:r>
              <a:rPr lang="ru-RU" dirty="0" smtClean="0"/>
              <a:t> </a:t>
            </a:r>
            <a:r>
              <a:rPr lang="ru-RU" dirty="0" err="1" smtClean="0"/>
              <a:t>Франції</a:t>
            </a:r>
            <a:r>
              <a:rPr lang="ru-RU" dirty="0" smtClean="0"/>
              <a:t> державу.</a:t>
            </a:r>
            <a:endParaRPr lang="ru-RU" dirty="0"/>
          </a:p>
        </p:txBody>
      </p:sp>
      <p:pic>
        <p:nvPicPr>
          <p:cNvPr id="5" name="Picture 2" descr="Файл:Napoléon III à la bataille de Solférino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752600"/>
            <a:ext cx="3991056" cy="233476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876800" y="4267200"/>
            <a:ext cx="4032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Наполеон III в </a:t>
            </a:r>
            <a:r>
              <a:rPr lang="ru-RU" dirty="0" err="1" smtClean="0"/>
              <a:t>битві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Сольферіно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Віденський конгрес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447800"/>
            <a:ext cx="5029200" cy="518160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Однак,під</a:t>
            </a:r>
            <a:r>
              <a:rPr lang="ru-RU" dirty="0" smtClean="0"/>
              <a:t> час </a:t>
            </a:r>
            <a:r>
              <a:rPr lang="ru-RU" dirty="0" err="1" smtClean="0"/>
              <a:t>Віденського</a:t>
            </a:r>
            <a:r>
              <a:rPr lang="ru-RU" dirty="0" smtClean="0"/>
              <a:t> </a:t>
            </a:r>
            <a:r>
              <a:rPr lang="ru-RU" dirty="0" err="1" smtClean="0"/>
              <a:t>конгресу</a:t>
            </a:r>
            <a:r>
              <a:rPr lang="ru-RU" dirty="0" smtClean="0"/>
              <a:t> 1814—1815 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Австрія</a:t>
            </a:r>
            <a:r>
              <a:rPr lang="ru-RU" dirty="0" smtClean="0"/>
              <a:t> </a:t>
            </a:r>
            <a:r>
              <a:rPr lang="ru-RU" dirty="0" err="1" smtClean="0"/>
              <a:t>виступила</a:t>
            </a:r>
            <a:r>
              <a:rPr lang="ru-RU" dirty="0" smtClean="0"/>
              <a:t> за </a:t>
            </a:r>
            <a:r>
              <a:rPr lang="ru-RU" dirty="0" err="1" smtClean="0"/>
              <a:t>реставрацію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феодально-абсолютистського</a:t>
            </a:r>
            <a:r>
              <a:rPr lang="ru-RU" dirty="0" smtClean="0"/>
              <a:t> ладу в </a:t>
            </a:r>
            <a:r>
              <a:rPr lang="ru-RU" dirty="0" err="1" smtClean="0"/>
              <a:t>Європі</a:t>
            </a:r>
            <a:r>
              <a:rPr lang="ru-RU" dirty="0" smtClean="0"/>
              <a:t>. </a:t>
            </a:r>
            <a:r>
              <a:rPr lang="ru-RU" dirty="0" err="1" smtClean="0"/>
              <a:t>Кра</a:t>
            </a:r>
            <a:r>
              <a:rPr lang="uk-UA" dirty="0" smtClean="0"/>
              <a:t>ї</a:t>
            </a:r>
            <a:r>
              <a:rPr lang="ru-RU" dirty="0" smtClean="0"/>
              <a:t>на не </a:t>
            </a:r>
            <a:r>
              <a:rPr lang="ru-RU" dirty="0" err="1" smtClean="0"/>
              <a:t>лише</a:t>
            </a:r>
            <a:r>
              <a:rPr lang="ru-RU" dirty="0" smtClean="0"/>
              <a:t> повернула </a:t>
            </a:r>
            <a:r>
              <a:rPr lang="ru-RU" dirty="0" err="1" smtClean="0"/>
              <a:t>втрачені</a:t>
            </a:r>
            <a:r>
              <a:rPr lang="ru-RU" dirty="0" smtClean="0"/>
              <a:t> </a:t>
            </a:r>
            <a:r>
              <a:rPr lang="ru-RU" dirty="0" err="1" smtClean="0"/>
              <a:t>провінції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здобула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 —</a:t>
            </a:r>
            <a:r>
              <a:rPr lang="ru-RU" dirty="0" err="1" smtClean="0"/>
              <a:t>Ломбардію</a:t>
            </a:r>
            <a:r>
              <a:rPr lang="ru-RU" dirty="0" smtClean="0"/>
              <a:t> та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колишньої</a:t>
            </a:r>
            <a:r>
              <a:rPr lang="ru-RU" dirty="0" smtClean="0"/>
              <a:t> </a:t>
            </a:r>
            <a:r>
              <a:rPr lang="ru-RU" dirty="0" err="1" smtClean="0"/>
              <a:t>Венеціанської</a:t>
            </a:r>
            <a:r>
              <a:rPr lang="ru-RU" dirty="0" smtClean="0"/>
              <a:t> </a:t>
            </a:r>
            <a:r>
              <a:rPr lang="ru-RU" dirty="0" err="1" smtClean="0"/>
              <a:t>республіки</a:t>
            </a:r>
            <a:r>
              <a:rPr lang="ru-RU" dirty="0" smtClean="0"/>
              <a:t>, </a:t>
            </a:r>
            <a:r>
              <a:rPr lang="ru-RU" dirty="0" err="1" smtClean="0"/>
              <a:t>обміняні</a:t>
            </a:r>
            <a:r>
              <a:rPr lang="ru-RU" dirty="0" smtClean="0"/>
              <a:t> на </a:t>
            </a:r>
            <a:r>
              <a:rPr lang="ru-RU" dirty="0" err="1" smtClean="0"/>
              <a:t>Австрійські</a:t>
            </a:r>
            <a:r>
              <a:rPr lang="ru-RU" dirty="0" smtClean="0"/>
              <a:t> </a:t>
            </a:r>
            <a:r>
              <a:rPr lang="ru-RU" dirty="0" err="1" smtClean="0"/>
              <a:t>Нідерланди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7412" name="Picture 4" descr="http://tainy.net/wp-content/uploads/2010/08/Wiener_kongre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524000"/>
            <a:ext cx="3570142" cy="2667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943600" y="4343400"/>
            <a:ext cx="2255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Віденський конгрес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Клемент фон Меттерніх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510540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Керівником</a:t>
            </a:r>
            <a:r>
              <a:rPr lang="ru-RU" dirty="0" smtClean="0"/>
              <a:t> </a:t>
            </a:r>
            <a:r>
              <a:rPr lang="ru-RU" dirty="0" err="1" smtClean="0"/>
              <a:t>внутрішньої</a:t>
            </a:r>
            <a:r>
              <a:rPr lang="ru-RU" dirty="0" smtClean="0"/>
              <a:t> та </a:t>
            </a:r>
            <a:r>
              <a:rPr lang="ru-RU" dirty="0" err="1" smtClean="0"/>
              <a:t>зовнішньої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</a:t>
            </a:r>
            <a:r>
              <a:rPr lang="ru-RU" dirty="0" err="1" smtClean="0"/>
              <a:t>імперії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половини</a:t>
            </a:r>
            <a:r>
              <a:rPr lang="ru-RU" dirty="0" smtClean="0"/>
              <a:t> </a:t>
            </a:r>
            <a:r>
              <a:rPr lang="en-US" dirty="0" smtClean="0"/>
              <a:t>XIX 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 К. </a:t>
            </a:r>
            <a:r>
              <a:rPr lang="ru-RU" dirty="0" err="1" smtClean="0"/>
              <a:t>Меттерніх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підтримку</a:t>
            </a:r>
            <a:r>
              <a:rPr lang="ru-RU" dirty="0" smtClean="0"/>
              <a:t> </a:t>
            </a:r>
            <a:r>
              <a:rPr lang="ru-RU" dirty="0" err="1" smtClean="0"/>
              <a:t>дворянського</a:t>
            </a:r>
            <a:r>
              <a:rPr lang="ru-RU" dirty="0" smtClean="0"/>
              <a:t> </a:t>
            </a:r>
            <a:r>
              <a:rPr lang="ru-RU" dirty="0" err="1" smtClean="0"/>
              <a:t>землеволодіння</a:t>
            </a:r>
            <a:r>
              <a:rPr lang="ru-RU" dirty="0" smtClean="0"/>
              <a:t>,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старих</a:t>
            </a:r>
            <a:r>
              <a:rPr lang="ru-RU" dirty="0" smtClean="0"/>
              <a:t> </a:t>
            </a:r>
            <a:r>
              <a:rPr lang="ru-RU" dirty="0" err="1" smtClean="0"/>
              <a:t>феодальних</a:t>
            </a:r>
            <a:r>
              <a:rPr lang="ru-RU" dirty="0" smtClean="0"/>
              <a:t> </a:t>
            </a:r>
            <a:r>
              <a:rPr lang="ru-RU" dirty="0" err="1" smtClean="0"/>
              <a:t>податків</a:t>
            </a:r>
            <a:r>
              <a:rPr lang="ru-RU" dirty="0" smtClean="0"/>
              <a:t>,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всеосяжного</a:t>
            </a:r>
            <a:r>
              <a:rPr lang="ru-RU" dirty="0" smtClean="0"/>
              <a:t> </a:t>
            </a:r>
            <a:r>
              <a:rPr lang="ru-RU" dirty="0" err="1" smtClean="0"/>
              <a:t>поліцейського</a:t>
            </a:r>
            <a:r>
              <a:rPr lang="ru-RU" dirty="0" smtClean="0"/>
              <a:t> </a:t>
            </a:r>
            <a:r>
              <a:rPr lang="ru-RU" dirty="0" err="1" smtClean="0"/>
              <a:t>нагляду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шпигування</a:t>
            </a:r>
            <a:r>
              <a:rPr lang="ru-RU" dirty="0" smtClean="0"/>
              <a:t>, </a:t>
            </a:r>
            <a:r>
              <a:rPr lang="ru-RU" dirty="0" err="1" smtClean="0"/>
              <a:t>розпалювання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ворожнечі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окремими</a:t>
            </a:r>
            <a:r>
              <a:rPr lang="ru-RU" dirty="0" smtClean="0"/>
              <a:t> народами </a:t>
            </a:r>
            <a:r>
              <a:rPr lang="ru-RU" dirty="0" err="1" smtClean="0"/>
              <a:t>імперії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8434" name="Picture 2" descr="Файл:Prince Metternich by Lawrenc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676400"/>
            <a:ext cx="2548128" cy="33528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91200" y="5029200"/>
            <a:ext cx="281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/>
              <a:t>Клемент</a:t>
            </a:r>
            <a:r>
              <a:rPr lang="ru-RU" dirty="0" smtClean="0"/>
              <a:t> </a:t>
            </a:r>
            <a:r>
              <a:rPr lang="ru-RU" dirty="0" err="1" smtClean="0"/>
              <a:t>Венцель</a:t>
            </a:r>
            <a:r>
              <a:rPr lang="ru-RU" dirty="0" smtClean="0"/>
              <a:t> фон </a:t>
            </a:r>
            <a:r>
              <a:rPr lang="ru-RU" dirty="0" err="1" smtClean="0"/>
              <a:t>Меттерніх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Повстання 1848-49 рр.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5105400" cy="48768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Тому, у 1848-49 роках </a:t>
            </a:r>
            <a:r>
              <a:rPr lang="ru-RU" dirty="0" err="1" smtClean="0"/>
              <a:t>революційні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 </a:t>
            </a:r>
            <a:r>
              <a:rPr lang="ru-RU" dirty="0" err="1" smtClean="0"/>
              <a:t>охопили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провінції</a:t>
            </a:r>
            <a:r>
              <a:rPr lang="ru-RU" dirty="0" smtClean="0"/>
              <a:t> </a:t>
            </a:r>
            <a:r>
              <a:rPr lang="ru-RU" dirty="0" err="1" smtClean="0"/>
              <a:t>Австрійської</a:t>
            </a:r>
            <a:r>
              <a:rPr lang="ru-RU" dirty="0" smtClean="0"/>
              <a:t> </a:t>
            </a:r>
            <a:r>
              <a:rPr lang="ru-RU" dirty="0" err="1" smtClean="0"/>
              <a:t>імперії</a:t>
            </a:r>
            <a:r>
              <a:rPr lang="ru-RU" dirty="0" smtClean="0"/>
              <a:t> та </a:t>
            </a:r>
            <a:r>
              <a:rPr lang="ru-RU" dirty="0" err="1" smtClean="0"/>
              <a:t>землі</a:t>
            </a:r>
            <a:r>
              <a:rPr lang="ru-RU" dirty="0" smtClean="0"/>
              <a:t>, </a:t>
            </a:r>
            <a:r>
              <a:rPr lang="ru-RU" dirty="0" err="1" smtClean="0"/>
              <a:t>населені</a:t>
            </a:r>
            <a:r>
              <a:rPr lang="ru-RU" dirty="0" smtClean="0"/>
              <a:t> </a:t>
            </a:r>
            <a:r>
              <a:rPr lang="ru-RU" dirty="0" err="1" smtClean="0"/>
              <a:t>українцями</a:t>
            </a:r>
            <a:r>
              <a:rPr lang="ru-RU" dirty="0" smtClean="0"/>
              <a:t>: </a:t>
            </a:r>
            <a:r>
              <a:rPr lang="ru-RU" dirty="0" err="1" smtClean="0"/>
              <a:t>Галичину</a:t>
            </a:r>
            <a:r>
              <a:rPr lang="ru-RU" dirty="0" smtClean="0"/>
              <a:t>, </a:t>
            </a:r>
            <a:r>
              <a:rPr lang="ru-RU" dirty="0" err="1" smtClean="0"/>
              <a:t>Буковину</a:t>
            </a:r>
            <a:r>
              <a:rPr lang="ru-RU" dirty="0" smtClean="0"/>
              <a:t> </a:t>
            </a:r>
            <a:r>
              <a:rPr lang="ru-RU" dirty="0" err="1" smtClean="0"/>
              <a:t>та</a:t>
            </a:r>
            <a:r>
              <a:rPr lang="ru-RU" dirty="0" smtClean="0"/>
              <a:t> </a:t>
            </a:r>
            <a:r>
              <a:rPr lang="ru-RU" dirty="0" err="1" smtClean="0"/>
              <a:t>Закарпаття</a:t>
            </a:r>
            <a:r>
              <a:rPr lang="ru-RU" dirty="0" smtClean="0"/>
              <a:t>. Особливо великими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виступи</a:t>
            </a:r>
            <a:r>
              <a:rPr lang="ru-RU" dirty="0" smtClean="0"/>
              <a:t> у </a:t>
            </a:r>
            <a:r>
              <a:rPr lang="ru-RU" dirty="0" err="1" smtClean="0"/>
              <a:t>Відні</a:t>
            </a:r>
            <a:r>
              <a:rPr lang="ru-RU" dirty="0" smtClean="0"/>
              <a:t>, </a:t>
            </a:r>
            <a:r>
              <a:rPr lang="ru-RU" dirty="0" err="1" smtClean="0"/>
              <a:t>Празі</a:t>
            </a:r>
            <a:r>
              <a:rPr lang="ru-RU" dirty="0" smtClean="0"/>
              <a:t>, </a:t>
            </a:r>
            <a:r>
              <a:rPr lang="ru-RU" dirty="0" err="1" smtClean="0"/>
              <a:t>Львові</a:t>
            </a:r>
            <a:r>
              <a:rPr lang="ru-RU" dirty="0" smtClean="0"/>
              <a:t>. </a:t>
            </a:r>
            <a:r>
              <a:rPr lang="ru-RU" dirty="0" err="1" smtClean="0"/>
              <a:t>Велике</a:t>
            </a:r>
            <a:r>
              <a:rPr lang="ru-RU" dirty="0" smtClean="0"/>
              <a:t> </a:t>
            </a:r>
            <a:r>
              <a:rPr lang="ru-RU" dirty="0" err="1" smtClean="0"/>
              <a:t>селянське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 </a:t>
            </a:r>
            <a:r>
              <a:rPr lang="ru-RU" dirty="0" err="1" smtClean="0"/>
              <a:t>Лук'яна</a:t>
            </a:r>
            <a:r>
              <a:rPr lang="ru-RU" dirty="0" smtClean="0"/>
              <a:t> </a:t>
            </a:r>
            <a:r>
              <a:rPr lang="ru-RU" dirty="0" err="1" smtClean="0"/>
              <a:t>Кобилиці</a:t>
            </a:r>
            <a:r>
              <a:rPr lang="ru-RU" dirty="0" smtClean="0"/>
              <a:t> </a:t>
            </a:r>
            <a:r>
              <a:rPr lang="ru-RU" dirty="0" err="1" smtClean="0"/>
              <a:t>відбулося</a:t>
            </a:r>
            <a:r>
              <a:rPr lang="ru-RU" dirty="0" smtClean="0"/>
              <a:t> на </a:t>
            </a:r>
            <a:r>
              <a:rPr lang="ru-RU" dirty="0" err="1" smtClean="0"/>
              <a:t>Буковині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9458" name="Picture 2" descr="http://www.hungaria.org/uploaded/images/20030424-2126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676400"/>
            <a:ext cx="3585820" cy="25146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5000" y="4419600"/>
            <a:ext cx="2638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Австрійська</a:t>
            </a:r>
            <a:r>
              <a:rPr lang="ru-RU" dirty="0" smtClean="0"/>
              <a:t> </a:t>
            </a:r>
            <a:r>
              <a:rPr lang="ru-RU" dirty="0" err="1" smtClean="0"/>
              <a:t>революція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Наслідки революції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Уряд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змушений</a:t>
            </a:r>
            <a:r>
              <a:rPr lang="ru-RU" dirty="0" smtClean="0"/>
              <a:t> </a:t>
            </a:r>
            <a:r>
              <a:rPr lang="ru-RU" dirty="0" err="1" smtClean="0"/>
              <a:t>піти</a:t>
            </a:r>
            <a:r>
              <a:rPr lang="ru-RU" dirty="0" smtClean="0"/>
              <a:t> на поступки, </a:t>
            </a:r>
            <a:r>
              <a:rPr lang="ru-RU" dirty="0" err="1" smtClean="0"/>
              <a:t>найважливішими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ліквідація</a:t>
            </a:r>
            <a:r>
              <a:rPr lang="ru-RU" dirty="0" smtClean="0"/>
              <a:t> </a:t>
            </a:r>
            <a:r>
              <a:rPr lang="ru-RU" dirty="0" err="1" smtClean="0"/>
              <a:t>панщини</a:t>
            </a:r>
            <a:r>
              <a:rPr lang="ru-RU" dirty="0" smtClean="0"/>
              <a:t>, </a:t>
            </a:r>
            <a:r>
              <a:rPr lang="ru-RU" dirty="0" err="1" smtClean="0"/>
              <a:t>опублікування</a:t>
            </a:r>
            <a:r>
              <a:rPr lang="ru-RU" dirty="0" smtClean="0"/>
              <a:t> </a:t>
            </a:r>
            <a:r>
              <a:rPr lang="ru-RU" dirty="0" err="1" smtClean="0"/>
              <a:t>конституції</a:t>
            </a:r>
            <a:r>
              <a:rPr lang="ru-RU" dirty="0" smtClean="0"/>
              <a:t> та </a:t>
            </a:r>
            <a:r>
              <a:rPr lang="ru-RU" dirty="0" err="1" smtClean="0"/>
              <a:t>скликання</a:t>
            </a:r>
            <a:r>
              <a:rPr lang="ru-RU" dirty="0" smtClean="0"/>
              <a:t> парламенту (рейхстагу). Подальше </a:t>
            </a:r>
            <a:r>
              <a:rPr lang="ru-RU" dirty="0" err="1" smtClean="0"/>
              <a:t>наростання</a:t>
            </a:r>
            <a:r>
              <a:rPr lang="ru-RU" dirty="0" smtClean="0"/>
              <a:t> </a:t>
            </a:r>
            <a:r>
              <a:rPr lang="ru-RU" dirty="0" err="1" smtClean="0"/>
              <a:t>революційних</a:t>
            </a:r>
            <a:r>
              <a:rPr lang="ru-RU" dirty="0" smtClean="0"/>
              <a:t> </a:t>
            </a:r>
            <a:r>
              <a:rPr lang="ru-RU" dirty="0" err="1" smtClean="0"/>
              <a:t>подій</a:t>
            </a:r>
            <a:r>
              <a:rPr lang="ru-RU" dirty="0" smtClean="0"/>
              <a:t> (особливо в </a:t>
            </a:r>
            <a:r>
              <a:rPr lang="ru-RU" dirty="0" err="1" smtClean="0"/>
              <a:t>Угорщині</a:t>
            </a:r>
            <a:r>
              <a:rPr lang="ru-RU" dirty="0" smtClean="0"/>
              <a:t>) </a:t>
            </a:r>
            <a:r>
              <a:rPr lang="ru-RU" dirty="0" err="1" smtClean="0"/>
              <a:t>викликало</a:t>
            </a:r>
            <a:r>
              <a:rPr lang="ru-RU" dirty="0" smtClean="0"/>
              <a:t> </a:t>
            </a:r>
            <a:r>
              <a:rPr lang="ru-RU" dirty="0" err="1" smtClean="0"/>
              <a:t>втручання</a:t>
            </a:r>
            <a:r>
              <a:rPr lang="ru-RU" dirty="0" smtClean="0"/>
              <a:t> </a:t>
            </a:r>
            <a:r>
              <a:rPr lang="ru-RU" dirty="0" err="1" smtClean="0"/>
              <a:t>царської</a:t>
            </a:r>
            <a:r>
              <a:rPr lang="ru-RU" dirty="0" smtClean="0"/>
              <a:t> </a:t>
            </a:r>
            <a:r>
              <a:rPr lang="ru-RU" dirty="0" err="1" smtClean="0"/>
              <a:t>Росії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австрійському</a:t>
            </a:r>
            <a:r>
              <a:rPr lang="ru-RU" dirty="0" smtClean="0"/>
              <a:t> </a:t>
            </a:r>
            <a:r>
              <a:rPr lang="ru-RU" dirty="0" err="1" smtClean="0"/>
              <a:t>урядові</a:t>
            </a:r>
            <a:r>
              <a:rPr lang="ru-RU" dirty="0" smtClean="0"/>
              <a:t> </a:t>
            </a:r>
            <a:r>
              <a:rPr lang="ru-RU" dirty="0" err="1" smtClean="0"/>
              <a:t>вдалося</a:t>
            </a:r>
            <a:r>
              <a:rPr lang="ru-RU" dirty="0" smtClean="0"/>
              <a:t> </a:t>
            </a:r>
            <a:r>
              <a:rPr lang="ru-RU" dirty="0" err="1" smtClean="0"/>
              <a:t>придушити</a:t>
            </a:r>
            <a:r>
              <a:rPr lang="ru-RU" dirty="0" smtClean="0"/>
              <a:t> </a:t>
            </a:r>
            <a:r>
              <a:rPr lang="ru-RU" dirty="0" err="1" smtClean="0"/>
              <a:t>виступи</a:t>
            </a:r>
            <a:r>
              <a:rPr lang="ru-RU" dirty="0" smtClean="0"/>
              <a:t>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регіонах</a:t>
            </a:r>
            <a:r>
              <a:rPr lang="ru-RU" dirty="0" smtClean="0"/>
              <a:t> </a:t>
            </a:r>
            <a:r>
              <a:rPr lang="ru-RU" dirty="0" err="1" smtClean="0"/>
              <a:t>імперії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Зовнішня політика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Мали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зовнішньополітичні</a:t>
            </a:r>
            <a:r>
              <a:rPr lang="ru-RU" dirty="0" smtClean="0"/>
              <a:t> </a:t>
            </a:r>
            <a:r>
              <a:rPr lang="ru-RU" dirty="0" err="1" smtClean="0"/>
              <a:t>невдачі</a:t>
            </a:r>
            <a:r>
              <a:rPr lang="ru-RU" dirty="0" smtClean="0"/>
              <a:t> </a:t>
            </a:r>
            <a:r>
              <a:rPr lang="ru-RU" dirty="0" err="1" smtClean="0"/>
              <a:t>Австрії</a:t>
            </a:r>
            <a:r>
              <a:rPr lang="ru-RU" dirty="0" smtClean="0"/>
              <a:t>: </a:t>
            </a:r>
            <a:r>
              <a:rPr lang="ru-RU" dirty="0" err="1" smtClean="0"/>
              <a:t>загострення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Російською</a:t>
            </a:r>
            <a:r>
              <a:rPr lang="ru-RU" dirty="0" smtClean="0"/>
              <a:t> </a:t>
            </a:r>
            <a:r>
              <a:rPr lang="ru-RU" dirty="0" err="1" smtClean="0"/>
              <a:t>імперією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Кримської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 1853-56 </a:t>
            </a:r>
            <a:r>
              <a:rPr lang="ru-RU" dirty="0" err="1" smtClean="0"/>
              <a:t>років</a:t>
            </a:r>
            <a:r>
              <a:rPr lang="ru-RU" dirty="0" smtClean="0"/>
              <a:t>, </a:t>
            </a:r>
            <a:r>
              <a:rPr lang="ru-RU" dirty="0" err="1" smtClean="0"/>
              <a:t>поразки</a:t>
            </a:r>
            <a:r>
              <a:rPr lang="ru-RU" dirty="0" smtClean="0"/>
              <a:t> у </a:t>
            </a:r>
            <a:r>
              <a:rPr lang="ru-RU" dirty="0" err="1" smtClean="0"/>
              <a:t>війнах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Сардинським</a:t>
            </a:r>
            <a:r>
              <a:rPr lang="ru-RU" dirty="0" smtClean="0"/>
              <a:t> </a:t>
            </a:r>
            <a:r>
              <a:rPr lang="ru-RU" dirty="0" err="1" smtClean="0"/>
              <a:t>королівством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Францією</a:t>
            </a:r>
            <a:r>
              <a:rPr lang="ru-RU" dirty="0" smtClean="0"/>
              <a:t> </a:t>
            </a:r>
            <a:r>
              <a:rPr lang="ru-RU" dirty="0" err="1" smtClean="0"/>
              <a:t>у</a:t>
            </a:r>
            <a:r>
              <a:rPr lang="ru-RU" dirty="0" smtClean="0"/>
              <a:t> 1859,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Пруссією</a:t>
            </a:r>
            <a:r>
              <a:rPr lang="ru-RU" dirty="0" smtClean="0"/>
              <a:t> та </a:t>
            </a:r>
            <a:r>
              <a:rPr lang="ru-RU" dirty="0" err="1" smtClean="0"/>
              <a:t>Італією</a:t>
            </a:r>
            <a:r>
              <a:rPr lang="ru-RU" dirty="0" smtClean="0"/>
              <a:t> у 1866 </a:t>
            </a:r>
            <a:r>
              <a:rPr lang="ru-RU" dirty="0" err="1" smtClean="0"/>
              <a:t>році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73</TotalTime>
  <Words>160</Words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Австрія в XIX столітті</vt:lpstr>
      <vt:lpstr>Слайд 2</vt:lpstr>
      <vt:lpstr>Австро-французька війна 1809 р.</vt:lpstr>
      <vt:lpstr>Австро-французька війна</vt:lpstr>
      <vt:lpstr>Віденський конгрес</vt:lpstr>
      <vt:lpstr>Клемент фон Меттерніх</vt:lpstr>
      <vt:lpstr>Повстання 1848-49 рр.</vt:lpstr>
      <vt:lpstr>Наслідки революції</vt:lpstr>
      <vt:lpstr>Зовнішня політика</vt:lpstr>
      <vt:lpstr>Утворення Австро-Угорщини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Австрія в XIX столітті</dc:title>
  <dc:creator>Admin</dc:creator>
  <cp:lastModifiedBy>Admin</cp:lastModifiedBy>
  <cp:revision>10</cp:revision>
  <dcterms:created xsi:type="dcterms:W3CDTF">2014-02-24T18:05:49Z</dcterms:created>
  <dcterms:modified xsi:type="dcterms:W3CDTF">2014-02-24T20:59:23Z</dcterms:modified>
</cp:coreProperties>
</file>