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61" r:id="rId5"/>
    <p:sldId id="266" r:id="rId6"/>
    <p:sldId id="262" r:id="rId7"/>
    <p:sldId id="267" r:id="rId8"/>
    <p:sldId id="263" r:id="rId9"/>
    <p:sldId id="268" r:id="rId10"/>
    <p:sldId id="264" r:id="rId11"/>
    <p:sldId id="269" r:id="rId12"/>
    <p:sldId id="265" r:id="rId13"/>
    <p:sldId id="259" r:id="rId14"/>
    <p:sldId id="260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59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851648" cy="1328734"/>
          </a:xfrm>
        </p:spPr>
        <p:txBody>
          <a:bodyPr>
            <a:normAutofit/>
          </a:bodyPr>
          <a:lstStyle/>
          <a:p>
            <a:pPr algn="ctr"/>
            <a:r>
              <a:rPr lang="uk-UA" sz="3900" dirty="0" smtClean="0"/>
              <a:t>Основні етапи розвитку української державності</a:t>
            </a:r>
            <a:endParaRPr lang="ru-RU" sz="39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857364"/>
            <a:ext cx="4036247" cy="4612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1857364"/>
            <a:ext cx="389023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229600" cy="571496"/>
          </a:xfrm>
        </p:spPr>
        <p:txBody>
          <a:bodyPr>
            <a:normAutofit fontScale="90000"/>
          </a:bodyPr>
          <a:lstStyle/>
          <a:p>
            <a:r>
              <a:rPr lang="uk-UA" sz="3600" dirty="0" smtClean="0">
                <a:solidFill>
                  <a:schemeClr val="bg1"/>
                </a:solidFill>
              </a:rPr>
              <a:t>            Гетьманщина (1654-1764)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Найбільш відома пам'ятка української правової думки Х</a:t>
            </a:r>
            <a:r>
              <a:rPr lang="en-US" sz="2800" dirty="0" smtClean="0"/>
              <a:t>V</a:t>
            </a:r>
            <a:r>
              <a:rPr lang="en-US" dirty="0" smtClean="0"/>
              <a:t>II</a:t>
            </a:r>
            <a:r>
              <a:rPr lang="uk-UA" dirty="0" smtClean="0"/>
              <a:t>  </a:t>
            </a:r>
            <a:r>
              <a:rPr lang="uk-UA" dirty="0" err="1" smtClean="0"/>
              <a:t>ст</a:t>
            </a:r>
            <a:r>
              <a:rPr lang="uk-UA" dirty="0" smtClean="0"/>
              <a:t> . – це Березневі статті 1654р. Цей документ надавав Гетьманщини самостійності у діяльності адміністрації  й судочинства,у відносинах з іншими державами.</a:t>
            </a:r>
          </a:p>
          <a:p>
            <a:pPr>
              <a:buNone/>
            </a:pPr>
            <a:r>
              <a:rPr lang="uk-UA" dirty="0" smtClean="0"/>
              <a:t>   Важливим документом цієї епохи є Конституція    П.Орлика – “ Пакти й Конституції законів і вольностей Війська Запорізького ”, що був прийнятий в 1710 р.      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500042"/>
            <a:ext cx="3757610" cy="1000132"/>
          </a:xfrm>
        </p:spPr>
        <p:txBody>
          <a:bodyPr>
            <a:normAutofit/>
          </a:bodyPr>
          <a:lstStyle/>
          <a:p>
            <a:r>
              <a:rPr lang="uk-UA" sz="3600" dirty="0" smtClean="0">
                <a:solidFill>
                  <a:schemeClr val="bg1"/>
                </a:solidFill>
              </a:rPr>
              <a:t>    Пилип Орлик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1785926"/>
            <a:ext cx="325736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>
                <a:solidFill>
                  <a:schemeClr val="bg1"/>
                </a:solidFill>
              </a:rPr>
              <a:t>Україна у складі двох імперій (кінець Х</a:t>
            </a:r>
            <a:r>
              <a:rPr lang="en-US" sz="2800" dirty="0" smtClean="0">
                <a:solidFill>
                  <a:schemeClr val="bg1"/>
                </a:solidFill>
              </a:rPr>
              <a:t>VIII</a:t>
            </a:r>
            <a:r>
              <a:rPr lang="uk-UA" sz="2800" dirty="0" smtClean="0">
                <a:solidFill>
                  <a:schemeClr val="bg1"/>
                </a:solidFill>
              </a:rPr>
              <a:t> </a:t>
            </a:r>
            <a:r>
              <a:rPr lang="uk-UA" sz="2800" dirty="0" err="1" smtClean="0">
                <a:solidFill>
                  <a:schemeClr val="bg1"/>
                </a:solidFill>
              </a:rPr>
              <a:t>–початок</a:t>
            </a:r>
            <a:r>
              <a:rPr lang="uk-UA" sz="2800" dirty="0" smtClean="0">
                <a:solidFill>
                  <a:schemeClr val="bg1"/>
                </a:solidFill>
              </a:rPr>
              <a:t> ХХ ст.)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38674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Оскільки в цей період українські землі не мали своєї державності,то важко назвати правові документи,що сприяли </a:t>
            </a:r>
            <a:r>
              <a:rPr lang="uk-UA" dirty="0" err="1" smtClean="0"/>
              <a:t>державотворенню.Але</a:t>
            </a:r>
            <a:r>
              <a:rPr lang="uk-UA" dirty="0" smtClean="0"/>
              <a:t> деякі винятки існують . Наприклад,таємні організації декабристів (“ Правила ”, “ Конституція ”, “ Руська правда ”), а пізніше Кирило –  </a:t>
            </a:r>
            <a:r>
              <a:rPr lang="uk-UA" dirty="0" err="1" smtClean="0"/>
              <a:t>Мефодіївське</a:t>
            </a:r>
            <a:r>
              <a:rPr lang="uk-UA" dirty="0" smtClean="0"/>
              <a:t> товариство ”(“ Статути Слов'янського товариства Св. Кирила та Мефодія ” , “ Книга буття українського народу ”) намагалися створити подібні проекти.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500042"/>
            <a:ext cx="6015054" cy="714372"/>
          </a:xfrm>
        </p:spPr>
        <p:txBody>
          <a:bodyPr>
            <a:normAutofit/>
          </a:bodyPr>
          <a:lstStyle/>
          <a:p>
            <a:r>
              <a:rPr lang="uk-UA" sz="3600" dirty="0" smtClean="0">
                <a:solidFill>
                  <a:schemeClr val="bg1"/>
                </a:solidFill>
              </a:rPr>
              <a:t>Україна в 1917 – 1920 рр.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1428736"/>
            <a:ext cx="4257676" cy="4967302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Серед документів Центральної Ради заслуговують на увагу 4 Універсали,що стали віхами на шляху розбудови української державності.</a:t>
            </a:r>
            <a:r>
              <a:rPr lang="en-US" dirty="0" smtClean="0"/>
              <a:t>IV</a:t>
            </a:r>
            <a:r>
              <a:rPr lang="uk-UA" dirty="0" smtClean="0"/>
              <a:t> Універсалом  9 січня 1918 р. проголошено незалежність УНР.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428736"/>
            <a:ext cx="4276725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329642" cy="632666"/>
          </a:xfrm>
        </p:spPr>
        <p:txBody>
          <a:bodyPr>
            <a:normAutofit fontScale="90000"/>
          </a:bodyPr>
          <a:lstStyle/>
          <a:p>
            <a:r>
              <a:rPr lang="uk-UA" sz="4400" dirty="0" smtClean="0">
                <a:solidFill>
                  <a:schemeClr val="bg1"/>
                </a:solidFill>
              </a:rPr>
              <a:t>            Радянська Україна 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 За цей час було прийнято  чотири Конституції – Конституція Радянської України 1919 р..конституція УСРР1929 р. Конституція УРСР 1937,1978рр.</a:t>
            </a:r>
          </a:p>
          <a:p>
            <a:pPr>
              <a:buNone/>
            </a:pPr>
            <a:r>
              <a:rPr lang="uk-UA" dirty="0" smtClean="0"/>
              <a:t>   У 1991р. Україна проголошена незалежною державою.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704104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bg1"/>
                </a:solidFill>
              </a:rPr>
              <a:t>Українська незалежність в наш час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5804" y="1428736"/>
            <a:ext cx="8443914" cy="5000660"/>
          </a:xfrm>
        </p:spPr>
        <p:txBody>
          <a:bodyPr/>
          <a:lstStyle/>
          <a:p>
            <a:pPr>
              <a:buNone/>
            </a:pPr>
            <a:r>
              <a:rPr lang="ru-RU" dirty="0" err="1" smtClean="0"/>
              <a:t>Здобувши</a:t>
            </a:r>
            <a:r>
              <a:rPr lang="ru-RU" dirty="0" smtClean="0"/>
              <a:t> </a:t>
            </a:r>
            <a:r>
              <a:rPr lang="ru-RU" dirty="0" err="1" smtClean="0"/>
              <a:t>незалежність</a:t>
            </a:r>
            <a:r>
              <a:rPr lang="ru-RU" dirty="0" smtClean="0"/>
              <a:t>, народ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err="1" smtClean="0"/>
              <a:t>розпочав</a:t>
            </a:r>
            <a:r>
              <a:rPr lang="ru-RU" dirty="0" smtClean="0"/>
              <a:t> </a:t>
            </a:r>
            <a:r>
              <a:rPr lang="ru-RU" dirty="0" err="1" smtClean="0"/>
              <a:t>активну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по </a:t>
            </a:r>
            <a:r>
              <a:rPr lang="ru-RU" dirty="0" err="1" smtClean="0"/>
              <a:t>створенню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демократичної</a:t>
            </a:r>
            <a:r>
              <a:rPr lang="ru-RU" dirty="0" smtClean="0"/>
              <a:t>  </a:t>
            </a:r>
            <a:r>
              <a:rPr lang="ru-RU" dirty="0" err="1" smtClean="0"/>
              <a:t>держави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286124"/>
            <a:ext cx="2143140" cy="3303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5929322" y="3143248"/>
            <a:ext cx="24288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>
                <a:solidFill>
                  <a:schemeClr val="bg1"/>
                </a:solidFill>
              </a:rPr>
              <a:t>Прапор України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3357562"/>
            <a:ext cx="227411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8" y="3643314"/>
            <a:ext cx="314327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3286116" y="2857496"/>
            <a:ext cx="19288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>
                <a:solidFill>
                  <a:schemeClr val="bg1"/>
                </a:solidFill>
              </a:rPr>
              <a:t>Герб України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2857496"/>
            <a:ext cx="30718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>
                <a:solidFill>
                  <a:schemeClr val="bg1"/>
                </a:solidFill>
              </a:rPr>
              <a:t>Конституція України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8471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Президент </a:t>
            </a:r>
            <a:r>
              <a:rPr lang="ru-RU" dirty="0" err="1" smtClean="0">
                <a:solidFill>
                  <a:schemeClr val="bg1"/>
                </a:solidFill>
              </a:rPr>
              <a:t>України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Янукович Віктор Федорович</a:t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857364"/>
            <a:ext cx="3500462" cy="4780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571744"/>
            <a:ext cx="5186370" cy="1136330"/>
          </a:xfrm>
          <a:noFill/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uk-UA" sz="4000" b="1" i="1" dirty="0" smtClean="0">
                <a:solidFill>
                  <a:srgbClr val="FFFF00"/>
                </a:solidFill>
              </a:rPr>
              <a:t>Дякую за увагу</a:t>
            </a:r>
            <a:endParaRPr lang="ru-RU" sz="4000" b="1" i="1" dirty="0">
              <a:solidFill>
                <a:srgbClr val="FFFF0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428736"/>
            <a:ext cx="3857652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428604"/>
            <a:ext cx="5286412" cy="928694"/>
          </a:xfrm>
        </p:spPr>
        <p:txBody>
          <a:bodyPr/>
          <a:lstStyle/>
          <a:p>
            <a:r>
              <a:rPr lang="uk-UA" dirty="0" smtClean="0">
                <a:solidFill>
                  <a:schemeClr val="accent6"/>
                </a:solidFill>
              </a:rPr>
              <a:t>  Київська Русь </a:t>
            </a:r>
            <a:endParaRPr lang="ru-RU" dirty="0">
              <a:solidFill>
                <a:schemeClr val="accent6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500174"/>
            <a:ext cx="6102224" cy="46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186766" cy="1489922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accent6"/>
                </a:solidFill>
              </a:rPr>
              <a:t>   Початок </a:t>
            </a:r>
            <a:r>
              <a:rPr lang="ru-RU" sz="2600" dirty="0" err="1" smtClean="0">
                <a:solidFill>
                  <a:schemeClr val="accent6"/>
                </a:solidFill>
              </a:rPr>
              <a:t>формування</a:t>
            </a:r>
            <a:r>
              <a:rPr lang="ru-RU" sz="2600" dirty="0" smtClean="0">
                <a:solidFill>
                  <a:schemeClr val="accent6"/>
                </a:solidFill>
              </a:rPr>
              <a:t> </a:t>
            </a:r>
            <a:r>
              <a:rPr lang="ru-RU" sz="2600" dirty="0" err="1" smtClean="0">
                <a:solidFill>
                  <a:schemeClr val="accent6"/>
                </a:solidFill>
              </a:rPr>
              <a:t>української</a:t>
            </a:r>
            <a:r>
              <a:rPr lang="ru-RU" sz="2600" dirty="0" smtClean="0">
                <a:solidFill>
                  <a:schemeClr val="accent6"/>
                </a:solidFill>
              </a:rPr>
              <a:t> </a:t>
            </a:r>
            <a:r>
              <a:rPr lang="ru-RU" sz="2600" dirty="0" err="1" smtClean="0">
                <a:solidFill>
                  <a:schemeClr val="accent6"/>
                </a:solidFill>
              </a:rPr>
              <a:t>державності</a:t>
            </a:r>
            <a:r>
              <a:rPr lang="ru-RU" sz="2600" dirty="0" smtClean="0">
                <a:solidFill>
                  <a:schemeClr val="accent6"/>
                </a:solidFill>
              </a:rPr>
              <a:t>. </a:t>
            </a:r>
            <a:br>
              <a:rPr lang="ru-RU" sz="2600" dirty="0" smtClean="0">
                <a:solidFill>
                  <a:schemeClr val="accent6"/>
                </a:solidFill>
              </a:rPr>
            </a:br>
            <a:r>
              <a:rPr lang="ru-RU" sz="2600" dirty="0" err="1" smtClean="0">
                <a:solidFill>
                  <a:schemeClr val="accent6"/>
                </a:solidFill>
              </a:rPr>
              <a:t>Київська</a:t>
            </a:r>
            <a:r>
              <a:rPr lang="ru-RU" sz="2600" dirty="0" smtClean="0">
                <a:solidFill>
                  <a:schemeClr val="accent6"/>
                </a:solidFill>
              </a:rPr>
              <a:t> Русь (</a:t>
            </a:r>
            <a:r>
              <a:rPr lang="en-US" sz="2600" dirty="0" smtClean="0">
                <a:solidFill>
                  <a:schemeClr val="accent6"/>
                </a:solidFill>
              </a:rPr>
              <a:t>IX-XII</a:t>
            </a:r>
            <a:r>
              <a:rPr lang="ru-RU" sz="2600" dirty="0" smtClean="0">
                <a:solidFill>
                  <a:schemeClr val="accent6"/>
                </a:solidFill>
              </a:rPr>
              <a:t> ст.</a:t>
            </a:r>
            <a:r>
              <a:rPr lang="en-US" sz="2600" dirty="0" smtClean="0">
                <a:solidFill>
                  <a:schemeClr val="accent6"/>
                </a:solidFill>
              </a:rPr>
              <a:t>)</a:t>
            </a:r>
            <a:r>
              <a:rPr lang="ru-RU" sz="2600" dirty="0" smtClean="0"/>
              <a:t/>
            </a:r>
            <a:br>
              <a:rPr lang="ru-RU" sz="2600" dirty="0" smtClean="0"/>
            </a:b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429684" cy="521497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100" dirty="0" smtClean="0"/>
              <a:t>    С</a:t>
            </a:r>
            <a:r>
              <a:rPr lang="uk-UA" sz="2100" dirty="0" smtClean="0"/>
              <a:t>творення держави потребувало правового регулювання суспільних </a:t>
            </a:r>
            <a:r>
              <a:rPr lang="uk-UA" sz="2100" dirty="0" err="1" smtClean="0"/>
              <a:t>відносин.Феодальне</a:t>
            </a:r>
            <a:r>
              <a:rPr lang="uk-UA" sz="2100" dirty="0" smtClean="0"/>
              <a:t> право Русі виникло на основі звичайного </a:t>
            </a:r>
            <a:r>
              <a:rPr lang="uk-UA" sz="2100" dirty="0" err="1" smtClean="0"/>
              <a:t>права.Перше</a:t>
            </a:r>
            <a:r>
              <a:rPr lang="uk-UA" sz="2100" dirty="0" smtClean="0"/>
              <a:t> юридичне зведення в русько-візантійських договорах 911 і 944 </a:t>
            </a:r>
            <a:r>
              <a:rPr lang="uk-UA" sz="2100" dirty="0" err="1" smtClean="0"/>
              <a:t>рр.-</a:t>
            </a:r>
            <a:r>
              <a:rPr lang="uk-UA" sz="2100" dirty="0" smtClean="0"/>
              <a:t> </a:t>
            </a:r>
            <a:r>
              <a:rPr lang="uk-UA" sz="2100" dirty="0" err="1" smtClean="0"/>
              <a:t>“Устав</a:t>
            </a:r>
            <a:r>
              <a:rPr lang="uk-UA" sz="2100" dirty="0" smtClean="0"/>
              <a:t> і закон </a:t>
            </a:r>
            <a:r>
              <a:rPr lang="uk-UA" sz="2100" dirty="0" err="1" smtClean="0"/>
              <a:t>руський”</a:t>
            </a:r>
            <a:r>
              <a:rPr lang="uk-UA" sz="2100" dirty="0" smtClean="0"/>
              <a:t>.</a:t>
            </a:r>
          </a:p>
          <a:p>
            <a:pPr>
              <a:buNone/>
            </a:pPr>
            <a:r>
              <a:rPr lang="uk-UA" sz="2100" dirty="0" smtClean="0"/>
              <a:t>    У роки князювання Володимира Великого з</a:t>
            </a:r>
            <a:r>
              <a:rPr lang="uk-UA" sz="2400" dirty="0" smtClean="0"/>
              <a:t>'</a:t>
            </a:r>
            <a:r>
              <a:rPr lang="uk-UA" sz="2100" dirty="0" smtClean="0"/>
              <a:t>явився новий закон,так званий </a:t>
            </a:r>
            <a:r>
              <a:rPr lang="uk-UA" sz="2100" dirty="0" err="1" smtClean="0"/>
              <a:t>“Устав</a:t>
            </a:r>
            <a:r>
              <a:rPr lang="uk-UA" sz="2100" dirty="0" smtClean="0"/>
              <a:t> </a:t>
            </a:r>
            <a:r>
              <a:rPr lang="uk-UA" sz="2100" dirty="0" err="1" smtClean="0"/>
              <a:t>земляний”</a:t>
            </a:r>
            <a:r>
              <a:rPr lang="uk-UA" sz="2100" dirty="0" smtClean="0"/>
              <a:t>. Правові устави </a:t>
            </a:r>
            <a:r>
              <a:rPr lang="en-US" sz="2100" dirty="0" smtClean="0"/>
              <a:t>IX-X</a:t>
            </a:r>
            <a:r>
              <a:rPr lang="uk-UA" sz="2100" dirty="0" smtClean="0"/>
              <a:t> ст. увійшли до “ Руської правди </a:t>
            </a:r>
            <a:r>
              <a:rPr lang="uk-UA" sz="2100" dirty="0" err="1" smtClean="0"/>
              <a:t>”найдавнішу</a:t>
            </a:r>
            <a:r>
              <a:rPr lang="uk-UA" sz="2100" dirty="0" smtClean="0"/>
              <a:t> частину якої склала “ Правда Ярослава ”,видана ним у Новгороді в 1016р. </a:t>
            </a:r>
          </a:p>
          <a:p>
            <a:pPr>
              <a:buNone/>
            </a:pPr>
            <a:r>
              <a:rPr lang="uk-UA" sz="2100" dirty="0" smtClean="0"/>
              <a:t>    Подальший розвиток давньоруського законодавства пов</a:t>
            </a:r>
            <a:r>
              <a:rPr lang="uk-UA" sz="2400" dirty="0" smtClean="0"/>
              <a:t>'</a:t>
            </a:r>
            <a:r>
              <a:rPr lang="uk-UA" sz="2100" dirty="0" smtClean="0"/>
              <a:t>язаний з  </a:t>
            </a:r>
            <a:r>
              <a:rPr lang="uk-UA" sz="2100" dirty="0" err="1" smtClean="0"/>
              <a:t>діяльністью</a:t>
            </a:r>
            <a:r>
              <a:rPr lang="uk-UA" sz="2100" dirty="0" smtClean="0"/>
              <a:t> синів Ярослава Мудрого . У 1072р. Ізяслав,Святослав,Всеволод затвердили у Вишгороді  “ Правда Ярославичів ” .</a:t>
            </a:r>
          </a:p>
          <a:p>
            <a:pPr>
              <a:buNone/>
            </a:pPr>
            <a:r>
              <a:rPr lang="uk-UA" sz="2100" dirty="0" smtClean="0"/>
              <a:t>   Нову кодифікацію правових норм здійснив Володимир Мономах. </a:t>
            </a:r>
            <a:r>
              <a:rPr lang="uk-UA" sz="2100" dirty="0" err="1" smtClean="0"/>
              <a:t>“Утав”</a:t>
            </a:r>
            <a:r>
              <a:rPr lang="uk-UA" sz="2100" dirty="0" smtClean="0"/>
              <a:t> Мономаха було затверджено на раді в селі Берестове в 1113р</a:t>
            </a:r>
          </a:p>
          <a:p>
            <a:pPr>
              <a:buNone/>
            </a:pPr>
            <a:endParaRPr lang="ru-RU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480"/>
            <a:ext cx="4429156" cy="714404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>
                <a:solidFill>
                  <a:schemeClr val="accent6"/>
                </a:solidFill>
              </a:rPr>
              <a:t>Володимир Великий</a:t>
            </a:r>
            <a:endParaRPr lang="ru-RU" sz="3200" dirty="0">
              <a:solidFill>
                <a:schemeClr val="accent6"/>
              </a:solidFill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28596" y="1428736"/>
            <a:ext cx="3628040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1428736"/>
            <a:ext cx="3515203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Прямоугольник 11"/>
          <p:cNvSpPr/>
          <p:nvPr/>
        </p:nvSpPr>
        <p:spPr>
          <a:xfrm>
            <a:off x="4500562" y="714356"/>
            <a:ext cx="44291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 smtClean="0">
                <a:solidFill>
                  <a:schemeClr val="bg1"/>
                </a:solidFill>
              </a:rPr>
              <a:t>Володимир Мономах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8926" y="3429000"/>
            <a:ext cx="3357586" cy="50006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Святослав Ярославич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357298"/>
            <a:ext cx="4040188" cy="659352"/>
          </a:xfrm>
        </p:spPr>
        <p:txBody>
          <a:bodyPr/>
          <a:lstStyle/>
          <a:p>
            <a:r>
              <a:rPr lang="ru-RU" dirty="0" err="1" smtClean="0"/>
              <a:t>Ізяслав</a:t>
            </a:r>
            <a:r>
              <a:rPr lang="ru-RU" dirty="0" smtClean="0"/>
              <a:t> Ярославич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429256" y="1571612"/>
            <a:ext cx="3714744" cy="654843"/>
          </a:xfrm>
        </p:spPr>
        <p:txBody>
          <a:bodyPr/>
          <a:lstStyle/>
          <a:p>
            <a:r>
              <a:rPr lang="ru-RU" dirty="0" smtClean="0"/>
              <a:t>Всеволод </a:t>
            </a:r>
            <a:r>
              <a:rPr lang="en-US" dirty="0" smtClean="0"/>
              <a:t>I </a:t>
            </a:r>
            <a:r>
              <a:rPr lang="ru-RU" dirty="0" smtClean="0"/>
              <a:t>Ярославич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000240"/>
            <a:ext cx="238125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4000504"/>
            <a:ext cx="2135691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2285992"/>
            <a:ext cx="2286016" cy="2721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868" y="857232"/>
            <a:ext cx="173355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Прямоугольник 12"/>
          <p:cNvSpPr/>
          <p:nvPr/>
        </p:nvSpPr>
        <p:spPr>
          <a:xfrm>
            <a:off x="3000364" y="285728"/>
            <a:ext cx="278608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500" dirty="0" smtClean="0"/>
              <a:t>Ярослав Мудрий</a:t>
            </a:r>
            <a:endParaRPr lang="ru-RU" sz="25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/>
          </a:bodyPr>
          <a:lstStyle/>
          <a:p>
            <a:r>
              <a:rPr lang="uk-UA" sz="2460" dirty="0" smtClean="0">
                <a:solidFill>
                  <a:schemeClr val="accent6"/>
                </a:solidFill>
              </a:rPr>
              <a:t>У </a:t>
            </a:r>
            <a:r>
              <a:rPr lang="en-US" sz="2460" dirty="0" smtClean="0">
                <a:solidFill>
                  <a:schemeClr val="accent6"/>
                </a:solidFill>
              </a:rPr>
              <a:t>XIV-XVI</a:t>
            </a:r>
            <a:r>
              <a:rPr lang="ru-RU" sz="2460" dirty="0" smtClean="0">
                <a:solidFill>
                  <a:schemeClr val="accent6"/>
                </a:solidFill>
              </a:rPr>
              <a:t> ст. українські </a:t>
            </a:r>
            <a:r>
              <a:rPr lang="ru-RU" sz="2460" dirty="0" err="1" smtClean="0">
                <a:solidFill>
                  <a:schemeClr val="accent6"/>
                </a:solidFill>
              </a:rPr>
              <a:t>землі</a:t>
            </a:r>
            <a:r>
              <a:rPr lang="ru-RU" sz="2460" dirty="0" smtClean="0">
                <a:solidFill>
                  <a:schemeClr val="accent6"/>
                </a:solidFill>
              </a:rPr>
              <a:t>  </a:t>
            </a:r>
            <a:r>
              <a:rPr lang="ru-RU" sz="2460" dirty="0" err="1" smtClean="0">
                <a:solidFill>
                  <a:schemeClr val="accent6"/>
                </a:solidFill>
              </a:rPr>
              <a:t>перебували</a:t>
            </a:r>
            <a:r>
              <a:rPr lang="ru-RU" sz="2460" dirty="0" smtClean="0">
                <a:solidFill>
                  <a:schemeClr val="accent6"/>
                </a:solidFill>
              </a:rPr>
              <a:t> у </a:t>
            </a:r>
            <a:r>
              <a:rPr lang="ru-RU" sz="2460" dirty="0" err="1" smtClean="0">
                <a:solidFill>
                  <a:schemeClr val="accent6"/>
                </a:solidFill>
              </a:rPr>
              <a:t>складі</a:t>
            </a:r>
            <a:r>
              <a:rPr lang="ru-RU" sz="2460" dirty="0" smtClean="0">
                <a:solidFill>
                  <a:schemeClr val="accent6"/>
                </a:solidFill>
              </a:rPr>
              <a:t> Великого </a:t>
            </a:r>
            <a:r>
              <a:rPr lang="ru-RU" sz="2460" dirty="0" err="1" smtClean="0">
                <a:solidFill>
                  <a:schemeClr val="accent6"/>
                </a:solidFill>
              </a:rPr>
              <a:t>князівства</a:t>
            </a:r>
            <a:r>
              <a:rPr lang="ru-RU" sz="2460" dirty="0" smtClean="0">
                <a:solidFill>
                  <a:schemeClr val="accent6"/>
                </a:solidFill>
              </a:rPr>
              <a:t> </a:t>
            </a:r>
            <a:r>
              <a:rPr lang="ru-RU" sz="2460" dirty="0" err="1" smtClean="0">
                <a:solidFill>
                  <a:schemeClr val="accent6"/>
                </a:solidFill>
              </a:rPr>
              <a:t>Литовського</a:t>
            </a:r>
            <a:r>
              <a:rPr lang="ru-RU" sz="2460" dirty="0" smtClean="0">
                <a:solidFill>
                  <a:schemeClr val="accent6"/>
                </a:solidFill>
              </a:rPr>
              <a:t>.</a:t>
            </a:r>
            <a:endParaRPr lang="ru-RU" sz="246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928802"/>
            <a:ext cx="8501122" cy="4467236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Важливими правовими </a:t>
            </a:r>
            <a:r>
              <a:rPr lang="uk-UA" dirty="0" err="1" smtClean="0"/>
              <a:t>пам”ятками</a:t>
            </a:r>
            <a:r>
              <a:rPr lang="uk-UA" dirty="0" smtClean="0"/>
              <a:t> цього періоду були Литовські статути 1529 та 1566 рр. Ці документи включали в себе елементи звичайного права і положення  “ Руської правди ”. Третій Литовський статут 1588 р. було прийнято вже після створення  Речі Посполитої . Він став класичним кодексом феодального права.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28596" y="928670"/>
            <a:ext cx="4040188" cy="87155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Герб </a:t>
            </a:r>
            <a:r>
              <a:rPr lang="ru-RU" dirty="0" err="1" smtClean="0">
                <a:solidFill>
                  <a:schemeClr val="bg1"/>
                </a:solidFill>
              </a:rPr>
              <a:t>Речі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Посполитої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>
          <a:xfrm>
            <a:off x="4357686" y="928670"/>
            <a:ext cx="4114801" cy="942989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Прапор </a:t>
            </a:r>
            <a:r>
              <a:rPr lang="ru-RU" dirty="0" err="1" smtClean="0">
                <a:solidFill>
                  <a:schemeClr val="bg1"/>
                </a:solidFill>
              </a:rPr>
              <a:t>Речі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Посполитої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85786" y="2000240"/>
            <a:ext cx="3101612" cy="384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2428868"/>
            <a:ext cx="4143404" cy="2919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>
                <a:solidFill>
                  <a:schemeClr val="bg1"/>
                </a:solidFill>
              </a:rPr>
              <a:t>Українські землі у складі Речі Посполитої (1569-1648).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786842" cy="5110178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У 1641 р. Литовський статут 1588 р. було надруковано  в місті Вільно . Тоді вперше було створено єдиний для Речі Посполитої кодекс</a:t>
            </a:r>
          </a:p>
          <a:p>
            <a:pPr>
              <a:buNone/>
            </a:pPr>
            <a:r>
              <a:rPr lang="uk-UA" dirty="0" smtClean="0"/>
              <a:t>     – “ Посполите право ”.</a:t>
            </a:r>
          </a:p>
          <a:p>
            <a:pPr>
              <a:buNone/>
            </a:pPr>
            <a:r>
              <a:rPr lang="uk-UA" dirty="0" smtClean="0"/>
              <a:t>   Велике значення для українських міст мало магдебурзьке право . Воно звільняло міста від правління й суду феодалів та надавало місцеве самоврядування.</a:t>
            </a:r>
          </a:p>
          <a:p>
            <a:pPr>
              <a:buNone/>
            </a:pPr>
            <a:r>
              <a:rPr lang="uk-UA" dirty="0" smtClean="0"/>
              <a:t>   За часів Богдана Хмельницького під час визвольної війни було підписано Зборівський (1649) та Білоцерківський (1651) договори, що підтвердили існування Гетьманщини.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500042"/>
            <a:ext cx="5614998" cy="918418"/>
          </a:xfrm>
        </p:spPr>
        <p:txBody>
          <a:bodyPr>
            <a:normAutofit/>
          </a:bodyPr>
          <a:lstStyle/>
          <a:p>
            <a:r>
              <a:rPr lang="uk-UA" sz="3600" dirty="0" smtClean="0">
                <a:solidFill>
                  <a:schemeClr val="bg1"/>
                </a:solidFill>
              </a:rPr>
              <a:t> Богдан Хмельницький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571612"/>
            <a:ext cx="3571900" cy="4936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35">
      <a:dk1>
        <a:srgbClr val="0C0C0C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070C0"/>
      </a:accent3>
      <a:accent4>
        <a:srgbClr val="10CF9B"/>
      </a:accent4>
      <a:accent5>
        <a:srgbClr val="0C0C0C"/>
      </a:accent5>
      <a:accent6>
        <a:srgbClr val="0C0C0C"/>
      </a:accent6>
      <a:hlink>
        <a:srgbClr val="000000"/>
      </a:hlink>
      <a:folHlink>
        <a:srgbClr val="85DFD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171</TotalTime>
  <Words>546</Words>
  <Application>Microsoft Office PowerPoint</Application>
  <PresentationFormat>Экран (4:3)</PresentationFormat>
  <Paragraphs>42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Основні етапи розвитку української державності</vt:lpstr>
      <vt:lpstr>  Київська Русь </vt:lpstr>
      <vt:lpstr>   Початок формування української державності.  Київська Русь (IX-XII ст.) </vt:lpstr>
      <vt:lpstr>Володимир Великий</vt:lpstr>
      <vt:lpstr>Святослав Ярославич</vt:lpstr>
      <vt:lpstr>У XIV-XVI ст. українські землі  перебували у складі Великого князівства Литовського.</vt:lpstr>
      <vt:lpstr>Презентация PowerPoint</vt:lpstr>
      <vt:lpstr>Українські землі у складі Речі Посполитої (1569-1648).</vt:lpstr>
      <vt:lpstr> Богдан Хмельницький</vt:lpstr>
      <vt:lpstr>            Гетьманщина (1654-1764)</vt:lpstr>
      <vt:lpstr>    Пилип Орлик</vt:lpstr>
      <vt:lpstr>Україна у складі двох імперій (кінець ХVIII –початок ХХ ст.)</vt:lpstr>
      <vt:lpstr>Україна в 1917 – 1920 рр.</vt:lpstr>
      <vt:lpstr>            Радянська Україна </vt:lpstr>
      <vt:lpstr>Українська незалежність в наш час</vt:lpstr>
      <vt:lpstr>   Президент України Янукович Віктор Федорович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Основні етапи розвитку української державвності</dc:title>
  <cp:lastModifiedBy>user</cp:lastModifiedBy>
  <cp:revision>27</cp:revision>
  <dcterms:modified xsi:type="dcterms:W3CDTF">2013-11-15T14:19:14Z</dcterms:modified>
</cp:coreProperties>
</file>