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E4EFF-5488-4532-AA3F-FEBBDFD54F85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9A49F-99D7-49D4-A133-8ACBDD93904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4ACF7-2460-4DEB-9707-08ABE7F51A29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FF6C4-9251-4F82-81A8-13AAA506DAD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47414-807A-44A9-8DA2-E36B7CE72218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1E3F-A139-479C-B04F-69C248DD049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0D064-E27B-4E27-9E8B-13FA52D4C487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F0407-102A-4E1B-9E49-C85EB82067A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6E630-3B19-4B2B-B444-30ADDD8FDE6C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97FAC-F8D1-43E7-B05F-E35E4FB1F43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DFCAD-4723-422A-941B-C5A6B4E55F92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B477F-98BB-484B-AF65-C532F96DBEE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A4168-5E1C-4C26-84B3-468E71A8FD46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DA262-A632-40EC-9D90-A0EFDA0A551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382AA-5FC7-40FD-B6DA-187D882890A1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88795-5551-4732-BE58-99CDEEEFE09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D7E0-18FD-4434-BA4B-3581B7952DE7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87362-3FB3-46EA-A0DE-E6E9578BCBA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0DA30-E5A6-4024-B476-C49FDC4580D8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0F300-EED6-416E-AC15-542AB01713D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E048F-CE0C-4671-AC5A-56F1804CBA99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DF14-53AD-408B-8E02-9E136D7101C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A19F11-3566-439C-90EF-71BA1213A40F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BDD24B-4A53-4927-9DDF-70BD0F91740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3116"/>
            <a:ext cx="8358246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Гадяцький договір</a:t>
            </a:r>
            <a:endParaRPr lang="uk-UA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b="1" u="sng" smtClean="0"/>
              <a:t>Після тривалих переговорів гетьман у вересні збирає в Гадячі козацьку раду</a:t>
            </a:r>
            <a:r>
              <a:rPr lang="ru-RU" sz="2400" smtClean="0"/>
              <a:t>. Прибувають на неї й польські дипломати. Повернутися Війську Запорозькому до складу Речі Посполитої переконують козаків не так Виговський чи полковники, як посланець польського короля — волинський шляхтич Станіслав-Казимир Беньовський. </a:t>
            </a:r>
            <a:endParaRPr lang="uk-UA" sz="2400" smtClean="0"/>
          </a:p>
        </p:txBody>
      </p:sp>
      <p:pic>
        <p:nvPicPr>
          <p:cNvPr id="22530" name="Рисунок 3" descr="1658_Iwan_Wyhowski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67744">
            <a:off x="5357813" y="2714625"/>
            <a:ext cx="280035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4" descr="Vugovski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57607">
            <a:off x="1643063" y="2786063"/>
            <a:ext cx="263683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>
          <a:xfrm>
            <a:off x="357188" y="357188"/>
            <a:ext cx="8229600" cy="54832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b="1" u="sng" smtClean="0"/>
              <a:t>На початку 1659-го оприлюднено царську грамоту</a:t>
            </a:r>
            <a:r>
              <a:rPr lang="uk-UA" sz="2400" u="sng" smtClean="0"/>
              <a:t>. </a:t>
            </a:r>
            <a:r>
              <a:rPr lang="uk-UA" sz="2400" b="1" smtClean="0"/>
              <a:t>Виговського</a:t>
            </a:r>
            <a:r>
              <a:rPr lang="uk-UA" sz="2400" smtClean="0"/>
              <a:t> в ній названо зрадником, а народ закликано до повстання. Гетьман відповідає універсалом, де звинувачує царя в намаганні ліквідувати козацькі права та вольності. Починається війна. У липні в </a:t>
            </a:r>
            <a:r>
              <a:rPr lang="uk-UA" sz="2400" b="1" smtClean="0"/>
              <a:t>битві під Конотопом</a:t>
            </a:r>
            <a:r>
              <a:rPr lang="uk-UA" sz="2400" smtClean="0"/>
              <a:t> царське військо зазнає поразки від козацько-татарської армії.</a:t>
            </a:r>
          </a:p>
        </p:txBody>
      </p:sp>
      <p:pic>
        <p:nvPicPr>
          <p:cNvPr id="23554" name="Рисунок 3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30303">
            <a:off x="4643438" y="3571875"/>
            <a:ext cx="3786187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Рисунок 4" descr="7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60919">
            <a:off x="714375" y="3500438"/>
            <a:ext cx="37163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>
          <a:xfrm>
            <a:off x="214313" y="500063"/>
            <a:ext cx="8643937" cy="56261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smtClean="0"/>
              <a:t>Московські воєводи заходять із тилу: шукають спільної мови з тими в Україні, хто незадоволений умовами Гадяцького договору, грають на антипольских настроях.</a:t>
            </a:r>
            <a:r>
              <a:rPr lang="uk-UA" sz="2400" b="1" smtClean="0"/>
              <a:t> Кошовий Іван Сірко</a:t>
            </a:r>
            <a:r>
              <a:rPr lang="uk-UA" sz="2400" smtClean="0"/>
              <a:t>, із яким Виговський давно не міг порозумітися, із Січі завдає татарам удару в тил. Тож орда полишає гетьмана сам на сам із ворогами як усередині України, так і на її північно-східному кордоні. ”Підставили” й поляки: при ратифікації обмежили Гадяцькі статті. Зокрема, королеві на затвердження мали подавати не одну кандидатуру гетьмана, а чотири. У вересні 1659 року Виговський складає булаву. Обраний гетьманом Юрій Хмельницький заявляє про вірність цареві. Але вже наступної осені й він переходить на бік поляків. Коли старшина знову ставить перед ними питання про ”Гадяцькі комісії”, поляки його відкидають.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b="1" u="sng" smtClean="0"/>
              <a:t>Велике князівство Руське не проіснувало й півроку</a:t>
            </a:r>
            <a:r>
              <a:rPr lang="uk-UA" sz="2400" b="1" smtClean="0"/>
              <a:t> </a:t>
            </a:r>
            <a:r>
              <a:rPr lang="uk-UA" sz="2400" smtClean="0"/>
              <a:t>— якщо рахувати від моменту ратифікації угоди на сеймі у Варшаві. Та ідея Гадяцького договору — побудови Речі Посполитої як польсько-литовсько-української федерації оживала і згодом.</a:t>
            </a:r>
          </a:p>
        </p:txBody>
      </p:sp>
      <p:pic>
        <p:nvPicPr>
          <p:cNvPr id="25602" name="Рисунок 4" descr="350px-IstU8-povn-37-vik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2786063"/>
            <a:ext cx="4643438" cy="315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Содержимое 3" descr="1269611535_rich_pospolut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8688" y="428625"/>
            <a:ext cx="3286125" cy="4814888"/>
          </a:xfrm>
        </p:spPr>
      </p:pic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4929188" y="642938"/>
            <a:ext cx="364331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Calibri" pitchFamily="34" charset="0"/>
              </a:rPr>
              <a:t>Ідеї триєдиної Речі Посполитої ожили в часи польського повстання 1830—1831 років. На її гербі поряд із польським орлом і литовським вершником мав з’явитися й ”герб Русі” — київський архістратиг Михаїл.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  <a:solidFill>
            <a:schemeClr val="accent1">
              <a:alpha val="29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uk-UA" sz="2400" b="1" u="sng" dirty="0" smtClean="0">
                <a:solidFill>
                  <a:schemeClr val="tx2"/>
                </a:solidFill>
              </a:rPr>
              <a:t>Висновок</a:t>
            </a:r>
            <a:r>
              <a:rPr lang="uk-UA" sz="2400" b="1" u="sng" dirty="0" smtClean="0">
                <a:solidFill>
                  <a:schemeClr val="tx2"/>
                </a:solidFill>
              </a:rPr>
              <a:t>:</a:t>
            </a:r>
            <a:r>
              <a:rPr lang="uk-UA" sz="2400" b="1" dirty="0">
                <a:solidFill>
                  <a:schemeClr val="tx2"/>
                </a:solidFill>
              </a:rPr>
              <a:t> </a:t>
            </a:r>
            <a:r>
              <a:rPr lang="uk-UA" sz="2400" b="1" dirty="0">
                <a:solidFill>
                  <a:schemeClr val="tx2"/>
                </a:solidFill>
              </a:rPr>
              <a:t> </a:t>
            </a:r>
            <a:r>
              <a:rPr lang="uk-UA" sz="2400" dirty="0" smtClean="0">
                <a:solidFill>
                  <a:srgbClr val="FFFF00"/>
                </a:solidFill>
              </a:rPr>
              <a:t>Укладаючи </a:t>
            </a:r>
            <a:r>
              <a:rPr lang="uk-UA" sz="2400" b="1" u="sng" dirty="0">
                <a:solidFill>
                  <a:srgbClr val="FFFF00"/>
                </a:solidFill>
              </a:rPr>
              <a:t>Гадяцький договір</a:t>
            </a:r>
            <a:r>
              <a:rPr lang="uk-UA" sz="2400" dirty="0">
                <a:solidFill>
                  <a:srgbClr val="FFFF00"/>
                </a:solidFill>
              </a:rPr>
              <a:t>, І.Виговський прагнув, щоб Україна ввійшла до Речі Посполитої як рівноправний суб'єкт федерації. Однак Польща у принципових питаннях виявила непоступливість. Було відкинуто домагання українців про включення до складу Князівства Руського західноукраїнських земель; обмежувалися його права на міжнародні відносини; фактично ліквідовувалася створена під час революції нова модель соціально-економічних відносин; відкривалися можливості доступу в Україну польської шляхти тощо. Тому Гадяцький договір не міг повністю задовольнити українських державників.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3" descr="05-128-1-2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92179">
            <a:off x="5805488" y="2874963"/>
            <a:ext cx="26177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285750" y="285750"/>
            <a:ext cx="8643938" cy="62150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vi-VN" sz="2400" b="1" u="sng" smtClean="0">
                <a:solidFill>
                  <a:srgbClr val="FF0000"/>
                </a:solidFill>
              </a:rPr>
              <a:t>Гадяцький договір</a:t>
            </a:r>
            <a:r>
              <a:rPr lang="vi-VN" sz="2400" smtClean="0"/>
              <a:t> </a:t>
            </a:r>
            <a:r>
              <a:rPr lang="en-US" sz="2400" smtClean="0"/>
              <a:t>— </a:t>
            </a:r>
            <a:r>
              <a:rPr lang="vi-VN" sz="2400" smtClean="0"/>
              <a:t>угода, укладена 16 вересня 1658 року під містом </a:t>
            </a:r>
            <a:r>
              <a:rPr lang="vi-VN" sz="2400" b="1" u="sng" smtClean="0"/>
              <a:t>Гадяч</a:t>
            </a:r>
            <a:r>
              <a:rPr lang="vi-VN" sz="2400" smtClean="0"/>
              <a:t> з ініціативи гетьмана </a:t>
            </a:r>
            <a:r>
              <a:rPr lang="uk-UA" sz="2400" b="1" u="sng" smtClean="0"/>
              <a:t>Івана Виговського</a:t>
            </a:r>
            <a:r>
              <a:rPr lang="vi-VN" sz="2400" smtClean="0"/>
              <a:t> між Річчю Посполитою і Гетьманщиною, що передбачала входження останньої до складу</a:t>
            </a:r>
            <a:r>
              <a:rPr lang="uk-UA" sz="2400" smtClean="0"/>
              <a:t> </a:t>
            </a:r>
            <a:r>
              <a:rPr lang="vi-VN" sz="2400" smtClean="0"/>
              <a:t>Речі Посполитої під назвою «Великого Князівства Руського» як третього рівноправного члена двосторонньої унії Польщі і Литви.</a:t>
            </a:r>
            <a:endParaRPr lang="uk-UA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Умови угоди</a:t>
            </a:r>
            <a:endParaRPr lang="uk-UA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2863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b="1" u="sng" smtClean="0"/>
              <a:t>Велике Князівство Руське (ВКР) </a:t>
            </a:r>
            <a:r>
              <a:rPr lang="uk-UA" sz="2400" smtClean="0"/>
              <a:t>охоплювало територію Київського, Брацлавського та Чернігівського воєводств і входило на рівних правах із Польщею і Литвою до складу Речі Посполитої.</a:t>
            </a:r>
          </a:p>
          <a:p>
            <a:pPr>
              <a:buFont typeface="Arial" charset="0"/>
              <a:buNone/>
            </a:pPr>
            <a:r>
              <a:rPr lang="uk-UA" sz="2400" b="1" u="sng" smtClean="0"/>
              <a:t>Виконавчу владу і командування військом здійснював гетьман</a:t>
            </a:r>
            <a:r>
              <a:rPr lang="uk-UA" sz="2400" u="sng" smtClean="0"/>
              <a:t>, </a:t>
            </a:r>
            <a:r>
              <a:rPr lang="uk-UA" sz="2400" smtClean="0"/>
              <a:t>який обирався довічно й затверджувався королем. Обирали гетьмана козацтво, шляхта та духовенство.</a:t>
            </a:r>
          </a:p>
          <a:p>
            <a:pPr>
              <a:buFont typeface="Arial" charset="0"/>
              <a:buNone/>
            </a:pPr>
            <a:r>
              <a:rPr lang="uk-UA" sz="2400" b="1" u="sng" smtClean="0"/>
              <a:t>Вища</a:t>
            </a:r>
            <a:r>
              <a:rPr lang="uk-UA" sz="2400" u="sng" smtClean="0"/>
              <a:t> </a:t>
            </a:r>
            <a:r>
              <a:rPr lang="uk-UA" sz="2400" b="1" u="sng" smtClean="0"/>
              <a:t>законодавча влада належала Національним зборам</a:t>
            </a:r>
            <a:r>
              <a:rPr lang="uk-UA" sz="2400" u="sng" smtClean="0"/>
              <a:t>. </a:t>
            </a:r>
            <a:r>
              <a:rPr lang="uk-UA" sz="2400" smtClean="0"/>
              <a:t>У ВКР запроваджувалися посади канцлера (прем’єр), маршалка (спікер), підскарбія (віце-прем’єр і міністр фінансів) і вищий судовий трибунал. Усе діловодство мало вестися руською (староукраїнською) мовою.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smtClean="0"/>
              <a:t>ВКР мало право створити монетний двір для карбування власної монети.</a:t>
            </a:r>
          </a:p>
          <a:p>
            <a:pPr>
              <a:buFont typeface="Arial" charset="0"/>
              <a:buNone/>
            </a:pPr>
            <a:r>
              <a:rPr lang="uk-UA" sz="2400" smtClean="0"/>
              <a:t>Збройні сили ВКР: </a:t>
            </a:r>
            <a:r>
              <a:rPr lang="uk-UA" sz="2400" b="1" smtClean="0"/>
              <a:t>30 тис. реєстрових козаків і 10 тис. постійного найманого війська. </a:t>
            </a:r>
            <a:r>
              <a:rPr lang="uk-UA" sz="2400" smtClean="0"/>
              <a:t>Польським військам заборонялося перебувати на території ВКР. У разі воєнних дій, перебуваючи на територіях ВКР, вони переходили під командування гетьмана.</a:t>
            </a:r>
          </a:p>
          <a:p>
            <a:pPr>
              <a:buFont typeface="Arial" charset="0"/>
              <a:buNone/>
            </a:pPr>
            <a:endParaRPr lang="uk-UA" sz="2400" smtClean="0"/>
          </a:p>
        </p:txBody>
      </p:sp>
      <p:pic>
        <p:nvPicPr>
          <p:cNvPr id="6" name="Рисунок 5" descr="img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98276">
            <a:off x="1800792" y="3650521"/>
            <a:ext cx="5150773" cy="21955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u="sng" dirty="0">
                <a:solidFill>
                  <a:schemeClr val="accent6">
                    <a:lumMod val="75000"/>
                  </a:schemeClr>
                </a:solidFill>
              </a:rPr>
              <a:t>ВКР </a:t>
            </a:r>
            <a:r>
              <a:rPr lang="uk-UA" sz="2400" dirty="0">
                <a:solidFill>
                  <a:schemeClr val="accent6">
                    <a:lumMod val="75000"/>
                  </a:schemeClr>
                </a:solidFill>
              </a:rPr>
              <a:t>мало право на два університети (</a:t>
            </a: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</a:rPr>
              <a:t>Києво-Могилянська колегія</a:t>
            </a:r>
            <a:r>
              <a:rPr lang="uk-UA" sz="2400" dirty="0">
                <a:solidFill>
                  <a:schemeClr val="accent6">
                    <a:lumMod val="75000"/>
                  </a:schemeClr>
                </a:solidFill>
              </a:rPr>
              <a:t> отримувала такі ж права, як і Краківський університет, а другий вуз мали заснувати в іншому місті), а також відкривати </a:t>
            </a: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</a:rPr>
              <a:t>гімназії, колегії </a:t>
            </a:r>
            <a:r>
              <a:rPr lang="uk-UA" sz="2400" dirty="0">
                <a:solidFill>
                  <a:schemeClr val="accent6">
                    <a:lumMod val="75000"/>
                  </a:schemeClr>
                </a:solidFill>
              </a:rPr>
              <a:t>(середні навчальні заклади</a:t>
            </a:r>
            <a:r>
              <a:rPr lang="uk-UA" sz="2400" dirty="0" smtClean="0">
                <a:solidFill>
                  <a:schemeClr val="accent6">
                    <a:lumMod val="75000"/>
                  </a:schemeClr>
                </a:solidFill>
              </a:rPr>
              <a:t>).</a:t>
            </a:r>
            <a:endParaRPr lang="uk-UA" sz="2400" dirty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dirty="0">
                <a:solidFill>
                  <a:schemeClr val="accent6">
                    <a:lumMod val="75000"/>
                  </a:schemeClr>
                </a:solidFill>
              </a:rPr>
              <a:t>Землі шляхти, конфісковані після 1648 року, поверталися попереднім власникам. Питання селян та козаків, що вже мешкали на цих ґрунтах, не врегульовувалося. Обумовлювалося лише, що шляхтичам заборонено тримати приватні збройні загони.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dirty="0">
                <a:solidFill>
                  <a:schemeClr val="accent6">
                    <a:lumMod val="75000"/>
                  </a:schemeClr>
                </a:solidFill>
              </a:rPr>
              <a:t>Саме останній пункт значною мірою пояснює не сприйняття </a:t>
            </a: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</a:rPr>
              <a:t>Гадяцького договору </a:t>
            </a:r>
            <a:r>
              <a:rPr lang="uk-UA" sz="2400" dirty="0">
                <a:solidFill>
                  <a:schemeClr val="accent6">
                    <a:lumMod val="75000"/>
                  </a:schemeClr>
                </a:solidFill>
              </a:rPr>
              <a:t>значною частиною козацтва і старшини.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3" descr="img2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80066">
            <a:off x="3738563" y="4314825"/>
            <a:ext cx="5297487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Наслідки угоди</a:t>
            </a:r>
            <a:endParaRPr lang="uk-UA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400" smtClean="0"/>
              <a:t>Угода не було прийнята українським суспільством за багатьма причинами. Найважливіші з них це — залишення у складі Польщі Волинського, Белзького і Подільського воєводств, повернення прав на маєтності шляхті яка була змушена покинути свої володіння у попередні роки а також висока вірогідність війни з православним Московським Царством.</a:t>
            </a:r>
            <a:endParaRPr lang="uk-UA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3" descr="72_46231930_04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62644">
            <a:off x="2509838" y="2897188"/>
            <a:ext cx="475456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b="1" u="sng" smtClean="0"/>
              <a:t>Росія не сприйняла цю угоду і почала війну з Україною</a:t>
            </a:r>
            <a:r>
              <a:rPr lang="uk-UA" sz="2400" u="sng" smtClean="0"/>
              <a:t>. </a:t>
            </a:r>
            <a:r>
              <a:rPr lang="uk-UA" sz="2400" smtClean="0"/>
              <a:t>Незважаючи на перемогу під Конотопом війна склалася для Виговського невдало. Запорізька Січ напала на татар і тому вимусила їх повернутися назад у Крим. Проросійськи налаштовані кола старшини та козацтва саботували війну, бо на їх думку Виговський «продав Україну полякам» . Не бачачи іншого виходу з ситуації гетьман Виговський у жовтні 1659 склав повноваження та виїхав до Польщі.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3" descr="3504f0e621_15329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57034">
            <a:off x="2963863" y="3309938"/>
            <a:ext cx="487521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357188" y="500063"/>
            <a:ext cx="8501062" cy="56261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smtClean="0"/>
              <a:t>Для поляків війна складалася значно успішніше і у 1660 році вони завдали суттєвих поразок Росії та звільнили Вільно.</a:t>
            </a:r>
          </a:p>
          <a:p>
            <a:pPr>
              <a:buFont typeface="Arial" charset="0"/>
              <a:buNone/>
            </a:pPr>
            <a:r>
              <a:rPr lang="uk-UA" sz="2400" smtClean="0"/>
              <a:t>В підсумку Росія і Польща уклали Андрусівське перемир'я 1667 року, а згодом Угоду про Вічний мир 1686 року. Лівобережна Україна перейшла під контроль Росії. </a:t>
            </a:r>
            <a:r>
              <a:rPr lang="uk-UA" sz="2400" b="1" smtClean="0"/>
              <a:t>Козацтво отримало ще менше привілеїв</a:t>
            </a:r>
            <a:r>
              <a:rPr lang="uk-UA" sz="2400" smtClean="0"/>
              <a:t>, ніж передбачав Гадяцький договір, і на кінець </a:t>
            </a:r>
            <a:r>
              <a:rPr lang="en-US" sz="2400" smtClean="0"/>
              <a:t>XVIII </a:t>
            </a:r>
            <a:r>
              <a:rPr lang="uk-UA" sz="2400" smtClean="0"/>
              <a:t>ст. практично втратило свій політичний вплив.</a:t>
            </a:r>
          </a:p>
          <a:p>
            <a:pPr>
              <a:buFont typeface="Arial" charset="0"/>
              <a:buNone/>
            </a:pPr>
            <a:endParaRPr lang="uk-UA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Передумови підписання угоди</a:t>
            </a:r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285750" y="1428750"/>
            <a:ext cx="8572500" cy="51435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smtClean="0"/>
              <a:t>Після смерті Богдана Хмельницького в серпні 1657-го на час до повноліття його сина Юрася гетьманом обрано генерального писаря Війська Запорозького Івана Виговського. Москва, під зверхністю якої Україна перебувала третій рік, від Переяславської ради в січні 1654-го, формально визнає обрання Виговського. Насправді ж підтримує більш лояльного до неї полтавського полковника Мартина Пушкаря, який повстав проти нового гетьмана. У травні 1658-го Виговський із допомогою кримськотатарської орди здобуває Полтаву і винищує прихильників свого конкурента. Розправа була прямою конфронтацією з Москвою.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656</Words>
  <Application>Microsoft Office PowerPoint</Application>
  <PresentationFormat>Экран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Умови угоди</vt:lpstr>
      <vt:lpstr>Презентация PowerPoint</vt:lpstr>
      <vt:lpstr>Презентация PowerPoint</vt:lpstr>
      <vt:lpstr>Наслідки угоди</vt:lpstr>
      <vt:lpstr>Презентация PowerPoint</vt:lpstr>
      <vt:lpstr>Презентация PowerPoint</vt:lpstr>
      <vt:lpstr>Передумови підписання угоди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ЧІБС УБС НБУ</dc:title>
  <dc:creator>Ліля</dc:creator>
  <cp:lastModifiedBy>user</cp:lastModifiedBy>
  <cp:revision>9</cp:revision>
  <dcterms:created xsi:type="dcterms:W3CDTF">2012-10-20T22:05:09Z</dcterms:created>
  <dcterms:modified xsi:type="dcterms:W3CDTF">2013-09-08T11:43:47Z</dcterms:modified>
</cp:coreProperties>
</file>