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3C119C-D128-4E14-A113-4DCE825A92AA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C98B16-D4CB-43C6-88C8-137B14D2E46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0953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2A648F-F7DD-4FA1-B572-51EA3F05EB0A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F1D9-5527-417B-98C7-878904443AF9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9F0D-6C55-49F0-917B-413DD64FCDE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F17A-18EC-4786-94D1-4F13084C8A07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75D5-5FD2-4317-8B57-29F0635052C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0B94-50A9-4023-B765-01F4A1818E80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EACF-0B48-4C81-94AE-C9222A82217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F8830-2A2D-4B1C-8048-821079F9500A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FCFE-B31F-4B90-A8D8-EEEA03E08E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0BC5-DC6B-4883-BB02-1DAFFCEFDADC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B2BE-D089-4F18-8C1E-05CC3FD7FC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01B4-CF20-4317-A05F-F561A4D83BAE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562C8-9881-41CB-AD77-2363D5143C4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CAF5-C75B-47EB-9047-F4DB404A7C44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8C8A-1DEB-4D91-9A4F-56FB635936E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3E87-3BBD-4810-88A4-C02155F0758E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FF4-E85C-42F9-B96A-73E175442A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5D22-98DC-4AAA-9A92-DEC6928E74E9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91B0-346B-4C6B-BA47-246B3F18EC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664C-8ED9-4F45-9010-D6F0C2EA18CE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8116-27E3-4F07-ACE0-10F66F6F99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91FA-91BC-4879-8C80-E052D9965662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71E6-58D3-492A-B036-E6D5D8835EB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F56B6-2940-46D9-8E18-4957221F4C44}" type="datetimeFigureOut">
              <a:rPr lang="uk-UA"/>
              <a:pPr>
                <a:defRPr/>
              </a:pPr>
              <a:t>08.09.2013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D0B51D-015A-4237-A853-9F51B766C2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ЧІБС УБС НБУ</a:t>
            </a:r>
            <a:endParaRPr lang="uk-UA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285875"/>
            <a:ext cx="8429625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000" dirty="0" smtClean="0"/>
              <a:t>Білоцерківський договір</a:t>
            </a:r>
            <a:endParaRPr lang="uk-UA" sz="6000" dirty="0"/>
          </a:p>
        </p:txBody>
      </p:sp>
      <p:pic>
        <p:nvPicPr>
          <p:cNvPr id="14341" name="Рисунок 5" descr="21_0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7284">
            <a:off x="3492500" y="3357563"/>
            <a:ext cx="22860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786812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Загинуло близько 15 тис.поляків , у тому числі гетьман М.Калиновський. Народні маси України й запорозькі козаки були невдоволені Білоцерківським миром настільки, що Богдану Хмельницькому довелося їх утихомирювати. Боротьба повинна була розгорітися з новою силою.</a:t>
            </a:r>
          </a:p>
        </p:txBody>
      </p:sp>
      <p:pic>
        <p:nvPicPr>
          <p:cNvPr id="24578" name="Рисунок 3" descr="1296056798_brest-litovskij-mirnij-dogovir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3500438"/>
            <a:ext cx="3824288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643937" cy="5911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u="sng" smtClean="0">
                <a:solidFill>
                  <a:srgbClr val="FF0000"/>
                </a:solidFill>
              </a:rPr>
              <a:t>Поразка поляків </a:t>
            </a:r>
            <a:r>
              <a:rPr lang="uk-UA" smtClean="0"/>
              <a:t>викликала масове повстання проти шляхти, і до початку липня на всій території України відновлюється функціонування національних органів влади.</a:t>
            </a:r>
          </a:p>
        </p:txBody>
      </p:sp>
      <p:pic>
        <p:nvPicPr>
          <p:cNvPr id="25602" name="Рисунок 3" descr="280px-Brandt_Towarzysz_pancern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9779">
            <a:off x="5072063" y="2786063"/>
            <a:ext cx="2667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4" descr="File_90268818I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857500"/>
            <a:ext cx="43243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Богдан Хмельницький використав Білоцерківський договір для перепочинку і підготовки нового воєнного виступу проти шляхетської Польщі. Після початку воєнних дій Білоцерківський договір в травні 1652р. був анульований Б. Хмельницьким.</a:t>
            </a:r>
          </a:p>
        </p:txBody>
      </p:sp>
      <p:pic>
        <p:nvPicPr>
          <p:cNvPr id="26626" name="Рисунок 3" descr="kozaki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048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Отже, Білоцерківська умова мала ще більш умовний характер і була ще менше тривка, як Зборівська. </a:t>
            </a:r>
            <a:r>
              <a:rPr lang="ru-RU" smtClean="0"/>
              <a:t>Спираючись на збройну силу, польська шляхта почала повертатися на Україну. За винятком відносно невеликої кількості включених до реєстру, більшість селян і козаків постали перед загрозою закріпачення.</a:t>
            </a:r>
            <a:endParaRPr lang="uk-U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vi-VN" sz="28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Білоцеркі́вський</a:t>
            </a:r>
            <a:r>
              <a:rPr lang="vi-VN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ми́рний </a:t>
            </a:r>
            <a:r>
              <a:rPr lang="vi-VN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до́говір</a:t>
            </a:r>
            <a:r>
              <a:rPr lang="vi-VN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vi-VN" sz="2400" dirty="0" smtClean="0"/>
              <a:t>договір </a:t>
            </a:r>
            <a:r>
              <a:rPr lang="vi-VN" sz="2400" dirty="0"/>
              <a:t>між польським урядом і гетьманом України </a:t>
            </a:r>
            <a:r>
              <a:rPr lang="vi-VN" sz="2400" dirty="0" smtClean="0"/>
              <a:t>Б</a:t>
            </a:r>
            <a:r>
              <a:rPr lang="uk-UA" sz="2400" dirty="0" err="1" smtClean="0"/>
              <a:t>огданом</a:t>
            </a:r>
            <a:r>
              <a:rPr lang="uk-UA" sz="2400" dirty="0" smtClean="0"/>
              <a:t> Хмельницьким</a:t>
            </a:r>
            <a:r>
              <a:rPr lang="vi-VN" sz="2400" dirty="0" smtClean="0"/>
              <a:t>, укладений в </a:t>
            </a:r>
            <a:r>
              <a:rPr lang="uk-UA" sz="2400" dirty="0" smtClean="0"/>
              <a:t>Білій</a:t>
            </a:r>
            <a:r>
              <a:rPr lang="vi-VN" sz="2400" dirty="0" smtClean="0"/>
              <a:t> </a:t>
            </a:r>
            <a:r>
              <a:rPr lang="uk-UA" sz="2400" dirty="0" smtClean="0"/>
              <a:t>Церкві</a:t>
            </a:r>
            <a:r>
              <a:rPr lang="vi-VN" sz="2400" dirty="0"/>
              <a:t> 18 </a:t>
            </a:r>
            <a:r>
              <a:rPr lang="vi-VN" sz="2400" dirty="0" smtClean="0"/>
              <a:t>(</a:t>
            </a:r>
            <a:r>
              <a:rPr lang="uk-UA" sz="2400" dirty="0" smtClean="0"/>
              <a:t>28</a:t>
            </a:r>
            <a:r>
              <a:rPr lang="vi-VN" sz="2400" dirty="0" smtClean="0"/>
              <a:t>) </a:t>
            </a:r>
            <a:r>
              <a:rPr lang="vi-VN" sz="2400" dirty="0"/>
              <a:t>вересня </a:t>
            </a:r>
            <a:r>
              <a:rPr lang="uk-UA" sz="2400" dirty="0" smtClean="0"/>
              <a:t>1651</a:t>
            </a:r>
            <a:r>
              <a:rPr lang="vi-VN" sz="2400" dirty="0"/>
              <a:t> року після невдалої для селянсько-козацьких військ </a:t>
            </a:r>
            <a:r>
              <a:rPr lang="uk-UA" sz="2400" dirty="0" smtClean="0"/>
              <a:t>Берестецької битви</a:t>
            </a:r>
            <a:r>
              <a:rPr lang="vi-VN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Згідно з умовами цього договору кількість реєстрового війська зменшувалася з </a:t>
            </a:r>
            <a:r>
              <a:rPr lang="uk-UA" u="sng" smtClean="0">
                <a:solidFill>
                  <a:srgbClr val="FF0000"/>
                </a:solidFill>
              </a:rPr>
              <a:t>40</a:t>
            </a:r>
            <a:r>
              <a:rPr lang="uk-UA" smtClean="0"/>
              <a:t> тис. до </a:t>
            </a:r>
            <a:r>
              <a:rPr lang="uk-UA" u="sng" smtClean="0">
                <a:solidFill>
                  <a:srgbClr val="FF0000"/>
                </a:solidFill>
              </a:rPr>
              <a:t>20</a:t>
            </a:r>
            <a:r>
              <a:rPr lang="uk-UA" smtClean="0"/>
              <a:t> тис.чол. Не вписані до реєстру козаки мали повертатися у підданство шляхти.</a:t>
            </a:r>
          </a:p>
        </p:txBody>
      </p:sp>
      <p:pic>
        <p:nvPicPr>
          <p:cNvPr id="4" name="Рисунок 3" descr="Битва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7734">
            <a:off x="5856405" y="2573931"/>
            <a:ext cx="2508547" cy="35119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John_II_Casimir_Vasa_at_Battle_of_Beresteczko_165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9008">
            <a:off x="1000249" y="3034196"/>
            <a:ext cx="4128724" cy="25467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6"/>
          <p:cNvSpPr>
            <a:spLocks noGrp="1"/>
          </p:cNvSpPr>
          <p:nvPr>
            <p:ph idx="1"/>
          </p:nvPr>
        </p:nvSpPr>
        <p:spPr>
          <a:xfrm>
            <a:off x="214313" y="428625"/>
            <a:ext cx="8472487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u="sng" smtClean="0">
                <a:solidFill>
                  <a:srgbClr val="FF0000"/>
                </a:solidFill>
              </a:rPr>
              <a:t>Польській шляхті </a:t>
            </a:r>
            <a:r>
              <a:rPr lang="uk-UA" smtClean="0"/>
              <a:t>поверталися маєтки у Київському, Брацлавському і Чернігівському воєводствах. Магнатам і шляхті поверталися їхні маєтки.</a:t>
            </a:r>
          </a:p>
        </p:txBody>
      </p:sp>
      <p:pic>
        <p:nvPicPr>
          <p:cNvPr id="3" name="Рисунок 2" descr="id_10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1602">
            <a:off x="4714876" y="2428868"/>
            <a:ext cx="3369144" cy="3236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cdd056671281370647cd3eaf707971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64563">
            <a:off x="571472" y="2857496"/>
            <a:ext cx="3810000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u="sng" smtClean="0">
                <a:solidFill>
                  <a:srgbClr val="FF0000"/>
                </a:solidFill>
              </a:rPr>
              <a:t>Богдан Хмельницький </a:t>
            </a:r>
            <a:r>
              <a:rPr lang="uk-UA" smtClean="0"/>
              <a:t>залишався гетьманом, але після його смерті король дістав право призначати і звільняти гетьманів.</a:t>
            </a:r>
          </a:p>
        </p:txBody>
      </p:sp>
      <p:pic>
        <p:nvPicPr>
          <p:cNvPr id="4" name="Рисунок 3" descr="7ujG57E6EW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11332">
            <a:off x="4500562" y="2428868"/>
            <a:ext cx="4429156" cy="390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675-21f03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57240">
            <a:off x="400464" y="2768866"/>
            <a:ext cx="3578719" cy="3106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8572500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b="1" smtClean="0"/>
              <a:t>Польський сейм </a:t>
            </a:r>
            <a:r>
              <a:rPr lang="uk-UA" smtClean="0"/>
              <a:t>не затвердив статті </a:t>
            </a:r>
            <a:r>
              <a:rPr lang="uk-UA" b="1" u="sng" smtClean="0"/>
              <a:t>Білоцерківського мирного договору.</a:t>
            </a:r>
          </a:p>
        </p:txBody>
      </p:sp>
      <p:pic>
        <p:nvPicPr>
          <p:cNvPr id="6" name="Рисунок 5" descr="1922_USS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1809">
            <a:off x="5406969" y="1897776"/>
            <a:ext cx="3271901" cy="45062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00045b7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46382">
            <a:off x="571472" y="2428868"/>
            <a:ext cx="4407087" cy="35432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643937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Намагання Хмельницького стабілізувати становище успіху не мали. Поява у </a:t>
            </a:r>
            <a:r>
              <a:rPr lang="uk-UA" u="sng" smtClean="0">
                <a:solidFill>
                  <a:srgbClr val="FF0000"/>
                </a:solidFill>
              </a:rPr>
              <a:t>березні 1652 р.</a:t>
            </a:r>
            <a:r>
              <a:rPr lang="uk-UA" smtClean="0"/>
              <a:t> на Лівобережжі підрозділів польської армії викликала тут новий спалах боротьби.</a:t>
            </a:r>
          </a:p>
        </p:txBody>
      </p:sp>
      <p:pic>
        <p:nvPicPr>
          <p:cNvPr id="21506" name="Рисунок 3" descr="content_15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4751">
            <a:off x="4619625" y="3103563"/>
            <a:ext cx="435927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4" descr="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3863">
            <a:off x="376238" y="3025775"/>
            <a:ext cx="4349750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Виникла загроза </a:t>
            </a:r>
            <a:r>
              <a:rPr lang="uk-UA" u="sng" smtClean="0">
                <a:solidFill>
                  <a:srgbClr val="FF0000"/>
                </a:solidFill>
              </a:rPr>
              <a:t>вибуху</a:t>
            </a:r>
            <a:r>
              <a:rPr lang="uk-UA" smtClean="0"/>
              <a:t> громадянської війни, що могла знищити молоду державу.</a:t>
            </a:r>
          </a:p>
        </p:txBody>
      </p:sp>
      <p:pic>
        <p:nvPicPr>
          <p:cNvPr id="22530" name="Рисунок 3" descr="photo (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70903">
            <a:off x="4575175" y="2513013"/>
            <a:ext cx="439261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4" descr="pinsk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38621">
            <a:off x="274638" y="2841625"/>
            <a:ext cx="43418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Гетьман вчасно зрозумів цю страшну небезпеку і з кінця квітня розпочав мобілізацію полків для наступу проти ворожого 20-тисячного війська, яке стояло табором під Батогом.</a:t>
            </a:r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</p:txBody>
      </p:sp>
      <p:pic>
        <p:nvPicPr>
          <p:cNvPr id="23554" name="Рисунок 3" descr="pic_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3199">
            <a:off x="2994025" y="2849563"/>
            <a:ext cx="4279900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Экран (4:3)</PresentationFormat>
  <Paragraphs>15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ЧІБС УБС НБУ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ЧІБС УБС НБУ</dc:title>
  <dc:creator>Ліля</dc:creator>
  <cp:lastModifiedBy>user</cp:lastModifiedBy>
  <cp:revision>26</cp:revision>
  <dcterms:created xsi:type="dcterms:W3CDTF">2012-10-08T22:10:16Z</dcterms:created>
  <dcterms:modified xsi:type="dcterms:W3CDTF">2013-09-08T11:40:44Z</dcterms:modified>
</cp:coreProperties>
</file>