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DBF9-41AF-444C-8813-A67F574D80D1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B4FE-6248-4983-B1B1-518E96B2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C6EC-538F-4812-8D5D-B95C482FA7D6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F1E8A-125D-448A-B909-F833454D9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66AA-E819-483D-8440-A7CC9BB91437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D76DC-2BFC-4CB2-869D-8C16C7353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72CA-7408-4D77-A5D3-C79831D39DC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F0DB-40B0-4BD4-955C-E45554AAD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3193-8541-4B6D-B783-4C431A36239D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30006-DC98-4F8B-85F8-74B66913E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1CE3-49C6-4CE4-9A00-875D642DBA15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6C2D-BCBD-4112-9538-626D699CA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BF14-C2AF-4606-BD3E-2B3CE655015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A077-4709-4806-BA23-93EB96957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E233-0484-40BA-A7BB-D4170CEE052B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4B83-665A-4756-ABD5-7CD09437A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4647-ADA4-41F2-A9AE-1D4FCD5913A5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EB712-418E-4B8B-880C-5531CEF00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49CB-6F3C-42B8-A2CA-EE3D09F0B7AA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C5CE7-17E1-42F5-8F55-B55F4494D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816D-1018-42BC-9EE7-DC641EB8F2C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8F194-B5E3-423C-B9B3-731C7D2E4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F88B3-2D70-4D0A-B437-317DA92214E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EB76C1-C554-4504-ADEE-31564C3F1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Іван Мазепа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його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внесок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культуру України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Дякую за увагу!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8600" y="228600"/>
            <a:ext cx="3276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i="1">
                <a:latin typeface="Calibri" pitchFamily="34" charset="0"/>
              </a:rPr>
              <a:t>Мазепа Іван Степанович</a:t>
            </a:r>
            <a:r>
              <a:rPr lang="ru-RU" sz="2400" i="1">
                <a:latin typeface="Calibri" pitchFamily="34" charset="0"/>
              </a:rPr>
              <a:t> народився 20 березня 1639 р. у с. Мазепинці (нині Білоцерківський район Київської області). </a:t>
            </a:r>
            <a:endParaRPr lang="uk-UA" sz="2400" i="1">
              <a:latin typeface="Calibri" pitchFamily="34" charset="0"/>
            </a:endParaRPr>
          </a:p>
        </p:txBody>
      </p:sp>
      <p:pic>
        <p:nvPicPr>
          <p:cNvPr id="3" name="Рисунок 2" descr="nevidomyj-mazep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8600"/>
            <a:ext cx="3062288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638800" y="4267200"/>
            <a:ext cx="304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Невідомий художник Портрет Івана Мазепи в латах з Андріївською стрічкою, кін. XVIII ст.</a:t>
            </a:r>
            <a:endParaRPr lang="uk-UA">
              <a:latin typeface="Calibri" pitchFamily="34" charset="0"/>
            </a:endParaRPr>
          </a:p>
        </p:txBody>
      </p:sp>
      <p:pic>
        <p:nvPicPr>
          <p:cNvPr id="6" name="Рисунок 5" descr="kuryla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143000"/>
            <a:ext cx="291623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429000" y="5715000"/>
            <a:ext cx="269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Курилас О. Портрет Івана Мазепи, 1909 р.</a:t>
            </a:r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28600" y="228600"/>
            <a:ext cx="5181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i="1">
                <a:latin typeface="Calibri" pitchFamily="34" charset="0"/>
              </a:rPr>
              <a:t>І.Мазепа був першим українським гетьманом, який незмінно тримав гетьманську булаву протягом майже 22 років (8081 днів). Цей період характеризувався економічним розвитком України-Гетьманщини, стабілізацією соціальної ситуації, піднесенням церковно-релігійного життя та культури.</a:t>
            </a:r>
          </a:p>
        </p:txBody>
      </p:sp>
      <p:pic>
        <p:nvPicPr>
          <p:cNvPr id="4" name="Рисунок 3" descr="lopat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6225" y="2667000"/>
            <a:ext cx="480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4800600" y="6488113"/>
            <a:ext cx="416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Лопата В. Портрет Івана Мазепи, 1991 р.</a:t>
            </a:r>
            <a:endParaRPr lang="uk-UA">
              <a:latin typeface="Calibri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8651111">
            <a:off x="3028950" y="2757488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 rot="18311934">
            <a:off x="5676900" y="1635126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/>
          <a:lstStyle/>
          <a:p>
            <a:r>
              <a:rPr lang="uk-UA" smtClean="0"/>
              <a:t>Підтримка освіти та культури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67200" y="838200"/>
            <a:ext cx="4572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i="1">
                <a:latin typeface="Calibri" pitchFamily="34" charset="0"/>
              </a:rPr>
              <a:t>Усвідомлюючи значення освіти для розбудови держави, Мазепа постійно опікувався навчальними закладами. Зокрема, його коштом будувалися корпуси Києво-Могилянської академії та Чернігівського колегіуму, які пізніше також були збагачені сучасними на той час бібліотеками й рідкісними рукописами.</a:t>
            </a:r>
          </a:p>
        </p:txBody>
      </p:sp>
      <p:pic>
        <p:nvPicPr>
          <p:cNvPr id="16387" name="Рисунок 3" descr="knig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0"/>
            <a:ext cx="4286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kiyevo-mogilyanska-akademiya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3514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kolegium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895600"/>
            <a:ext cx="5740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362200" y="25146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Коштом І.Мазепи було збудовано, реставровано та оздоблено велику кiлькiсть церковних споруд:</a:t>
            </a:r>
            <a:endParaRPr lang="uk-UA" sz="2400">
              <a:latin typeface="Calibri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0"/>
            <a:ext cx="36401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>
                <a:latin typeface="Calibri" pitchFamily="34" charset="0"/>
              </a:rPr>
              <a:t>Києво-Печерська Лавра:</a:t>
            </a:r>
          </a:p>
          <a:p>
            <a:pPr marL="342900" indent="-342900"/>
            <a:r>
              <a:rPr lang="uk-UA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А) Троїцька надбрамна церква</a:t>
            </a:r>
          </a:p>
          <a:p>
            <a:pPr marL="342900" indent="-342900"/>
            <a:r>
              <a:rPr lang="ru-RU">
                <a:latin typeface="Calibri" pitchFamily="34" charset="0"/>
              </a:rPr>
              <a:t>(1106-1108; перебудови XVII-XX ст.)</a:t>
            </a:r>
          </a:p>
          <a:p>
            <a:pPr marL="342900" indent="-342900"/>
            <a:r>
              <a:rPr lang="ru-RU">
                <a:latin typeface="Calibri" pitchFamily="34" charset="0"/>
              </a:rPr>
              <a:t> відновлена коштом І.Мазепи</a:t>
            </a:r>
          </a:p>
          <a:p>
            <a:pPr marL="342900" indent="-342900"/>
            <a:endParaRPr lang="uk-UA">
              <a:latin typeface="Calibri" pitchFamily="34" charset="0"/>
            </a:endParaRPr>
          </a:p>
        </p:txBody>
      </p:sp>
      <p:pic>
        <p:nvPicPr>
          <p:cNvPr id="4" name="Рисунок 3" descr="raznoje-54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11430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Б) Успенський собор</a:t>
            </a:r>
          </a:p>
          <a:p>
            <a:r>
              <a:rPr lang="ru-RU">
                <a:latin typeface="Calibri" pitchFamily="34" charset="0"/>
              </a:rPr>
              <a:t>(1073-1089; перебудова XVII-XVIII  ст.)</a:t>
            </a:r>
          </a:p>
          <a:p>
            <a:r>
              <a:rPr lang="ru-RU">
                <a:latin typeface="Calibri" pitchFamily="34" charset="0"/>
              </a:rPr>
              <a:t> відновлений коштом І.Мазепи (1690) + подарунки.</a:t>
            </a:r>
            <a:endParaRPr lang="uk-UA">
              <a:latin typeface="Calibri" pitchFamily="34" charset="0"/>
            </a:endParaRPr>
          </a:p>
        </p:txBody>
      </p:sp>
      <p:pic>
        <p:nvPicPr>
          <p:cNvPr id="6" name="Рисунок 5" descr="raznoje-51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0" y="2286000"/>
            <a:ext cx="2895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В) Церква Всіх святих над Економічною брамою</a:t>
            </a:r>
          </a:p>
          <a:p>
            <a:r>
              <a:rPr lang="ru-RU">
                <a:latin typeface="Calibri" pitchFamily="34" charset="0"/>
              </a:rPr>
              <a:t>(1696-1698)</a:t>
            </a:r>
          </a:p>
          <a:p>
            <a:r>
              <a:rPr lang="ru-RU">
                <a:latin typeface="Calibri" pitchFamily="34" charset="0"/>
              </a:rPr>
              <a:t> побудована коштом І.Мазепи</a:t>
            </a:r>
            <a:endParaRPr lang="uk-UA">
              <a:latin typeface="Calibri" pitchFamily="34" charset="0"/>
            </a:endParaRPr>
          </a:p>
        </p:txBody>
      </p:sp>
      <p:pic>
        <p:nvPicPr>
          <p:cNvPr id="8" name="Рисунок 7" descr="raznoje-50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-152400" y="36576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Г) Кам’яний мур</a:t>
            </a:r>
          </a:p>
          <a:p>
            <a:r>
              <a:rPr lang="ru-RU">
                <a:latin typeface="Calibri" pitchFamily="34" charset="0"/>
              </a:rPr>
              <a:t> (1696-1701)</a:t>
            </a:r>
          </a:p>
          <a:p>
            <a:r>
              <a:rPr lang="ru-RU">
                <a:latin typeface="Calibri" pitchFamily="34" charset="0"/>
              </a:rPr>
              <a:t> будувався коштом І.Мазепи:</a:t>
            </a:r>
          </a:p>
          <a:p>
            <a:endParaRPr lang="uk-UA">
              <a:latin typeface="Calibri" pitchFamily="34" charset="0"/>
            </a:endParaRPr>
          </a:p>
        </p:txBody>
      </p:sp>
      <p:pic>
        <p:nvPicPr>
          <p:cNvPr id="10" name="Рисунок 9" descr="raznoje-54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4495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2. Софіївський собор у Києві</a:t>
            </a:r>
          </a:p>
          <a:p>
            <a:r>
              <a:rPr lang="ru-RU">
                <a:latin typeface="Calibri" pitchFamily="34" charset="0"/>
              </a:rPr>
              <a:t> (1697-1700)</a:t>
            </a:r>
            <a:endParaRPr lang="uk-UA">
              <a:latin typeface="Calibri" pitchFamily="34" charset="0"/>
            </a:endParaRPr>
          </a:p>
        </p:txBody>
      </p:sp>
      <p:pic>
        <p:nvPicPr>
          <p:cNvPr id="12" name="Рисунок 11" descr="DSCN1615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609600"/>
            <a:ext cx="7772400" cy="582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0" y="51054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3.Успенська мурована трапезна церква Густинського монастиря</a:t>
            </a:r>
            <a:endParaRPr lang="uk-UA">
              <a:latin typeface="Calibri" pitchFamily="34" charset="0"/>
            </a:endParaRPr>
          </a:p>
        </p:txBody>
      </p:sp>
      <p:pic>
        <p:nvPicPr>
          <p:cNvPr id="14" name="Рисунок 13" descr="Priluki-NowyRok-Jaremcza-050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9080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257800" y="0"/>
            <a:ext cx="388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4.Троїцький собор Троїцько-Іллінського монастиря у Чернігові</a:t>
            </a:r>
          </a:p>
          <a:p>
            <a:r>
              <a:rPr lang="ru-RU">
                <a:latin typeface="Calibri" pitchFamily="34" charset="0"/>
              </a:rPr>
              <a:t> (1679-1695)</a:t>
            </a:r>
            <a:endParaRPr lang="uk-UA">
              <a:latin typeface="Calibri" pitchFamily="34" charset="0"/>
            </a:endParaRPr>
          </a:p>
        </p:txBody>
      </p:sp>
      <p:pic>
        <p:nvPicPr>
          <p:cNvPr id="16" name="Рисунок 15" descr="IMG_0170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410200" y="762000"/>
            <a:ext cx="373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5.Михайлівський Золотоверхий монастир в Києві</a:t>
            </a:r>
            <a:endParaRPr lang="uk-UA">
              <a:latin typeface="Calibri" pitchFamily="34" charset="0"/>
            </a:endParaRPr>
          </a:p>
        </p:txBody>
      </p:sp>
      <p:pic>
        <p:nvPicPr>
          <p:cNvPr id="18" name="Рисунок 17" descr="DSCN1638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11430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934200" y="1371600"/>
            <a:ext cx="2209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6.Хрестовоздвижениський собор Полтавського Хрестовоздвиженського монастиря</a:t>
            </a:r>
            <a:endParaRPr lang="uk-UA">
              <a:latin typeface="Calibri" pitchFamily="34" charset="0"/>
            </a:endParaRPr>
          </a:p>
        </p:txBody>
      </p:sp>
      <p:pic>
        <p:nvPicPr>
          <p:cNvPr id="20" name="Рисунок 19" descr="raznoje-479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6477000" y="3124200"/>
            <a:ext cx="3352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. Вознесенський собор у Переяславі</a:t>
            </a:r>
          </a:p>
          <a:p>
            <a:r>
              <a:rPr lang="ru-RU">
                <a:latin typeface="Calibri" pitchFamily="34" charset="0"/>
              </a:rPr>
              <a:t> (1700)</a:t>
            </a:r>
            <a:endParaRPr lang="uk-UA">
              <a:latin typeface="Calibri" pitchFamily="34" charset="0"/>
            </a:endParaRPr>
          </a:p>
        </p:txBody>
      </p:sp>
      <p:pic>
        <p:nvPicPr>
          <p:cNvPr id="22" name="Рисунок 21" descr="pereyaslav2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81200" y="0"/>
            <a:ext cx="4572000" cy="682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943600" y="4343400"/>
            <a:ext cx="297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Храм Преображения Господня Лубенського Мгарського монастиря</a:t>
            </a:r>
            <a:endParaRPr lang="uk-UA">
              <a:latin typeface="Calibri" pitchFamily="34" charset="0"/>
            </a:endParaRPr>
          </a:p>
        </p:txBody>
      </p:sp>
      <p:pic>
        <p:nvPicPr>
          <p:cNvPr id="24" name="Рисунок 23" descr="lubni1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71600" y="1447800"/>
            <a:ext cx="6257925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0"/>
            <a:ext cx="4572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i="1">
                <a:latin typeface="Calibri" pitchFamily="34" charset="0"/>
              </a:rPr>
              <a:t>Кр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м буд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вництва нових або перебудови старовинних храм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в княжої доби, гетьман робив церквам коштовні подарунки. Серед них - 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кони, хрести, чаш</a:t>
            </a:r>
            <a:r>
              <a:rPr lang="en-US" sz="2000" i="1">
                <a:latin typeface="Calibri" pitchFamily="34" charset="0"/>
              </a:rPr>
              <a:t>i, </a:t>
            </a:r>
            <a:r>
              <a:rPr lang="uk-UA" sz="2000" i="1">
                <a:latin typeface="Calibri" pitchFamily="34" charset="0"/>
              </a:rPr>
              <a:t>митри, ризи, дзвони, ср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бн</a:t>
            </a:r>
            <a:r>
              <a:rPr lang="en-US" sz="2000" i="1">
                <a:latin typeface="Calibri" pitchFamily="34" charset="0"/>
              </a:rPr>
              <a:t>i </a:t>
            </a:r>
            <a:r>
              <a:rPr lang="uk-UA" sz="2000" i="1">
                <a:latin typeface="Calibri" pitchFamily="34" charset="0"/>
              </a:rPr>
              <a:t>домовини для святих мощей, богослужбов</a:t>
            </a:r>
            <a:r>
              <a:rPr lang="en-US" sz="2000" i="1">
                <a:latin typeface="Calibri" pitchFamily="34" charset="0"/>
              </a:rPr>
              <a:t>i </a:t>
            </a:r>
            <a:r>
              <a:rPr lang="uk-UA" sz="2000" i="1">
                <a:latin typeface="Calibri" pitchFamily="34" charset="0"/>
              </a:rPr>
              <a:t>книги, виготовлені з коштовних матеріалів, оправлен</a:t>
            </a:r>
            <a:r>
              <a:rPr lang="en-US" sz="2000" i="1">
                <a:latin typeface="Calibri" pitchFamily="34" charset="0"/>
              </a:rPr>
              <a:t>i </a:t>
            </a:r>
            <a:r>
              <a:rPr lang="uk-UA" sz="2000" i="1">
                <a:latin typeface="Calibri" pitchFamily="34" charset="0"/>
              </a:rPr>
              <a:t>та оздоблен</a:t>
            </a:r>
            <a:r>
              <a:rPr lang="en-US" sz="2000" i="1">
                <a:latin typeface="Calibri" pitchFamily="34" charset="0"/>
              </a:rPr>
              <a:t>i </a:t>
            </a:r>
            <a:r>
              <a:rPr lang="uk-UA" sz="2000" i="1">
                <a:latin typeface="Calibri" pitchFamily="34" charset="0"/>
              </a:rPr>
              <a:t>золотом, ср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блом, коштовним кам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нням, парчею, оксамитом та шовком.</a:t>
            </a:r>
          </a:p>
          <a:p>
            <a:pPr algn="ctr"/>
            <a:endParaRPr lang="uk-UA" sz="2000" i="1">
              <a:latin typeface="Calibri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0" y="0"/>
            <a:ext cx="45720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i="1">
                <a:latin typeface="Calibri" pitchFamily="34" charset="0"/>
              </a:rPr>
              <a:t>Гетьман І.Мазепа також оп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кувався станом православної церкви за межами України. Серед подарунк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в, зроблених Мазепою 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ноземним православним патріархатам, найбільш відомим є ср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бна плащаниця, що збер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гається у в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втар</a:t>
            </a:r>
            <a:r>
              <a:rPr lang="en-US" sz="2000" i="1">
                <a:latin typeface="Calibri" pitchFamily="34" charset="0"/>
              </a:rPr>
              <a:t>i </a:t>
            </a:r>
            <a:r>
              <a:rPr lang="uk-UA" sz="2000" i="1">
                <a:latin typeface="Calibri" pitchFamily="34" charset="0"/>
              </a:rPr>
              <a:t>грецького православного собору Воскресіння при Гроб</a:t>
            </a:r>
            <a:r>
              <a:rPr lang="en-US" sz="2000" i="1">
                <a:latin typeface="Calibri" pitchFamily="34" charset="0"/>
              </a:rPr>
              <a:t>i </a:t>
            </a:r>
            <a:r>
              <a:rPr lang="uk-UA" sz="2000" i="1">
                <a:latin typeface="Calibri" pitchFamily="34" charset="0"/>
              </a:rPr>
              <a:t>Господньому в Єрусалим</a:t>
            </a:r>
            <a:r>
              <a:rPr lang="en-US" sz="2000" i="1">
                <a:latin typeface="Calibri" pitchFamily="34" charset="0"/>
              </a:rPr>
              <a:t>i i </a:t>
            </a:r>
            <a:r>
              <a:rPr lang="uk-UA" sz="2000" i="1">
                <a:latin typeface="Calibri" pitchFamily="34" charset="0"/>
              </a:rPr>
              <a:t>використовується лише в особливо урочистих випадках. 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ншим в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домим дарунком було Євангел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є 1708 р., переписане та оздоблене гравюрами коштом для богослужбового вжитку православних с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р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йц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в м. Алепо. Кр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м цих подарунк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в, гетьман вид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uk-UA" sz="2000" i="1">
                <a:latin typeface="Calibri" pitchFamily="34" charset="0"/>
              </a:rPr>
              <a:t>ляв певн</a:t>
            </a:r>
            <a:r>
              <a:rPr lang="en-US" sz="2000" i="1">
                <a:latin typeface="Calibri" pitchFamily="34" charset="0"/>
              </a:rPr>
              <a:t>i </a:t>
            </a:r>
            <a:r>
              <a:rPr lang="uk-UA" sz="2000" i="1">
                <a:latin typeface="Calibri" pitchFamily="34" charset="0"/>
              </a:rPr>
              <a:t>кошти на милостин</a:t>
            </a:r>
            <a:r>
              <a:rPr lang="en-US" sz="2000" i="1">
                <a:latin typeface="Calibri" pitchFamily="34" charset="0"/>
              </a:rPr>
              <a:t>i </a:t>
            </a:r>
            <a:r>
              <a:rPr lang="uk-UA" sz="2000" i="1">
                <a:latin typeface="Calibri" pitchFamily="34" charset="0"/>
              </a:rPr>
              <a:t>та допомогу православним християнам за кордоном.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0"/>
            <a:ext cx="457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Для розвитку культури того часу велике значення мали заходи гетьмана щодо видання творів української літератури, зокрема творів Афанас</a:t>
            </a:r>
            <a:r>
              <a:rPr lang="en-US">
                <a:latin typeface="Calibri" pitchFamily="34" charset="0"/>
              </a:rPr>
              <a:t>i</a:t>
            </a:r>
            <a:r>
              <a:rPr lang="uk-UA">
                <a:latin typeface="Calibri" pitchFamily="34" charset="0"/>
              </a:rPr>
              <a:t>я Заруднього, Дмитра Туптала, Григор</a:t>
            </a:r>
            <a:r>
              <a:rPr lang="en-US">
                <a:latin typeface="Calibri" pitchFamily="34" charset="0"/>
              </a:rPr>
              <a:t>i</a:t>
            </a:r>
            <a:r>
              <a:rPr lang="uk-UA">
                <a:latin typeface="Calibri" pitchFamily="34" charset="0"/>
              </a:rPr>
              <a:t>я Двоєслова та багатьох </a:t>
            </a:r>
            <a:r>
              <a:rPr lang="en-US">
                <a:latin typeface="Calibri" pitchFamily="34" charset="0"/>
              </a:rPr>
              <a:t>i</a:t>
            </a:r>
            <a:r>
              <a:rPr lang="uk-UA">
                <a:latin typeface="Calibri" pitchFamily="34" charset="0"/>
              </a:rPr>
              <a:t>нших. Як І.Мазепа підпирав літературу найкраще свідчать численні видання релігійного і світського змісту, що тоді появлялися друком. А треба підкреслити, що ті видання були саме найкращими виданнями взагалі з цілої української продукції - відзначалися гарним друком, прекрасними гравюрами, майстерною оправою.</a:t>
            </a:r>
          </a:p>
        </p:txBody>
      </p:sp>
      <p:pic>
        <p:nvPicPr>
          <p:cNvPr id="5" name="Рисунок 4" descr="mazepa_z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0"/>
            <a:ext cx="3352800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78259743_large_4_oann_Lstvichnik_Lstvicya_Rukopisna_kniga_SU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733800"/>
            <a:ext cx="3676650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0"/>
            <a:ext cx="4572000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900" i="1">
                <a:latin typeface="Calibri" pitchFamily="34" charset="0"/>
              </a:rPr>
              <a:t>В добу Мазепи театр у формі шкільної та історичної драми, інтермедії, вертепу та інших був так тісно зв’язаний із школою вищого типу, якою була Київська академія, що меценатство Мазепи тут безсумнівне. В той час шкільна драма не тільки набирає літературної вартості, але приходить народний елемент, як це ми бачимо в популярній драмі „Комедія на Різдво Христове" Дмитра Туптала зі сценою пастухів тощо. Новий тип „трагікомедії" виявляється у творі „Володимир", автором котрого був професор поетики в Київській академії Феофан Прокопович. Була вона вперше виставлена в академії 3 липня 1705 року і присвячена „добродію і ктитору" гетьману І .Мазепі. Відповідаючи духові часу та інтенціям самого І.Мазепи, провідною думкою драми була боротьба поступу та освіченості із застоєм і темнотою.</a:t>
            </a:r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19200"/>
            <a:ext cx="38004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28600" y="2362200"/>
            <a:ext cx="4572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i="1">
                <a:latin typeface="Calibri" pitchFamily="34" charset="0"/>
              </a:rPr>
              <a:t>Загалом, за підрахунками козацької старшини, зробленими одразу після смерті І.Мазепи, за 20 років свого гетьманування гетьман на меценатські цілі витратив щонайменше 1 110 900 дукатів, 9 243 000 злотих та 186 000 імперіалів!!!</a:t>
            </a:r>
          </a:p>
        </p:txBody>
      </p:sp>
      <p:pic>
        <p:nvPicPr>
          <p:cNvPr id="4" name="Рисунок 3" descr="M.Berniherot.-Mazep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0"/>
            <a:ext cx="392906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4953000" y="6488113"/>
            <a:ext cx="3760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Бернігерот М. Іоанн Мазепа, 1706 р.</a:t>
            </a:r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603</Words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Слайд 1</vt:lpstr>
      <vt:lpstr>Слайд 2</vt:lpstr>
      <vt:lpstr>Слайд 3</vt:lpstr>
      <vt:lpstr>Підтримка освіти та культури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Мазепа – видатна постать в історії України </dc:title>
  <dc:creator>Oksana</dc:creator>
  <cp:lastModifiedBy>Максим</cp:lastModifiedBy>
  <cp:revision>42</cp:revision>
  <dcterms:created xsi:type="dcterms:W3CDTF">2012-10-15T17:39:54Z</dcterms:created>
  <dcterms:modified xsi:type="dcterms:W3CDTF">2012-12-27T17:28:00Z</dcterms:modified>
</cp:coreProperties>
</file>