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85" r:id="rId6"/>
    <p:sldId id="259" r:id="rId7"/>
    <p:sldId id="289" r:id="rId8"/>
    <p:sldId id="288" r:id="rId9"/>
    <p:sldId id="298" r:id="rId10"/>
    <p:sldId id="286" r:id="rId11"/>
    <p:sldId id="287" r:id="rId12"/>
    <p:sldId id="291" r:id="rId13"/>
    <p:sldId id="294" r:id="rId14"/>
    <p:sldId id="295" r:id="rId15"/>
    <p:sldId id="296" r:id="rId16"/>
    <p:sldId id="293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ACCC-8B8D-4C46-8897-357F0253C10C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2F8D6-837B-4A8E-B36A-E259AD8DA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F73FD-F2A2-4F54-B4C3-8DA01A7C1ACF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1B4FA-54CB-4155-AFC2-591AE9C04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2016-1495-4BD5-A1FD-AB3FEA7DF1F0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2A7D-FC76-42CC-980F-AC8E9E917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017E-C6A6-4246-B2F3-49887484415F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E6013-E8F7-4373-919B-54E3576F4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69E4-D6AD-48FC-8EE5-BF77E99CB02E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0E3C-56FD-4251-B5A2-939562848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3061-3F19-478C-A522-C9F9DED8FD65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F07B0-93F6-4A33-A79D-5453568EA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51AD-2EDD-4805-BF59-FD65B2E07C65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F0E42-9134-4DE0-A263-90D0F057B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7AF1-6277-41F1-B2F2-AF86F3863ECF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32860-76F1-4449-B691-ED40382C9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A962D-2042-45EB-BE35-AAFBE85325BB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BC13-5D17-401C-92EF-B94AE79EC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8BFD5-AA6F-4BDC-BC55-D0A37F6A5DE6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D8B5F-CE3E-438C-8ED5-8F36BCFFF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5EB5-5697-4FE9-842C-B6397379BFB5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817D-3160-460D-8C3C-F71EDA332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7B022C-CDAE-489F-A2F5-2C4526B20609}" type="datetimeFigureOut">
              <a:rPr lang="ru-RU"/>
              <a:pPr>
                <a:defRPr/>
              </a:pPr>
              <a:t>15.07.2012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FC6E51-9FB2-4835-9CD4-E06D9EF80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сільському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Соціальне розшарування селянства</a:t>
            </a: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1925" cy="45259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Заможні селяни 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>  ( селяни – фермери)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>( Степова Україна )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Селяни – середняки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Селяни - бідняки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500" y="2205038"/>
            <a:ext cx="47069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4254500" y="4941888"/>
            <a:ext cx="4706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Franklin Gothic Book"/>
              </a:rPr>
              <a:t>М.Пимоненко. Сінокіс. </a:t>
            </a:r>
          </a:p>
          <a:p>
            <a:pPr algn="ctr"/>
            <a:r>
              <a:rPr lang="uk-UA" sz="1400" i="1">
                <a:latin typeface="Franklin Gothic Book"/>
              </a:rPr>
              <a:t>Картина з життя заможних селян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chemeClr val="folHlink"/>
                </a:solidFill>
              </a:rPr>
              <a:t>Становище селянства </a:t>
            </a:r>
            <a:r>
              <a:rPr lang="uk-UA" sz="3200" dirty="0" smtClean="0">
                <a:solidFill>
                  <a:schemeClr val="folHlink"/>
                </a:solidFill>
              </a:rPr>
              <a:t>НА ВАЛКІВЩИНІ після </a:t>
            </a:r>
            <a:r>
              <a:rPr lang="uk-UA" sz="3200" dirty="0">
                <a:solidFill>
                  <a:schemeClr val="folHlink"/>
                </a:solidFill>
              </a:rPr>
              <a:t>реформи</a:t>
            </a:r>
            <a:endParaRPr lang="ru-RU" sz="3200" dirty="0">
              <a:solidFill>
                <a:schemeClr val="folHlink"/>
              </a:solidFill>
            </a:endParaRPr>
          </a:p>
        </p:txBody>
      </p:sp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857375"/>
            <a:ext cx="26511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52400" y="1752600"/>
            <a:ext cx="51054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i="1">
                <a:latin typeface="Trebuchet MS" pitchFamily="34" charset="0"/>
              </a:rPr>
              <a:t>На хуторі Рубанівка 12% селян були безземельними</a:t>
            </a:r>
          </a:p>
          <a:p>
            <a:r>
              <a:rPr lang="uk-UA" sz="2400" i="1">
                <a:latin typeface="Trebuchet MS" pitchFamily="34" charset="0"/>
              </a:rPr>
              <a:t>В с. Минківці таких селян було 28,7%</a:t>
            </a:r>
          </a:p>
          <a:p>
            <a:r>
              <a:rPr lang="uk-UA" sz="2400" i="1">
                <a:latin typeface="Trebuchet MS" pitchFamily="34" charset="0"/>
              </a:rPr>
              <a:t>На хуторі Водяна Балка – 51,5%</a:t>
            </a:r>
          </a:p>
          <a:p>
            <a:r>
              <a:rPr lang="uk-UA" sz="2400" i="1">
                <a:latin typeface="Trebuchet MS" pitchFamily="34" charset="0"/>
              </a:rPr>
              <a:t>На хуторі Корсуновому – 75,7%</a:t>
            </a:r>
          </a:p>
          <a:p>
            <a:endParaRPr lang="uk-UA" sz="1400" i="1">
              <a:latin typeface="Trebuchet MS" pitchFamily="34" charset="0"/>
            </a:endParaRPr>
          </a:p>
          <a:p>
            <a:r>
              <a:rPr lang="uk-UA" sz="2800" i="1">
                <a:solidFill>
                  <a:srgbClr val="FF0000"/>
                </a:solidFill>
                <a:latin typeface="Trebuchet MS" pitchFamily="34" charset="0"/>
              </a:rPr>
              <a:t>До якої категорії можна віднести селян Валківщини після проведення аграрної реформи?</a:t>
            </a:r>
            <a:endParaRPr lang="ru-RU" sz="280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Поширення вільнонайманої праці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Яка подія уможливила використання вільнонайманої праці?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Як вплинуло поширення вільнонайманої праці на розвиток сільського господарства?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1900р. – 1 </a:t>
            </a:r>
            <a:r>
              <a:rPr lang="uk-UA" dirty="0" err="1" smtClean="0"/>
              <a:t>млн</a:t>
            </a:r>
            <a:r>
              <a:rPr lang="uk-UA" dirty="0" smtClean="0"/>
              <a:t> постійних робітників та 200 тис. поденних батраків.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Південна Україна – район найбільшого зосередження вільнонайманих робітників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90-і роки ХІХ ст. – ринок робочої сили в Україні становив – 10,7 </a:t>
            </a:r>
            <a:r>
              <a:rPr lang="uk-UA" dirty="0" err="1" smtClean="0"/>
              <a:t>млн</a:t>
            </a:r>
            <a:r>
              <a:rPr lang="uk-UA" dirty="0" smtClean="0"/>
              <a:t> чоловік, з них: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Сільське господарство потребувало 2,3 </a:t>
            </a:r>
            <a:r>
              <a:rPr lang="uk-UA" dirty="0" err="1" smtClean="0"/>
              <a:t>млн</a:t>
            </a:r>
            <a:r>
              <a:rPr lang="uk-UA" dirty="0" smtClean="0"/>
              <a:t> чоловік;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Інші галузі промисловості – 1,1 </a:t>
            </a:r>
            <a:r>
              <a:rPr lang="uk-UA" dirty="0" err="1" smtClean="0"/>
              <a:t>млн</a:t>
            </a:r>
            <a:r>
              <a:rPr lang="uk-UA" dirty="0" smtClean="0"/>
              <a:t> чоловік;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dirty="0" smtClean="0"/>
              <a:t>Надлишок робочої сили – 7,3 </a:t>
            </a:r>
            <a:r>
              <a:rPr lang="uk-UA" dirty="0" err="1" smtClean="0"/>
              <a:t>млн.чол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1320800"/>
            <a:ext cx="5041900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2106613" y="2420938"/>
            <a:ext cx="2409825" cy="8318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962150" y="3252788"/>
            <a:ext cx="1512888" cy="16668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908175" y="3252788"/>
            <a:ext cx="1584325" cy="11525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962150" y="3432175"/>
            <a:ext cx="287338" cy="79216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412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Аграрне перенаселення і переселенський рух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5116513" y="1600200"/>
            <a:ext cx="3875087" cy="47244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З початку 80-х років ХІХ століття розпочинається переселенський рух українських </a:t>
            </a:r>
            <a:r>
              <a:rPr lang="uk-UA" dirty="0" smtClean="0"/>
              <a:t>селян.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u="sng" dirty="0" smtClean="0">
                <a:solidFill>
                  <a:srgbClr val="FF0000"/>
                </a:solidFill>
              </a:rPr>
              <a:t>Де відбувалися аналогічні процеси на українських землях?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Які причини еміграції та переселенських рухів українців?</a:t>
            </a:r>
            <a:endParaRPr lang="uk-UA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0825" y="5516563"/>
            <a:ext cx="48656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latin typeface="Franklin Gothic Book"/>
              </a:rPr>
              <a:t>Серед переселенців 84% складали вихідці з Лівобережжя, де найбільше дошкуляли малоземелля і залишки кріпацтва. Загалом у 1885–1900 рр. з Наддніпрянщини на Схід переселилися 367 тис. селян.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Особливості української еміграції на Схід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переселенці </a:t>
            </a:r>
            <a:r>
              <a:rPr lang="uk-UA" dirty="0"/>
              <a:t>з Наддніпрянщини залишалися на землях у межах Російської імперії та не були емігрантами у традиційному значенні цього </a:t>
            </a:r>
            <a:r>
              <a:rPr lang="uk-UA" dirty="0" smtClean="0"/>
              <a:t>слова;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переселення </a:t>
            </a:r>
            <a:r>
              <a:rPr lang="uk-UA" dirty="0"/>
              <a:t>мали переважно стихійний характер вільної колонізації незаселених </a:t>
            </a:r>
            <a:r>
              <a:rPr lang="uk-UA" dirty="0" smtClean="0"/>
              <a:t>земель;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основну </a:t>
            </a:r>
            <a:r>
              <a:rPr lang="uk-UA" dirty="0"/>
              <a:t>масу переселенців складали селяни, які переселялися на нові місця, переважно разом зі своїми </a:t>
            </a:r>
            <a:r>
              <a:rPr lang="uk-UA" dirty="0" smtClean="0"/>
              <a:t>сім’ями;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регіонами</a:t>
            </a:r>
            <a:r>
              <a:rPr lang="uk-UA" dirty="0"/>
              <a:t>, які дали основну масу переселенців, стали спершу Лівобережжя, а згодом і </a:t>
            </a:r>
            <a:r>
              <a:rPr lang="uk-UA" dirty="0" smtClean="0"/>
              <a:t>Правобережжя;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на </a:t>
            </a:r>
            <a:r>
              <a:rPr lang="uk-UA" dirty="0"/>
              <a:t>відміну від селян, які переселялись із західноукраїнських земель на Американський континент, мешканці з Наддніпрянщини, оселившись у східних регіонах Російської імперії, не мали можливостей створювати свої національно-культурні інституції.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Особливості української еміграції на Схід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Українські переселенці дали назви новим землям, що їх вони заселяли. </a:t>
            </a: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Вузьку </a:t>
            </a:r>
            <a:r>
              <a:rPr lang="uk-UA" dirty="0"/>
              <a:t>смугу своїх поселень на південній околиці </a:t>
            </a:r>
            <a:r>
              <a:rPr lang="uk-UA" dirty="0" err="1"/>
              <a:t>киргизо-казахстанських</a:t>
            </a:r>
            <a:r>
              <a:rPr lang="uk-UA" dirty="0"/>
              <a:t> степів українські переселенці наприкінці ХІХ ст. назвали </a:t>
            </a:r>
            <a:r>
              <a:rPr lang="uk-UA" b="1" i="1" u="sng" dirty="0">
                <a:solidFill>
                  <a:srgbClr val="C00000"/>
                </a:solidFill>
              </a:rPr>
              <a:t>Сірим Клином</a:t>
            </a:r>
            <a:r>
              <a:rPr lang="uk-UA" dirty="0"/>
              <a:t>, або </a:t>
            </a:r>
            <a:r>
              <a:rPr lang="uk-UA" b="1" i="1" u="sng" dirty="0">
                <a:solidFill>
                  <a:srgbClr val="C00000"/>
                </a:solidFill>
              </a:rPr>
              <a:t>Сірою Україною</a:t>
            </a:r>
            <a:r>
              <a:rPr lang="uk-UA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i="1" u="sng" dirty="0">
                <a:solidFill>
                  <a:srgbClr val="C00000"/>
                </a:solidFill>
              </a:rPr>
              <a:t>Зелений Клин </a:t>
            </a:r>
            <a:r>
              <a:rPr lang="uk-UA" dirty="0"/>
              <a:t>об’єднував землі, заселені українцями в південній частині Далекого Сходу – Приморському краї, Амурській області та південній частині Хабаровського краю. </a:t>
            </a: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Освоївши </a:t>
            </a:r>
            <a:r>
              <a:rPr lang="uk-UA" dirty="0"/>
              <a:t>цей регіон, українські поселенці часто називали його також </a:t>
            </a:r>
            <a:r>
              <a:rPr lang="uk-UA" b="1" i="1" u="sng" dirty="0">
                <a:solidFill>
                  <a:srgbClr val="C00000"/>
                </a:solidFill>
              </a:rPr>
              <a:t>Зеленою, або Далекосхідною Україною</a:t>
            </a:r>
            <a:r>
              <a:rPr lang="uk-UA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Downloads\image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8438" y="-133350"/>
            <a:ext cx="9540876" cy="71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лилиния 2"/>
          <p:cNvSpPr/>
          <p:nvPr/>
        </p:nvSpPr>
        <p:spPr>
          <a:xfrm>
            <a:off x="6305550" y="785813"/>
            <a:ext cx="889000" cy="411162"/>
          </a:xfrm>
          <a:custGeom>
            <a:avLst/>
            <a:gdLst>
              <a:gd name="connsiteX0" fmla="*/ 39237 w 888982"/>
              <a:gd name="connsiteY0" fmla="*/ 323334 h 411611"/>
              <a:gd name="connsiteX1" fmla="*/ 30000 w 888982"/>
              <a:gd name="connsiteY1" fmla="*/ 258679 h 411611"/>
              <a:gd name="connsiteX2" fmla="*/ 2291 w 888982"/>
              <a:gd name="connsiteY2" fmla="*/ 240206 h 411611"/>
              <a:gd name="connsiteX3" fmla="*/ 39237 w 888982"/>
              <a:gd name="connsiteY3" fmla="*/ 203261 h 411611"/>
              <a:gd name="connsiteX4" fmla="*/ 66946 w 888982"/>
              <a:gd name="connsiteY4" fmla="*/ 184788 h 411611"/>
              <a:gd name="connsiteX5" fmla="*/ 94655 w 888982"/>
              <a:gd name="connsiteY5" fmla="*/ 175552 h 411611"/>
              <a:gd name="connsiteX6" fmla="*/ 103891 w 888982"/>
              <a:gd name="connsiteY6" fmla="*/ 147843 h 411611"/>
              <a:gd name="connsiteX7" fmla="*/ 196255 w 888982"/>
              <a:gd name="connsiteY7" fmla="*/ 110897 h 411611"/>
              <a:gd name="connsiteX8" fmla="*/ 260910 w 888982"/>
              <a:gd name="connsiteY8" fmla="*/ 73952 h 411611"/>
              <a:gd name="connsiteX9" fmla="*/ 316328 w 888982"/>
              <a:gd name="connsiteY9" fmla="*/ 55479 h 411611"/>
              <a:gd name="connsiteX10" fmla="*/ 344037 w 888982"/>
              <a:gd name="connsiteY10" fmla="*/ 46243 h 411611"/>
              <a:gd name="connsiteX11" fmla="*/ 371746 w 888982"/>
              <a:gd name="connsiteY11" fmla="*/ 37006 h 411611"/>
              <a:gd name="connsiteX12" fmla="*/ 408691 w 888982"/>
              <a:gd name="connsiteY12" fmla="*/ 9297 h 411611"/>
              <a:gd name="connsiteX13" fmla="*/ 639600 w 888982"/>
              <a:gd name="connsiteY13" fmla="*/ 9297 h 411611"/>
              <a:gd name="connsiteX14" fmla="*/ 667310 w 888982"/>
              <a:gd name="connsiteY14" fmla="*/ 37006 h 411611"/>
              <a:gd name="connsiteX15" fmla="*/ 731964 w 888982"/>
              <a:gd name="connsiteY15" fmla="*/ 73952 h 411611"/>
              <a:gd name="connsiteX16" fmla="*/ 768910 w 888982"/>
              <a:gd name="connsiteY16" fmla="*/ 83188 h 411611"/>
              <a:gd name="connsiteX17" fmla="*/ 824328 w 888982"/>
              <a:gd name="connsiteY17" fmla="*/ 101661 h 411611"/>
              <a:gd name="connsiteX18" fmla="*/ 852037 w 888982"/>
              <a:gd name="connsiteY18" fmla="*/ 110897 h 411611"/>
              <a:gd name="connsiteX19" fmla="*/ 879746 w 888982"/>
              <a:gd name="connsiteY19" fmla="*/ 221734 h 411611"/>
              <a:gd name="connsiteX20" fmla="*/ 888982 w 888982"/>
              <a:gd name="connsiteY20" fmla="*/ 249443 h 411611"/>
              <a:gd name="connsiteX21" fmla="*/ 852037 w 888982"/>
              <a:gd name="connsiteY21" fmla="*/ 351043 h 411611"/>
              <a:gd name="connsiteX22" fmla="*/ 824328 w 888982"/>
              <a:gd name="connsiteY22" fmla="*/ 360279 h 411611"/>
              <a:gd name="connsiteX23" fmla="*/ 796619 w 888982"/>
              <a:gd name="connsiteY23" fmla="*/ 378752 h 411611"/>
              <a:gd name="connsiteX24" fmla="*/ 676546 w 888982"/>
              <a:gd name="connsiteY24" fmla="*/ 341806 h 411611"/>
              <a:gd name="connsiteX25" fmla="*/ 528764 w 888982"/>
              <a:gd name="connsiteY25" fmla="*/ 351043 h 411611"/>
              <a:gd name="connsiteX26" fmla="*/ 510291 w 888982"/>
              <a:gd name="connsiteY26" fmla="*/ 378752 h 411611"/>
              <a:gd name="connsiteX27" fmla="*/ 473346 w 888982"/>
              <a:gd name="connsiteY27" fmla="*/ 387988 h 411611"/>
              <a:gd name="connsiteX28" fmla="*/ 445637 w 888982"/>
              <a:gd name="connsiteY28" fmla="*/ 406461 h 411611"/>
              <a:gd name="connsiteX29" fmla="*/ 307091 w 888982"/>
              <a:gd name="connsiteY29" fmla="*/ 378752 h 411611"/>
              <a:gd name="connsiteX30" fmla="*/ 30000 w 888982"/>
              <a:gd name="connsiteY30" fmla="*/ 369515 h 411611"/>
              <a:gd name="connsiteX31" fmla="*/ 11528 w 888982"/>
              <a:gd name="connsiteY31" fmla="*/ 286388 h 411611"/>
              <a:gd name="connsiteX32" fmla="*/ 20764 w 888982"/>
              <a:gd name="connsiteY32" fmla="*/ 194025 h 411611"/>
              <a:gd name="connsiteX33" fmla="*/ 20764 w 888982"/>
              <a:gd name="connsiteY33" fmla="*/ 184788 h 411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88982" h="411611">
                <a:moveTo>
                  <a:pt x="39237" y="323334"/>
                </a:moveTo>
                <a:cubicBezTo>
                  <a:pt x="36158" y="301782"/>
                  <a:pt x="38842" y="278573"/>
                  <a:pt x="30000" y="258679"/>
                </a:cubicBezTo>
                <a:cubicBezTo>
                  <a:pt x="25492" y="248535"/>
                  <a:pt x="6414" y="250513"/>
                  <a:pt x="2291" y="240206"/>
                </a:cubicBezTo>
                <a:cubicBezTo>
                  <a:pt x="-9299" y="211229"/>
                  <a:pt x="26197" y="207607"/>
                  <a:pt x="39237" y="203261"/>
                </a:cubicBezTo>
                <a:cubicBezTo>
                  <a:pt x="48473" y="197103"/>
                  <a:pt x="57017" y="189752"/>
                  <a:pt x="66946" y="184788"/>
                </a:cubicBezTo>
                <a:cubicBezTo>
                  <a:pt x="75654" y="180434"/>
                  <a:pt x="87771" y="182436"/>
                  <a:pt x="94655" y="175552"/>
                </a:cubicBezTo>
                <a:cubicBezTo>
                  <a:pt x="101539" y="168668"/>
                  <a:pt x="97658" y="155322"/>
                  <a:pt x="103891" y="147843"/>
                </a:cubicBezTo>
                <a:cubicBezTo>
                  <a:pt x="133205" y="112667"/>
                  <a:pt x="153164" y="118079"/>
                  <a:pt x="196255" y="110897"/>
                </a:cubicBezTo>
                <a:cubicBezTo>
                  <a:pt x="221248" y="94235"/>
                  <a:pt x="231614" y="85670"/>
                  <a:pt x="260910" y="73952"/>
                </a:cubicBezTo>
                <a:cubicBezTo>
                  <a:pt x="278989" y="66720"/>
                  <a:pt x="297855" y="61637"/>
                  <a:pt x="316328" y="55479"/>
                </a:cubicBezTo>
                <a:lnTo>
                  <a:pt x="344037" y="46243"/>
                </a:lnTo>
                <a:lnTo>
                  <a:pt x="371746" y="37006"/>
                </a:lnTo>
                <a:cubicBezTo>
                  <a:pt x="384061" y="27770"/>
                  <a:pt x="394087" y="14165"/>
                  <a:pt x="408691" y="9297"/>
                </a:cubicBezTo>
                <a:cubicBezTo>
                  <a:pt x="467713" y="-10377"/>
                  <a:pt x="599099" y="6915"/>
                  <a:pt x="639600" y="9297"/>
                </a:cubicBezTo>
                <a:cubicBezTo>
                  <a:pt x="648837" y="18533"/>
                  <a:pt x="657275" y="28644"/>
                  <a:pt x="667310" y="37006"/>
                </a:cubicBezTo>
                <a:cubicBezTo>
                  <a:pt x="681927" y="49186"/>
                  <a:pt x="715539" y="67792"/>
                  <a:pt x="731964" y="73952"/>
                </a:cubicBezTo>
                <a:cubicBezTo>
                  <a:pt x="743850" y="78409"/>
                  <a:pt x="756751" y="79540"/>
                  <a:pt x="768910" y="83188"/>
                </a:cubicBezTo>
                <a:cubicBezTo>
                  <a:pt x="787561" y="88783"/>
                  <a:pt x="805855" y="95503"/>
                  <a:pt x="824328" y="101661"/>
                </a:cubicBezTo>
                <a:lnTo>
                  <a:pt x="852037" y="110897"/>
                </a:lnTo>
                <a:cubicBezTo>
                  <a:pt x="864474" y="185524"/>
                  <a:pt x="855351" y="148547"/>
                  <a:pt x="879746" y="221734"/>
                </a:cubicBezTo>
                <a:lnTo>
                  <a:pt x="888982" y="249443"/>
                </a:lnTo>
                <a:cubicBezTo>
                  <a:pt x="882035" y="305019"/>
                  <a:pt x="895241" y="322241"/>
                  <a:pt x="852037" y="351043"/>
                </a:cubicBezTo>
                <a:cubicBezTo>
                  <a:pt x="843936" y="356443"/>
                  <a:pt x="833564" y="357200"/>
                  <a:pt x="824328" y="360279"/>
                </a:cubicBezTo>
                <a:cubicBezTo>
                  <a:pt x="815092" y="366437"/>
                  <a:pt x="807720" y="378752"/>
                  <a:pt x="796619" y="378752"/>
                </a:cubicBezTo>
                <a:cubicBezTo>
                  <a:pt x="724344" y="378752"/>
                  <a:pt x="719428" y="370395"/>
                  <a:pt x="676546" y="341806"/>
                </a:cubicBezTo>
                <a:cubicBezTo>
                  <a:pt x="627285" y="344885"/>
                  <a:pt x="576945" y="340336"/>
                  <a:pt x="528764" y="351043"/>
                </a:cubicBezTo>
                <a:cubicBezTo>
                  <a:pt x="517928" y="353451"/>
                  <a:pt x="519527" y="372594"/>
                  <a:pt x="510291" y="378752"/>
                </a:cubicBezTo>
                <a:cubicBezTo>
                  <a:pt x="499729" y="385793"/>
                  <a:pt x="485661" y="384909"/>
                  <a:pt x="473346" y="387988"/>
                </a:cubicBezTo>
                <a:cubicBezTo>
                  <a:pt x="464110" y="394146"/>
                  <a:pt x="456699" y="405539"/>
                  <a:pt x="445637" y="406461"/>
                </a:cubicBezTo>
                <a:cubicBezTo>
                  <a:pt x="212561" y="425885"/>
                  <a:pt x="480172" y="384522"/>
                  <a:pt x="307091" y="378752"/>
                </a:cubicBezTo>
                <a:lnTo>
                  <a:pt x="30000" y="369515"/>
                </a:lnTo>
                <a:cubicBezTo>
                  <a:pt x="26438" y="355265"/>
                  <a:pt x="11528" y="298115"/>
                  <a:pt x="11528" y="286388"/>
                </a:cubicBezTo>
                <a:cubicBezTo>
                  <a:pt x="11528" y="255447"/>
                  <a:pt x="17963" y="224839"/>
                  <a:pt x="20764" y="194025"/>
                </a:cubicBezTo>
                <a:cubicBezTo>
                  <a:pt x="21043" y="190959"/>
                  <a:pt x="20764" y="187867"/>
                  <a:pt x="20764" y="184788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" name="Полилиния 3"/>
          <p:cNvSpPr/>
          <p:nvPr/>
        </p:nvSpPr>
        <p:spPr>
          <a:xfrm>
            <a:off x="8207375" y="608013"/>
            <a:ext cx="739775" cy="644525"/>
          </a:xfrm>
          <a:custGeom>
            <a:avLst/>
            <a:gdLst>
              <a:gd name="connsiteX0" fmla="*/ 131210 w 739547"/>
              <a:gd name="connsiteY0" fmla="*/ 208134 h 643715"/>
              <a:gd name="connsiteX1" fmla="*/ 76782 w 739547"/>
              <a:gd name="connsiteY1" fmla="*/ 186362 h 643715"/>
              <a:gd name="connsiteX2" fmla="*/ 65896 w 739547"/>
              <a:gd name="connsiteY2" fmla="*/ 153705 h 643715"/>
              <a:gd name="connsiteX3" fmla="*/ 22353 w 739547"/>
              <a:gd name="connsiteY3" fmla="*/ 131934 h 643715"/>
              <a:gd name="connsiteX4" fmla="*/ 22353 w 739547"/>
              <a:gd name="connsiteY4" fmla="*/ 66619 h 643715"/>
              <a:gd name="connsiteX5" fmla="*/ 55010 w 739547"/>
              <a:gd name="connsiteY5" fmla="*/ 55734 h 643715"/>
              <a:gd name="connsiteX6" fmla="*/ 76782 w 739547"/>
              <a:gd name="connsiteY6" fmla="*/ 33962 h 643715"/>
              <a:gd name="connsiteX7" fmla="*/ 98553 w 739547"/>
              <a:gd name="connsiteY7" fmla="*/ 1305 h 643715"/>
              <a:gd name="connsiteX8" fmla="*/ 163867 w 739547"/>
              <a:gd name="connsiteY8" fmla="*/ 12191 h 643715"/>
              <a:gd name="connsiteX9" fmla="*/ 218296 w 739547"/>
              <a:gd name="connsiteY9" fmla="*/ 44848 h 643715"/>
              <a:gd name="connsiteX10" fmla="*/ 294496 w 739547"/>
              <a:gd name="connsiteY10" fmla="*/ 77505 h 643715"/>
              <a:gd name="connsiteX11" fmla="*/ 370696 w 739547"/>
              <a:gd name="connsiteY11" fmla="*/ 88391 h 643715"/>
              <a:gd name="connsiteX12" fmla="*/ 403353 w 739547"/>
              <a:gd name="connsiteY12" fmla="*/ 121048 h 643715"/>
              <a:gd name="connsiteX13" fmla="*/ 555753 w 739547"/>
              <a:gd name="connsiteY13" fmla="*/ 164591 h 643715"/>
              <a:gd name="connsiteX14" fmla="*/ 577524 w 739547"/>
              <a:gd name="connsiteY14" fmla="*/ 208134 h 643715"/>
              <a:gd name="connsiteX15" fmla="*/ 610182 w 739547"/>
              <a:gd name="connsiteY15" fmla="*/ 229905 h 643715"/>
              <a:gd name="connsiteX16" fmla="*/ 621067 w 739547"/>
              <a:gd name="connsiteY16" fmla="*/ 262562 h 643715"/>
              <a:gd name="connsiteX17" fmla="*/ 686382 w 739547"/>
              <a:gd name="connsiteY17" fmla="*/ 306105 h 643715"/>
              <a:gd name="connsiteX18" fmla="*/ 708153 w 739547"/>
              <a:gd name="connsiteY18" fmla="*/ 338762 h 643715"/>
              <a:gd name="connsiteX19" fmla="*/ 729924 w 739547"/>
              <a:gd name="connsiteY19" fmla="*/ 360534 h 643715"/>
              <a:gd name="connsiteX20" fmla="*/ 697267 w 739547"/>
              <a:gd name="connsiteY20" fmla="*/ 589134 h 643715"/>
              <a:gd name="connsiteX21" fmla="*/ 642839 w 739547"/>
              <a:gd name="connsiteY21" fmla="*/ 610905 h 643715"/>
              <a:gd name="connsiteX22" fmla="*/ 621067 w 739547"/>
              <a:gd name="connsiteY22" fmla="*/ 632676 h 643715"/>
              <a:gd name="connsiteX23" fmla="*/ 577524 w 739547"/>
              <a:gd name="connsiteY23" fmla="*/ 469391 h 643715"/>
              <a:gd name="connsiteX24" fmla="*/ 555753 w 739547"/>
              <a:gd name="connsiteY24" fmla="*/ 393191 h 643715"/>
              <a:gd name="connsiteX25" fmla="*/ 544867 w 739547"/>
              <a:gd name="connsiteY25" fmla="*/ 262562 h 643715"/>
              <a:gd name="connsiteX26" fmla="*/ 501324 w 739547"/>
              <a:gd name="connsiteY26" fmla="*/ 284334 h 643715"/>
              <a:gd name="connsiteX27" fmla="*/ 414239 w 739547"/>
              <a:gd name="connsiteY27" fmla="*/ 327876 h 643715"/>
              <a:gd name="connsiteX28" fmla="*/ 294496 w 739547"/>
              <a:gd name="connsiteY28" fmla="*/ 316991 h 643715"/>
              <a:gd name="connsiteX29" fmla="*/ 283610 w 739547"/>
              <a:gd name="connsiteY29" fmla="*/ 284334 h 643715"/>
              <a:gd name="connsiteX30" fmla="*/ 250953 w 739547"/>
              <a:gd name="connsiteY30" fmla="*/ 273448 h 643715"/>
              <a:gd name="connsiteX31" fmla="*/ 240067 w 739547"/>
              <a:gd name="connsiteY31" fmla="*/ 240791 h 643715"/>
              <a:gd name="connsiteX32" fmla="*/ 207410 w 739547"/>
              <a:gd name="connsiteY32" fmla="*/ 229905 h 643715"/>
              <a:gd name="connsiteX33" fmla="*/ 22353 w 739547"/>
              <a:gd name="connsiteY33" fmla="*/ 219019 h 643715"/>
              <a:gd name="connsiteX34" fmla="*/ 22353 w 739547"/>
              <a:gd name="connsiteY34" fmla="*/ 44848 h 643715"/>
              <a:gd name="connsiteX35" fmla="*/ 87667 w 739547"/>
              <a:gd name="connsiteY35" fmla="*/ 44848 h 64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39547" h="643715">
                <a:moveTo>
                  <a:pt x="131210" y="208134"/>
                </a:moveTo>
                <a:cubicBezTo>
                  <a:pt x="113067" y="200877"/>
                  <a:pt x="91793" y="198872"/>
                  <a:pt x="76782" y="186362"/>
                </a:cubicBezTo>
                <a:cubicBezTo>
                  <a:pt x="67967" y="179016"/>
                  <a:pt x="74010" y="161819"/>
                  <a:pt x="65896" y="153705"/>
                </a:cubicBezTo>
                <a:cubicBezTo>
                  <a:pt x="54421" y="142231"/>
                  <a:pt x="36867" y="139191"/>
                  <a:pt x="22353" y="131934"/>
                </a:cubicBezTo>
                <a:cubicBezTo>
                  <a:pt x="15096" y="110162"/>
                  <a:pt x="581" y="88390"/>
                  <a:pt x="22353" y="66619"/>
                </a:cubicBezTo>
                <a:cubicBezTo>
                  <a:pt x="30467" y="58505"/>
                  <a:pt x="44124" y="59362"/>
                  <a:pt x="55010" y="55734"/>
                </a:cubicBezTo>
                <a:cubicBezTo>
                  <a:pt x="62267" y="48477"/>
                  <a:pt x="70371" y="41976"/>
                  <a:pt x="76782" y="33962"/>
                </a:cubicBezTo>
                <a:cubicBezTo>
                  <a:pt x="84955" y="23746"/>
                  <a:pt x="85861" y="4478"/>
                  <a:pt x="98553" y="1305"/>
                </a:cubicBezTo>
                <a:cubicBezTo>
                  <a:pt x="119966" y="-4048"/>
                  <a:pt x="142096" y="8562"/>
                  <a:pt x="163867" y="12191"/>
                </a:cubicBezTo>
                <a:cubicBezTo>
                  <a:pt x="200072" y="48395"/>
                  <a:pt x="168837" y="23652"/>
                  <a:pt x="218296" y="44848"/>
                </a:cubicBezTo>
                <a:cubicBezTo>
                  <a:pt x="249272" y="58123"/>
                  <a:pt x="262588" y="71123"/>
                  <a:pt x="294496" y="77505"/>
                </a:cubicBezTo>
                <a:cubicBezTo>
                  <a:pt x="319656" y="82537"/>
                  <a:pt x="345296" y="84762"/>
                  <a:pt x="370696" y="88391"/>
                </a:cubicBezTo>
                <a:cubicBezTo>
                  <a:pt x="381582" y="99277"/>
                  <a:pt x="389896" y="113572"/>
                  <a:pt x="403353" y="121048"/>
                </a:cubicBezTo>
                <a:cubicBezTo>
                  <a:pt x="428905" y="135244"/>
                  <a:pt x="535259" y="159467"/>
                  <a:pt x="555753" y="164591"/>
                </a:cubicBezTo>
                <a:cubicBezTo>
                  <a:pt x="563010" y="179105"/>
                  <a:pt x="567135" y="195668"/>
                  <a:pt x="577524" y="208134"/>
                </a:cubicBezTo>
                <a:cubicBezTo>
                  <a:pt x="585900" y="218185"/>
                  <a:pt x="602009" y="219689"/>
                  <a:pt x="610182" y="229905"/>
                </a:cubicBezTo>
                <a:cubicBezTo>
                  <a:pt x="617350" y="238865"/>
                  <a:pt x="615164" y="252723"/>
                  <a:pt x="621067" y="262562"/>
                </a:cubicBezTo>
                <a:cubicBezTo>
                  <a:pt x="635315" y="286310"/>
                  <a:pt x="663697" y="294763"/>
                  <a:pt x="686382" y="306105"/>
                </a:cubicBezTo>
                <a:cubicBezTo>
                  <a:pt x="693639" y="316991"/>
                  <a:pt x="699980" y="328546"/>
                  <a:pt x="708153" y="338762"/>
                </a:cubicBezTo>
                <a:cubicBezTo>
                  <a:pt x="714564" y="346776"/>
                  <a:pt x="729436" y="350282"/>
                  <a:pt x="729924" y="360534"/>
                </a:cubicBezTo>
                <a:cubicBezTo>
                  <a:pt x="730251" y="367400"/>
                  <a:pt x="766109" y="549795"/>
                  <a:pt x="697267" y="589134"/>
                </a:cubicBezTo>
                <a:cubicBezTo>
                  <a:pt x="680301" y="598829"/>
                  <a:pt x="660982" y="603648"/>
                  <a:pt x="642839" y="610905"/>
                </a:cubicBezTo>
                <a:cubicBezTo>
                  <a:pt x="635582" y="618162"/>
                  <a:pt x="629868" y="627396"/>
                  <a:pt x="621067" y="632676"/>
                </a:cubicBezTo>
                <a:cubicBezTo>
                  <a:pt x="534139" y="684832"/>
                  <a:pt x="584490" y="539052"/>
                  <a:pt x="577524" y="469391"/>
                </a:cubicBezTo>
                <a:cubicBezTo>
                  <a:pt x="575571" y="449859"/>
                  <a:pt x="562386" y="413088"/>
                  <a:pt x="555753" y="393191"/>
                </a:cubicBezTo>
                <a:cubicBezTo>
                  <a:pt x="552124" y="349648"/>
                  <a:pt x="564408" y="301643"/>
                  <a:pt x="544867" y="262562"/>
                </a:cubicBezTo>
                <a:cubicBezTo>
                  <a:pt x="537610" y="248048"/>
                  <a:pt x="515413" y="276283"/>
                  <a:pt x="501324" y="284334"/>
                </a:cubicBezTo>
                <a:cubicBezTo>
                  <a:pt x="425238" y="327812"/>
                  <a:pt x="521396" y="285014"/>
                  <a:pt x="414239" y="327876"/>
                </a:cubicBezTo>
                <a:cubicBezTo>
                  <a:pt x="374325" y="324248"/>
                  <a:pt x="332518" y="329665"/>
                  <a:pt x="294496" y="316991"/>
                </a:cubicBezTo>
                <a:cubicBezTo>
                  <a:pt x="283610" y="313363"/>
                  <a:pt x="291724" y="292448"/>
                  <a:pt x="283610" y="284334"/>
                </a:cubicBezTo>
                <a:cubicBezTo>
                  <a:pt x="275496" y="276220"/>
                  <a:pt x="261839" y="277077"/>
                  <a:pt x="250953" y="273448"/>
                </a:cubicBezTo>
                <a:cubicBezTo>
                  <a:pt x="247324" y="262562"/>
                  <a:pt x="248181" y="248905"/>
                  <a:pt x="240067" y="240791"/>
                </a:cubicBezTo>
                <a:cubicBezTo>
                  <a:pt x="231953" y="232677"/>
                  <a:pt x="218828" y="231047"/>
                  <a:pt x="207410" y="229905"/>
                </a:cubicBezTo>
                <a:cubicBezTo>
                  <a:pt x="145924" y="223756"/>
                  <a:pt x="84039" y="222648"/>
                  <a:pt x="22353" y="219019"/>
                </a:cubicBezTo>
                <a:cubicBezTo>
                  <a:pt x="3052" y="161119"/>
                  <a:pt x="-16406" y="116828"/>
                  <a:pt x="22353" y="44848"/>
                </a:cubicBezTo>
                <a:cubicBezTo>
                  <a:pt x="32675" y="25679"/>
                  <a:pt x="65896" y="44848"/>
                  <a:pt x="87667" y="44848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та </a:t>
            </a:r>
            <a:r>
              <a:rPr lang="ru-RU" dirty="0" err="1"/>
              <a:t>відмінного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західноукраїнських</a:t>
            </a:r>
            <a:r>
              <a:rPr lang="ru-RU" dirty="0"/>
              <a:t> земель та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Познайомитися з особливостями розвитку сільського господарства України після реформи 1861 року;</a:t>
            </a:r>
          </a:p>
          <a:p>
            <a:pPr eaLnBrk="1" hangingPunct="1"/>
            <a:r>
              <a:rPr lang="ru-RU" smtClean="0"/>
              <a:t>Вчитися встановлювати причинно – наслідкові зв»язки, працювати з історичними джерелами, порівнювати розвиток сільського господарства західноукраїнських земель та основної території України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Ринковий розвиток рільництва і тваринництва.</a:t>
            </a:r>
          </a:p>
          <a:p>
            <a:pPr eaLnBrk="1" hangingPunct="1"/>
            <a:r>
              <a:rPr lang="uk-UA" smtClean="0"/>
              <a:t>Соціальне розшарування селянства.</a:t>
            </a:r>
          </a:p>
          <a:p>
            <a:pPr eaLnBrk="1" hangingPunct="1"/>
            <a:r>
              <a:rPr lang="uk-UA" smtClean="0"/>
              <a:t>Поширення вільнонайманої праці.</a:t>
            </a:r>
          </a:p>
          <a:p>
            <a:pPr eaLnBrk="1" hangingPunct="1"/>
            <a:r>
              <a:rPr lang="uk-UA" smtClean="0"/>
              <a:t>Аграрне перенаселення і переселенський рух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pPr eaLnBrk="1" hangingPunct="1"/>
            <a:r>
              <a:rPr lang="uk-UA" smtClean="0"/>
              <a:t>Опорні поняття:</a:t>
            </a:r>
          </a:p>
          <a:p>
            <a:pPr eaLnBrk="1" hangingPunct="1"/>
            <a:r>
              <a:rPr lang="uk-UA" smtClean="0"/>
              <a:t>Аграрна реформа;</a:t>
            </a:r>
          </a:p>
          <a:p>
            <a:pPr eaLnBrk="1" hangingPunct="1"/>
            <a:r>
              <a:rPr lang="uk-UA" smtClean="0"/>
              <a:t>Розшарування селянства;</a:t>
            </a:r>
          </a:p>
          <a:p>
            <a:pPr eaLnBrk="1" hangingPunct="1"/>
            <a:r>
              <a:rPr lang="uk-UA" smtClean="0"/>
              <a:t>Еміграція;</a:t>
            </a:r>
          </a:p>
          <a:p>
            <a:pPr eaLnBrk="1" hangingPunct="1"/>
            <a:endParaRPr lang="uk-UA" smtClean="0"/>
          </a:p>
        </p:txBody>
      </p:sp>
      <p:sp>
        <p:nvSpPr>
          <p:cNvPr id="16387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pPr eaLnBrk="1" hangingPunct="1"/>
            <a:r>
              <a:rPr lang="uk-UA" smtClean="0"/>
              <a:t>Опорні дати:</a:t>
            </a:r>
          </a:p>
          <a:p>
            <a:pPr eaLnBrk="1" hangingPunct="1"/>
            <a:r>
              <a:rPr lang="uk-UA" smtClean="0"/>
              <a:t>19.02.1861р. – ліквідація кріпосного права в Російській імперії;</a:t>
            </a:r>
          </a:p>
          <a:p>
            <a:pPr eaLnBrk="1" hangingPunct="1"/>
            <a:r>
              <a:rPr lang="uk-UA" smtClean="0"/>
              <a:t>60-90-і роки ХІХ ст. – прискорений розвиток зернового і цукробурякового виробництва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Що спільного та відмінного було в розвитку сільського господарства західноукраїнських земель та України у складі Російської імперії?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18434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Коли було скасовано кріпосне право в Росії?</a:t>
            </a:r>
          </a:p>
          <a:p>
            <a:pPr eaLnBrk="1" hangingPunct="1"/>
            <a:r>
              <a:rPr lang="ru-RU" smtClean="0"/>
              <a:t>Як було вирішено аграрне питання в ході скасування кріпосного права 1861року?</a:t>
            </a:r>
          </a:p>
          <a:p>
            <a:pPr eaLnBrk="1" hangingPunct="1"/>
            <a:r>
              <a:rPr lang="ru-RU" smtClean="0"/>
              <a:t>Що  позитивного було в реформі 1861року?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err="1"/>
              <a:t>Опис</a:t>
            </a:r>
            <a:r>
              <a:rPr lang="ru-RU" sz="2800" dirty="0"/>
              <a:t> </a:t>
            </a:r>
            <a:r>
              <a:rPr lang="ru-RU" sz="2800" dirty="0" err="1"/>
              <a:t>поміщицького</a:t>
            </a:r>
            <a:r>
              <a:rPr lang="ru-RU" sz="2800" dirty="0"/>
              <a:t> </a:t>
            </a:r>
            <a:r>
              <a:rPr lang="ru-RU" sz="2800" dirty="0" err="1"/>
              <a:t>господарства</a:t>
            </a:r>
            <a:r>
              <a:rPr lang="ru-RU" sz="2800" dirty="0"/>
              <a:t> нового типу </a:t>
            </a:r>
            <a:r>
              <a:rPr lang="ru-RU" sz="2800" dirty="0" err="1"/>
              <a:t>О.Енгельгардта</a:t>
            </a:r>
            <a:r>
              <a:rPr lang="ru-RU" sz="2800" dirty="0"/>
              <a:t> (за </a:t>
            </a:r>
            <a:r>
              <a:rPr lang="ru-RU" sz="2800" dirty="0" err="1"/>
              <a:t>його</a:t>
            </a:r>
            <a:r>
              <a:rPr lang="ru-RU" sz="2800" dirty="0"/>
              <a:t> листом)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25538"/>
            <a:ext cx="8686800" cy="5399087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dirty="0"/>
              <a:t>«Зараз у мене </a:t>
            </a:r>
            <a:r>
              <a:rPr lang="ru-RU" sz="8000" dirty="0" err="1"/>
              <a:t>багато</a:t>
            </a:r>
            <a:r>
              <a:rPr lang="ru-RU" sz="8000" dirty="0"/>
              <a:t> </a:t>
            </a:r>
            <a:r>
              <a:rPr lang="ru-RU" sz="8000" dirty="0" err="1"/>
              <a:t>роботи</a:t>
            </a:r>
            <a:r>
              <a:rPr lang="ru-RU" sz="8000" dirty="0"/>
              <a:t>, </a:t>
            </a:r>
            <a:r>
              <a:rPr lang="ru-RU" sz="8000" dirty="0" err="1"/>
              <a:t>оскільки</a:t>
            </a:r>
            <a:r>
              <a:rPr lang="ru-RU" sz="8000" dirty="0"/>
              <a:t> я </a:t>
            </a:r>
            <a:r>
              <a:rPr lang="ru-RU" sz="8000" dirty="0" err="1"/>
              <a:t>змінив</a:t>
            </a:r>
            <a:r>
              <a:rPr lang="ru-RU" sz="8000" dirty="0"/>
              <a:t> </a:t>
            </a:r>
            <a:r>
              <a:rPr lang="ru-RU" sz="8000" dirty="0" err="1"/>
              <a:t>усю</a:t>
            </a:r>
            <a:r>
              <a:rPr lang="ru-RU" sz="8000" dirty="0"/>
              <a:t> систему </a:t>
            </a:r>
            <a:r>
              <a:rPr lang="ru-RU" sz="8000" dirty="0" err="1"/>
              <a:t>господарювання</a:t>
            </a:r>
            <a:r>
              <a:rPr lang="ru-RU" sz="8000" dirty="0"/>
              <a:t>. </a:t>
            </a:r>
            <a:r>
              <a:rPr lang="ru-RU" sz="8000" dirty="0" err="1"/>
              <a:t>Значна</a:t>
            </a:r>
            <a:r>
              <a:rPr lang="ru-RU" sz="8000" dirty="0"/>
              <a:t> </a:t>
            </a:r>
            <a:r>
              <a:rPr lang="ru-RU" sz="8000" dirty="0" err="1"/>
              <a:t>частина</a:t>
            </a:r>
            <a:r>
              <a:rPr lang="ru-RU" sz="8000" dirty="0"/>
              <a:t> </a:t>
            </a:r>
            <a:r>
              <a:rPr lang="ru-RU" sz="8000" dirty="0" err="1"/>
              <a:t>робіт</a:t>
            </a:r>
            <a:r>
              <a:rPr lang="ru-RU" sz="8000" dirty="0"/>
              <a:t> </a:t>
            </a:r>
            <a:r>
              <a:rPr lang="ru-RU" sz="8000" dirty="0" err="1"/>
              <a:t>здійснюється</a:t>
            </a:r>
            <a:r>
              <a:rPr lang="ru-RU" sz="8000" dirty="0"/>
              <a:t> батраками і </a:t>
            </a:r>
            <a:r>
              <a:rPr lang="ru-RU" sz="8000" dirty="0" err="1"/>
              <a:t>поденниками</a:t>
            </a:r>
            <a:r>
              <a:rPr lang="ru-RU" sz="8000" dirty="0"/>
              <a:t> (</a:t>
            </a:r>
            <a:r>
              <a:rPr lang="ru-RU" sz="8000" dirty="0" err="1"/>
              <a:t>тобто</a:t>
            </a:r>
            <a:r>
              <a:rPr lang="ru-RU" sz="8000" dirty="0"/>
              <a:t> людьми, </a:t>
            </a:r>
            <a:r>
              <a:rPr lang="ru-RU" sz="8000" dirty="0" err="1"/>
              <a:t>які</a:t>
            </a:r>
            <a:r>
              <a:rPr lang="ru-RU" sz="8000" dirty="0"/>
              <a:t> не </a:t>
            </a:r>
            <a:r>
              <a:rPr lang="ru-RU" sz="8000" dirty="0" err="1"/>
              <a:t>можуть</a:t>
            </a:r>
            <a:r>
              <a:rPr lang="ru-RU" sz="8000" dirty="0"/>
              <a:t> </a:t>
            </a:r>
            <a:r>
              <a:rPr lang="ru-RU" sz="8000" dirty="0" err="1"/>
              <a:t>прожити</a:t>
            </a:r>
            <a:r>
              <a:rPr lang="ru-RU" sz="8000" dirty="0"/>
              <a:t> </a:t>
            </a:r>
            <a:r>
              <a:rPr lang="ru-RU" sz="8000" dirty="0" err="1"/>
              <a:t>зі</a:t>
            </a:r>
            <a:r>
              <a:rPr lang="ru-RU" sz="8000" dirty="0"/>
              <a:t> </a:t>
            </a:r>
            <a:r>
              <a:rPr lang="ru-RU" sz="8000" dirty="0" err="1"/>
              <a:t>свого</a:t>
            </a:r>
            <a:r>
              <a:rPr lang="ru-RU" sz="8000" dirty="0"/>
              <a:t> </a:t>
            </a:r>
            <a:r>
              <a:rPr lang="ru-RU" sz="8000" dirty="0" err="1"/>
              <a:t>господарства</a:t>
            </a:r>
            <a:r>
              <a:rPr lang="ru-RU" sz="8000" dirty="0"/>
              <a:t> та </a:t>
            </a:r>
            <a:r>
              <a:rPr lang="ru-RU" sz="8000" dirty="0" err="1"/>
              <a:t>наймаються</a:t>
            </a:r>
            <a:r>
              <a:rPr lang="ru-RU" sz="8000" dirty="0"/>
              <a:t> в </a:t>
            </a:r>
            <a:r>
              <a:rPr lang="ru-RU" sz="8000" dirty="0" err="1"/>
              <a:t>інше</a:t>
            </a:r>
            <a:r>
              <a:rPr lang="ru-RU" sz="8000" dirty="0"/>
              <a:t> </a:t>
            </a:r>
            <a:r>
              <a:rPr lang="ru-RU" sz="8000" dirty="0" err="1"/>
              <a:t>господарство</a:t>
            </a:r>
            <a:r>
              <a:rPr lang="ru-RU" sz="8000" dirty="0"/>
              <a:t>). </a:t>
            </a:r>
            <a:r>
              <a:rPr lang="ru-RU" sz="8000" dirty="0" err="1"/>
              <a:t>Роботи</a:t>
            </a:r>
            <a:r>
              <a:rPr lang="ru-RU" sz="8000" dirty="0"/>
              <a:t> </a:t>
            </a:r>
            <a:r>
              <a:rPr lang="ru-RU" sz="8000" dirty="0" err="1"/>
              <a:t>найрізноманітніші</a:t>
            </a:r>
            <a:r>
              <a:rPr lang="ru-RU" sz="8000" dirty="0"/>
              <a:t>: </a:t>
            </a:r>
            <a:r>
              <a:rPr lang="ru-RU" sz="8000" dirty="0" err="1"/>
              <a:t>випалюю</a:t>
            </a:r>
            <a:r>
              <a:rPr lang="ru-RU" sz="8000" dirty="0"/>
              <a:t> </a:t>
            </a:r>
            <a:r>
              <a:rPr lang="ru-RU" sz="8000" dirty="0" err="1"/>
              <a:t>пустища</a:t>
            </a:r>
            <a:r>
              <a:rPr lang="ru-RU" sz="8000" dirty="0"/>
              <a:t> </a:t>
            </a:r>
            <a:r>
              <a:rPr lang="ru-RU" sz="8000" dirty="0" err="1"/>
              <a:t>під</a:t>
            </a:r>
            <a:r>
              <a:rPr lang="ru-RU" sz="8000" dirty="0"/>
              <a:t> </a:t>
            </a:r>
            <a:r>
              <a:rPr lang="ru-RU" sz="8000" dirty="0" err="1"/>
              <a:t>пшеницю</a:t>
            </a:r>
            <a:r>
              <a:rPr lang="ru-RU" sz="8000" dirty="0"/>
              <a:t>, </a:t>
            </a:r>
            <a:r>
              <a:rPr lang="ru-RU" sz="8000" dirty="0" err="1"/>
              <a:t>викорчовую</a:t>
            </a:r>
            <a:r>
              <a:rPr lang="ru-RU" sz="8000" dirty="0"/>
              <a:t> березняки </a:t>
            </a:r>
            <a:r>
              <a:rPr lang="ru-RU" sz="8000" dirty="0" err="1"/>
              <a:t>під</a:t>
            </a:r>
            <a:r>
              <a:rPr lang="ru-RU" sz="8000" dirty="0"/>
              <a:t> </a:t>
            </a:r>
            <a:r>
              <a:rPr lang="ru-RU" sz="8000" dirty="0" err="1"/>
              <a:t>льон</a:t>
            </a:r>
            <a:r>
              <a:rPr lang="ru-RU" sz="8000" dirty="0"/>
              <a:t>, взяв в </a:t>
            </a:r>
            <a:r>
              <a:rPr lang="ru-RU" sz="8000" dirty="0" err="1"/>
              <a:t>оренду</a:t>
            </a:r>
            <a:r>
              <a:rPr lang="ru-RU" sz="8000" dirty="0"/>
              <a:t> луки на </a:t>
            </a:r>
            <a:r>
              <a:rPr lang="ru-RU" sz="8000" dirty="0" err="1"/>
              <a:t>Дніпрі</a:t>
            </a:r>
            <a:r>
              <a:rPr lang="ru-RU" sz="8000" dirty="0"/>
              <a:t> та </a:t>
            </a:r>
            <a:r>
              <a:rPr lang="ru-RU" sz="8000" dirty="0" err="1"/>
              <a:t>насіяв</a:t>
            </a:r>
            <a:r>
              <a:rPr lang="ru-RU" sz="8000" dirty="0"/>
              <a:t> </a:t>
            </a:r>
            <a:r>
              <a:rPr lang="ru-RU" sz="8000" dirty="0" err="1"/>
              <a:t>багато</a:t>
            </a:r>
            <a:r>
              <a:rPr lang="ru-RU" sz="8000" dirty="0"/>
              <a:t> </a:t>
            </a:r>
            <a:r>
              <a:rPr lang="ru-RU" sz="8000" dirty="0" err="1"/>
              <a:t>конюшини</a:t>
            </a:r>
            <a:r>
              <a:rPr lang="ru-RU" sz="8000" dirty="0"/>
              <a:t>, жита, </a:t>
            </a:r>
            <a:r>
              <a:rPr lang="ru-RU" sz="8000" dirty="0" err="1"/>
              <a:t>льону</a:t>
            </a:r>
            <a:r>
              <a:rPr lang="ru-RU" sz="8000" dirty="0"/>
              <a:t>. </a:t>
            </a:r>
            <a:r>
              <a:rPr lang="ru-RU" sz="8000" dirty="0" err="1"/>
              <a:t>Працівників</a:t>
            </a:r>
            <a:r>
              <a:rPr lang="ru-RU" sz="8000" dirty="0"/>
              <a:t> </a:t>
            </a:r>
            <a:r>
              <a:rPr lang="ru-RU" sz="8000" dirty="0" err="1"/>
              <a:t>потрібно</a:t>
            </a:r>
            <a:r>
              <a:rPr lang="ru-RU" sz="8000" dirty="0"/>
              <a:t> </a:t>
            </a:r>
            <a:r>
              <a:rPr lang="ru-RU" sz="8000" dirty="0" err="1"/>
              <a:t>дуже</a:t>
            </a:r>
            <a:r>
              <a:rPr lang="ru-RU" sz="8000" dirty="0"/>
              <a:t> </a:t>
            </a:r>
            <a:r>
              <a:rPr lang="ru-RU" sz="8000" dirty="0" err="1"/>
              <a:t>багато</a:t>
            </a:r>
            <a:r>
              <a:rPr lang="ru-RU" sz="8000" dirty="0"/>
              <a:t>. </a:t>
            </a:r>
            <a:r>
              <a:rPr lang="ru-RU" sz="8000" dirty="0" err="1"/>
              <a:t>Щоби</a:t>
            </a:r>
            <a:r>
              <a:rPr lang="ru-RU" sz="8000" dirty="0"/>
              <a:t> </a:t>
            </a:r>
            <a:r>
              <a:rPr lang="ru-RU" sz="8000" dirty="0" err="1"/>
              <a:t>їх</a:t>
            </a:r>
            <a:r>
              <a:rPr lang="ru-RU" sz="8000" dirty="0"/>
              <a:t> </a:t>
            </a:r>
            <a:r>
              <a:rPr lang="ru-RU" sz="8000" dirty="0" err="1"/>
              <a:t>мати</a:t>
            </a:r>
            <a:r>
              <a:rPr lang="ru-RU" sz="8000" dirty="0"/>
              <a:t>, </a:t>
            </a:r>
            <a:r>
              <a:rPr lang="ru-RU" sz="8000" dirty="0" err="1"/>
              <a:t>слід</a:t>
            </a:r>
            <a:r>
              <a:rPr lang="ru-RU" sz="8000" dirty="0"/>
              <a:t> </a:t>
            </a:r>
            <a:r>
              <a:rPr lang="ru-RU" sz="8000" dirty="0" err="1"/>
              <a:t>потурбуватися</a:t>
            </a:r>
            <a:r>
              <a:rPr lang="ru-RU" sz="8000" dirty="0"/>
              <a:t> </a:t>
            </a:r>
            <a:r>
              <a:rPr lang="ru-RU" sz="8000" dirty="0" err="1"/>
              <a:t>заздалегідь</a:t>
            </a:r>
            <a:r>
              <a:rPr lang="ru-RU" sz="8000" dirty="0"/>
              <a:t>, </a:t>
            </a:r>
            <a:r>
              <a:rPr lang="ru-RU" sz="8000" dirty="0" err="1"/>
              <a:t>оскільки</a:t>
            </a:r>
            <a:r>
              <a:rPr lang="ru-RU" sz="8000" dirty="0"/>
              <a:t> </a:t>
            </a:r>
            <a:r>
              <a:rPr lang="ru-RU" sz="8000" dirty="0" err="1"/>
              <a:t>надійде</a:t>
            </a:r>
            <a:r>
              <a:rPr lang="ru-RU" sz="8000" dirty="0"/>
              <a:t> час </a:t>
            </a:r>
            <a:r>
              <a:rPr lang="ru-RU" sz="8000" dirty="0" err="1"/>
              <a:t>праці</a:t>
            </a:r>
            <a:r>
              <a:rPr lang="ru-RU" sz="8000" dirty="0"/>
              <a:t>, </a:t>
            </a:r>
            <a:r>
              <a:rPr lang="ru-RU" sz="8000" dirty="0" err="1"/>
              <a:t>усі</a:t>
            </a:r>
            <a:r>
              <a:rPr lang="ru-RU" sz="8000" dirty="0"/>
              <a:t> </a:t>
            </a:r>
            <a:r>
              <a:rPr lang="ru-RU" sz="8000" dirty="0" err="1"/>
              <a:t>будуть</a:t>
            </a:r>
            <a:r>
              <a:rPr lang="ru-RU" sz="8000" dirty="0"/>
              <a:t> </a:t>
            </a:r>
            <a:r>
              <a:rPr lang="ru-RU" sz="8000" dirty="0" err="1"/>
              <a:t>зайняті</a:t>
            </a:r>
            <a:r>
              <a:rPr lang="ru-RU" sz="8000" dirty="0"/>
              <a:t> </a:t>
            </a:r>
            <a:r>
              <a:rPr lang="ru-RU" sz="8000" dirty="0" err="1"/>
              <a:t>або</a:t>
            </a:r>
            <a:r>
              <a:rPr lang="ru-RU" sz="8000" dirty="0"/>
              <a:t> </a:t>
            </a:r>
            <a:r>
              <a:rPr lang="ru-RU" sz="8000" dirty="0" err="1"/>
              <a:t>вдома</a:t>
            </a:r>
            <a:r>
              <a:rPr lang="ru-RU" sz="8000" dirty="0"/>
              <a:t> </a:t>
            </a:r>
            <a:r>
              <a:rPr lang="ru-RU" sz="8000" dirty="0" err="1"/>
              <a:t>або</a:t>
            </a:r>
            <a:r>
              <a:rPr lang="ru-RU" sz="8000" dirty="0"/>
              <a:t> в </a:t>
            </a:r>
            <a:r>
              <a:rPr lang="ru-RU" sz="8000" dirty="0" err="1"/>
              <a:t>інших</a:t>
            </a:r>
            <a:r>
              <a:rPr lang="ru-RU" sz="8000" dirty="0"/>
              <a:t> </a:t>
            </a:r>
            <a:r>
              <a:rPr lang="ru-RU" sz="8000" dirty="0" err="1"/>
              <a:t>господарствах</a:t>
            </a:r>
            <a:r>
              <a:rPr lang="ru-RU" sz="8000" dirty="0"/>
              <a:t>. </a:t>
            </a:r>
            <a:r>
              <a:rPr lang="ru-RU" sz="8000" dirty="0" err="1"/>
              <a:t>Таке</a:t>
            </a:r>
            <a:r>
              <a:rPr lang="ru-RU" sz="8000" dirty="0"/>
              <a:t> </a:t>
            </a:r>
            <a:r>
              <a:rPr lang="ru-RU" sz="8000" dirty="0" err="1"/>
              <a:t>вербування</a:t>
            </a:r>
            <a:r>
              <a:rPr lang="ru-RU" sz="8000" dirty="0"/>
              <a:t> </a:t>
            </a:r>
            <a:r>
              <a:rPr lang="ru-RU" sz="8000" dirty="0" err="1"/>
              <a:t>працівників</a:t>
            </a:r>
            <a:r>
              <a:rPr lang="ru-RU" sz="8000" dirty="0"/>
              <a:t> </a:t>
            </a:r>
            <a:r>
              <a:rPr lang="ru-RU" sz="8000" dirty="0" err="1"/>
              <a:t>зазвичай</a:t>
            </a:r>
            <a:r>
              <a:rPr lang="ru-RU" sz="8000" dirty="0"/>
              <a:t> </a:t>
            </a:r>
            <a:r>
              <a:rPr lang="ru-RU" sz="8000" dirty="0" err="1"/>
              <a:t>здійснюється</a:t>
            </a:r>
            <a:r>
              <a:rPr lang="ru-RU" sz="8000" dirty="0"/>
              <a:t> </a:t>
            </a:r>
            <a:r>
              <a:rPr lang="ru-RU" sz="8000" dirty="0" err="1"/>
              <a:t>виданням</a:t>
            </a:r>
            <a:r>
              <a:rPr lang="ru-RU" sz="8000" dirty="0"/>
              <a:t> наперед грошей і </a:t>
            </a:r>
            <a:r>
              <a:rPr lang="ru-RU" sz="8000" dirty="0" err="1"/>
              <a:t>хліба</a:t>
            </a:r>
            <a:r>
              <a:rPr lang="ru-RU" sz="8000" dirty="0"/>
              <a:t> для </a:t>
            </a:r>
            <a:r>
              <a:rPr lang="ru-RU" sz="8000" dirty="0" err="1"/>
              <a:t>праці</a:t>
            </a:r>
            <a:r>
              <a:rPr lang="ru-RU" sz="8000" dirty="0"/>
              <a:t>... </a:t>
            </a:r>
            <a:r>
              <a:rPr lang="ru-RU" sz="8000" dirty="0" err="1"/>
              <a:t>Якщо</a:t>
            </a:r>
            <a:r>
              <a:rPr lang="ru-RU" sz="8000" dirty="0"/>
              <a:t> </a:t>
            </a:r>
            <a:r>
              <a:rPr lang="ru-RU" sz="8000" dirty="0" err="1"/>
              <a:t>селяни</a:t>
            </a:r>
            <a:r>
              <a:rPr lang="ru-RU" sz="8000" dirty="0"/>
              <a:t> </a:t>
            </a:r>
            <a:r>
              <a:rPr lang="ru-RU" sz="8000" dirty="0" err="1"/>
              <a:t>житимуть</a:t>
            </a:r>
            <a:r>
              <a:rPr lang="ru-RU" sz="8000" dirty="0"/>
              <a:t> добре, то </a:t>
            </a:r>
            <a:r>
              <a:rPr lang="ru-RU" sz="8000" dirty="0" err="1"/>
              <a:t>ведення</a:t>
            </a:r>
            <a:r>
              <a:rPr lang="ru-RU" sz="8000" dirty="0"/>
              <a:t> </a:t>
            </a:r>
            <a:r>
              <a:rPr lang="ru-RU" sz="8000" dirty="0" err="1"/>
              <a:t>господарства</a:t>
            </a:r>
            <a:r>
              <a:rPr lang="ru-RU" sz="8000" dirty="0"/>
              <a:t> (</a:t>
            </a:r>
            <a:r>
              <a:rPr lang="ru-RU" sz="8000" dirty="0" err="1" smtClean="0"/>
              <a:t>поміщиків</a:t>
            </a:r>
            <a:r>
              <a:rPr lang="ru-RU" sz="8000" dirty="0" smtClean="0"/>
              <a:t>) </a:t>
            </a:r>
            <a:r>
              <a:rPr lang="ru-RU" sz="8000" dirty="0"/>
              <a:t>за </a:t>
            </a:r>
            <a:r>
              <a:rPr lang="ru-RU" sz="8000" dirty="0" err="1"/>
              <a:t>існуючої</a:t>
            </a:r>
            <a:r>
              <a:rPr lang="ru-RU" sz="8000" dirty="0"/>
              <a:t> </a:t>
            </a:r>
            <a:r>
              <a:rPr lang="ru-RU" sz="8000" dirty="0" err="1"/>
              <a:t>системи</a:t>
            </a:r>
            <a:r>
              <a:rPr lang="ru-RU" sz="8000" dirty="0"/>
              <a:t> </a:t>
            </a:r>
            <a:r>
              <a:rPr lang="ru-RU" sz="8000" dirty="0" err="1"/>
              <a:t>неможливо</a:t>
            </a:r>
            <a:r>
              <a:rPr lang="ru-RU" sz="8000" dirty="0"/>
              <a:t>: </a:t>
            </a:r>
            <a:r>
              <a:rPr lang="ru-RU" sz="8000" dirty="0" err="1"/>
              <a:t>кожен</a:t>
            </a:r>
            <a:r>
              <a:rPr lang="ru-RU" sz="8000" dirty="0"/>
              <a:t> </a:t>
            </a:r>
            <a:r>
              <a:rPr lang="ru-RU" sz="8000" dirty="0" err="1"/>
              <a:t>поміщик</a:t>
            </a:r>
            <a:r>
              <a:rPr lang="ru-RU" sz="8000" dirty="0"/>
              <a:t>, </a:t>
            </a:r>
            <a:r>
              <a:rPr lang="ru-RU" sz="8000" dirty="0" err="1"/>
              <a:t>кожен</a:t>
            </a:r>
            <a:r>
              <a:rPr lang="ru-RU" sz="8000" dirty="0"/>
              <a:t> управитель, </a:t>
            </a:r>
            <a:r>
              <a:rPr lang="ru-RU" sz="8000" dirty="0" err="1"/>
              <a:t>кожен</a:t>
            </a:r>
            <a:r>
              <a:rPr lang="ru-RU" sz="8000" dirty="0"/>
              <a:t> староста </a:t>
            </a:r>
            <a:r>
              <a:rPr lang="ru-RU" sz="8000" dirty="0" err="1"/>
              <a:t>скаже</a:t>
            </a:r>
            <a:r>
              <a:rPr lang="ru-RU" sz="8000" dirty="0"/>
              <a:t> вам, </a:t>
            </a:r>
            <a:r>
              <a:rPr lang="ru-RU" sz="8000" dirty="0" err="1"/>
              <a:t>що</a:t>
            </a:r>
            <a:r>
              <a:rPr lang="ru-RU" sz="8000" dirty="0"/>
              <a:t> </a:t>
            </a:r>
            <a:r>
              <a:rPr lang="ru-RU" sz="8000" dirty="0" err="1"/>
              <a:t>якби</a:t>
            </a:r>
            <a:r>
              <a:rPr lang="ru-RU" sz="8000" dirty="0"/>
              <a:t> </a:t>
            </a:r>
            <a:r>
              <a:rPr lang="ru-RU" sz="8000" dirty="0" err="1"/>
              <a:t>селяни</a:t>
            </a:r>
            <a:r>
              <a:rPr lang="ru-RU" sz="8000" dirty="0"/>
              <a:t> </a:t>
            </a:r>
            <a:r>
              <a:rPr lang="ru-RU" sz="8000" dirty="0" err="1"/>
              <a:t>нічого</a:t>
            </a:r>
            <a:r>
              <a:rPr lang="ru-RU" sz="8000" dirty="0"/>
              <a:t> не </a:t>
            </a:r>
            <a:r>
              <a:rPr lang="ru-RU" sz="8000" dirty="0" err="1"/>
              <a:t>потребували</a:t>
            </a:r>
            <a:r>
              <a:rPr lang="ru-RU" sz="8000" dirty="0"/>
              <a:t>, то </a:t>
            </a:r>
            <a:r>
              <a:rPr lang="ru-RU" sz="8000" dirty="0" err="1"/>
              <a:t>він</a:t>
            </a:r>
            <a:r>
              <a:rPr lang="ru-RU" sz="8000" dirty="0"/>
              <a:t> не </a:t>
            </a:r>
            <a:r>
              <a:rPr lang="ru-RU" sz="8000" dirty="0" err="1"/>
              <a:t>міг</a:t>
            </a:r>
            <a:r>
              <a:rPr lang="ru-RU" sz="8000" dirty="0"/>
              <a:t> </a:t>
            </a:r>
            <a:r>
              <a:rPr lang="ru-RU" sz="8000" dirty="0" err="1"/>
              <a:t>би</a:t>
            </a:r>
            <a:r>
              <a:rPr lang="ru-RU" sz="8000" dirty="0"/>
              <a:t> </a:t>
            </a:r>
            <a:r>
              <a:rPr lang="ru-RU" sz="8000" dirty="0" err="1"/>
              <a:t>господарювати</a:t>
            </a:r>
            <a:r>
              <a:rPr lang="ru-RU" sz="8000" dirty="0"/>
              <a:t>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err="1">
                <a:solidFill>
                  <a:srgbClr val="FF0000"/>
                </a:solidFill>
              </a:rPr>
              <a:t>Поміркуйте</a:t>
            </a:r>
            <a:r>
              <a:rPr lang="ru-RU" sz="7200" dirty="0">
                <a:solidFill>
                  <a:srgbClr val="FF0000"/>
                </a:solidFill>
              </a:rPr>
              <a:t>: </a:t>
            </a:r>
            <a:endParaRPr lang="ru-RU" sz="72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solidFill>
                  <a:srgbClr val="FF0000"/>
                </a:solidFill>
              </a:rPr>
              <a:t>1. </a:t>
            </a:r>
            <a:r>
              <a:rPr lang="ru-RU" sz="7200" dirty="0" err="1" smtClean="0">
                <a:solidFill>
                  <a:srgbClr val="FF0000"/>
                </a:solidFill>
              </a:rPr>
              <a:t>Які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передумови</a:t>
            </a:r>
            <a:r>
              <a:rPr lang="ru-RU" sz="7200" dirty="0">
                <a:solidFill>
                  <a:srgbClr val="FF0000"/>
                </a:solidFill>
              </a:rPr>
              <a:t> для </a:t>
            </a:r>
            <a:r>
              <a:rPr lang="ru-RU" sz="7200" dirty="0" err="1">
                <a:solidFill>
                  <a:srgbClr val="FF0000"/>
                </a:solidFill>
              </a:rPr>
              <a:t>економічно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вигідного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перетворення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поміщицьких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господарств</a:t>
            </a:r>
            <a:r>
              <a:rPr lang="ru-RU" sz="7200" dirty="0">
                <a:solidFill>
                  <a:srgbClr val="FF0000"/>
                </a:solidFill>
              </a:rPr>
              <a:t> створила реформа 1861 р.? </a:t>
            </a:r>
            <a:endParaRPr lang="ru-RU" sz="72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solidFill>
                  <a:srgbClr val="FF0000"/>
                </a:solidFill>
              </a:rPr>
              <a:t>2</a:t>
            </a:r>
            <a:r>
              <a:rPr lang="ru-RU" sz="7200" dirty="0">
                <a:solidFill>
                  <a:srgbClr val="FF0000"/>
                </a:solidFill>
              </a:rPr>
              <a:t>. </a:t>
            </a:r>
            <a:r>
              <a:rPr lang="ru-RU" sz="7200" dirty="0" err="1">
                <a:solidFill>
                  <a:srgbClr val="FF0000"/>
                </a:solidFill>
              </a:rPr>
              <a:t>Які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особливості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були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притаманні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новим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пореформеним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поміщицьким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господарствам</a:t>
            </a:r>
            <a:r>
              <a:rPr lang="ru-RU" sz="7200" dirty="0">
                <a:solidFill>
                  <a:srgbClr val="FF0000"/>
                </a:solidFill>
              </a:rPr>
              <a:t>? </a:t>
            </a:r>
            <a:endParaRPr lang="ru-RU" sz="72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solidFill>
                  <a:srgbClr val="FF0000"/>
                </a:solidFill>
              </a:rPr>
              <a:t>3</a:t>
            </a:r>
            <a:r>
              <a:rPr lang="ru-RU" sz="7200" dirty="0">
                <a:solidFill>
                  <a:srgbClr val="FF0000"/>
                </a:solidFill>
              </a:rPr>
              <a:t>. </a:t>
            </a:r>
            <a:r>
              <a:rPr lang="ru-RU" sz="7200" dirty="0" err="1">
                <a:solidFill>
                  <a:srgbClr val="FF0000"/>
                </a:solidFill>
              </a:rPr>
              <a:t>Чому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поміщики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були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зацікавлені</a:t>
            </a:r>
            <a:r>
              <a:rPr lang="ru-RU" sz="7200" dirty="0">
                <a:solidFill>
                  <a:srgbClr val="FF0000"/>
                </a:solidFill>
              </a:rPr>
              <a:t> в тому, </a:t>
            </a:r>
            <a:r>
              <a:rPr lang="ru-RU" sz="7200" dirty="0" err="1">
                <a:solidFill>
                  <a:srgbClr val="FF0000"/>
                </a:solidFill>
              </a:rPr>
              <a:t>щоб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селяни</a:t>
            </a:r>
            <a:r>
              <a:rPr lang="ru-RU" sz="7200" dirty="0">
                <a:solidFill>
                  <a:srgbClr val="FF0000"/>
                </a:solidFill>
              </a:rPr>
              <a:t> не могли </a:t>
            </a:r>
            <a:r>
              <a:rPr lang="ru-RU" sz="7200" dirty="0" err="1">
                <a:solidFill>
                  <a:srgbClr val="FF0000"/>
                </a:solidFill>
              </a:rPr>
              <a:t>проіснувати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зі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свого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 err="1">
                <a:solidFill>
                  <a:srgbClr val="FF0000"/>
                </a:solidFill>
              </a:rPr>
              <a:t>господарства</a:t>
            </a:r>
            <a:r>
              <a:rPr lang="ru-RU" sz="7200" dirty="0">
                <a:solidFill>
                  <a:srgbClr val="FF0000"/>
                </a:solidFill>
              </a:rPr>
              <a:t>?</a:t>
            </a:r>
            <a:endParaRPr lang="uk-UA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Ринковий розвиток рільництва і тваринництва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Опрацювати п.2 §20 і визначте: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1. Які зміни відбулися в спеціалізації районів сільськогосподарського виробництва?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2. В яких регіонах України досить швидко впроваджувалася нова сільськогосподарська техніка?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3</a:t>
            </a:r>
            <a:r>
              <a:rPr lang="uk-UA" dirty="0"/>
              <a:t>. В яких регіонах України досить </a:t>
            </a:r>
            <a:r>
              <a:rPr lang="uk-UA" dirty="0" smtClean="0"/>
              <a:t>повільно впроваджувалася </a:t>
            </a:r>
            <a:r>
              <a:rPr lang="uk-UA" dirty="0"/>
              <a:t>нова сільськогосподарська техніка</a:t>
            </a:r>
            <a:r>
              <a:rPr lang="uk-UA" dirty="0" smtClean="0"/>
              <a:t>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4. Що можна сказати про впровадження нової сільськогосподарської техніки в селянських господарствах?</a:t>
            </a: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8313" y="3068638"/>
            <a:ext cx="84963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Особливості розвитку сільського господарства у ІІ половині ХІХ ст.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9725" y="3933825"/>
            <a:ext cx="3671888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СПЕЦІАЛІЗАЦІЯ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4797425"/>
            <a:ext cx="2592387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Правобережжя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25" y="4797425"/>
            <a:ext cx="2592388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Лівобережжя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59113" y="4797425"/>
            <a:ext cx="302577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Степова Україна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5732463"/>
            <a:ext cx="2592387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Цукробурякове виробництво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59113" y="5732463"/>
            <a:ext cx="3025775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Товарне зернове господарство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3663" y="5732463"/>
            <a:ext cx="2592387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Зернове та цукробурякове виробництво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388" y="188913"/>
            <a:ext cx="2520950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Швидке впровадження нової техніки на Правобережжі, Степовій Україні.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188913"/>
            <a:ext cx="2590800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Повільне  впровадження нової техніки на Лівобережжі</a:t>
            </a:r>
            <a:endParaRPr lang="uk-UA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2225" y="188913"/>
            <a:ext cx="2592388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Повільне  впровадження нової техніки у селянських господарствах</a:t>
            </a:r>
            <a:endParaRPr lang="uk-UA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19250" y="1916113"/>
            <a:ext cx="273685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Швидкий розвиток рільництва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48263" y="1916113"/>
            <a:ext cx="251936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Повільний розвиток тваринництва</a:t>
            </a:r>
          </a:p>
        </p:txBody>
      </p: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>
            <a:off x="4716463" y="3644900"/>
            <a:ext cx="0" cy="2889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</p:cNvCxnSpPr>
          <p:nvPr/>
        </p:nvCxnSpPr>
        <p:spPr>
          <a:xfrm flipH="1">
            <a:off x="2700338" y="4365625"/>
            <a:ext cx="2016125" cy="3587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2"/>
          </p:cNvCxnSpPr>
          <p:nvPr/>
        </p:nvCxnSpPr>
        <p:spPr>
          <a:xfrm>
            <a:off x="4716463" y="4365625"/>
            <a:ext cx="1727200" cy="3587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2"/>
          </p:cNvCxnSpPr>
          <p:nvPr/>
        </p:nvCxnSpPr>
        <p:spPr>
          <a:xfrm>
            <a:off x="4716463" y="4365625"/>
            <a:ext cx="0" cy="3587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0"/>
          </p:cNvCxnSpPr>
          <p:nvPr/>
        </p:nvCxnSpPr>
        <p:spPr>
          <a:xfrm flipV="1">
            <a:off x="4716463" y="1700213"/>
            <a:ext cx="0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187450" y="1700213"/>
            <a:ext cx="0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8027988" y="1700213"/>
            <a:ext cx="0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771775" y="2636838"/>
            <a:ext cx="0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443663" y="2636838"/>
            <a:ext cx="0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700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17</vt:i4>
      </vt:variant>
    </vt:vector>
  </HeadingPairs>
  <TitlesOfParts>
    <vt:vector size="33" baseType="lpstr">
      <vt:lpstr>Arial</vt:lpstr>
      <vt:lpstr>Franklin Gothic Medium</vt:lpstr>
      <vt:lpstr>Franklin Gothic Book</vt:lpstr>
      <vt:lpstr>Wingdings 2</vt:lpstr>
      <vt:lpstr>Calibri</vt:lpstr>
      <vt:lpstr>Trebuchet MS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Максим</cp:lastModifiedBy>
  <cp:revision>44</cp:revision>
  <dcterms:modified xsi:type="dcterms:W3CDTF">2012-07-15T12:11:35Z</dcterms:modified>
</cp:coreProperties>
</file>