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85" r:id="rId6"/>
    <p:sldId id="259" r:id="rId7"/>
    <p:sldId id="288" r:id="rId8"/>
    <p:sldId id="292" r:id="rId9"/>
    <p:sldId id="289" r:id="rId10"/>
    <p:sldId id="293" r:id="rId11"/>
    <p:sldId id="294" r:id="rId12"/>
    <p:sldId id="295" r:id="rId13"/>
    <p:sldId id="290" r:id="rId14"/>
    <p:sldId id="296" r:id="rId15"/>
    <p:sldId id="287" r:id="rId16"/>
    <p:sldId id="276" r:id="rId17"/>
    <p:sldId id="29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0C8A8-EB6E-431A-82FA-CAE242B5B22A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A3CE-5D35-4849-B1BF-B08C703B1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7557-3A2C-4A8F-85D6-694C8917CD1F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D4188-81FF-4145-8F2F-278A95B69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5FFD0-EA59-4A07-8846-23DD7FBFF440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29EF-4385-4D1C-B24C-3938042D2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3F115-37A1-40BA-8D71-784786756870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C98E-C130-482D-AB62-135A487BB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23495-6DD5-4DA4-B9D1-17FA87EBCE22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407E-5C45-4DA8-842C-2D217CEA9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5C44F-F8D2-466A-914B-2800D8B9F2CA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D8AA-B35F-4C48-B285-E21DCC37E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35E1-902F-4C6D-938E-07102C7FBC44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6919D-A3E7-4D0E-BE0A-72966CFCE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B227-80C1-4651-BAC7-492EE3023783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D7F97-BF48-456F-BF52-E08536490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FC33-1624-41F6-9BE6-E9A504E5A926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CED3C-1810-47AA-BFA5-56ABE3C5C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445FB-282A-49F1-BB5C-5290B17E3E2A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3F4D8-5303-4505-91A2-4F7963810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7811-F7D4-4894-BBE5-7AAA6AA55888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3765-26C7-4102-A37A-E2A2F26EE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12752A-2649-4D95-AE28-D653957655C5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71334D-D8BA-4439-B9A8-9DDAA1A59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D:\&#1052;&#1086;&#1080;%20&#1076;&#1086;&#1082;&#1091;&#1084;&#1077;&#1085;&#1090;&#1080;\&#1064;&#1082;&#1086;&#1083;&#1072;\&#1030;&#1089;&#1090;&#1086;&#1088;&#1110;&#1103;\10%20&#1082;&#1083;&#1072;&#1089;\&#1053;&#1072;&#1086;&#1095;&#1085;&#1110;&#1089;&#1090;&#1100;%2010\&#1030;&#1089;&#1090;&#1086;&#1088;&#1110;&#1103;%20&#1059;&#1082;&#1088;&#1072;&#1111;&#1085;&#1080;\&#1042;&#1086;&#1108;&#1085;&#1085;&#1110;%20&#1076;&#1110;&#1111;%20&#1074;%201915%20-%201917&#1088;&#1088;\&#1041;&#1088;&#1091;&#1089;&#1080;&#1083;&#1110;&#1074;&#1089;&#1100;&#1082;&#1080;&#1081;%20&#1087;&#1088;&#1086;&#1088;&#1080;&#1074;.avi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Воєнні дії на території України в 1915 – 1917 роках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9050"/>
            <a:ext cx="3863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4140200" y="260350"/>
            <a:ext cx="47529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uk-UA">
                <a:latin typeface="Franklin Gothic Book"/>
              </a:rPr>
              <a:t>Показати на карті лінію фронту на кінець 1915 року?</a:t>
            </a:r>
          </a:p>
          <a:p>
            <a:pPr marL="342900" indent="-342900">
              <a:buFontTx/>
              <a:buAutoNum type="arabicPeriod"/>
            </a:pPr>
            <a:r>
              <a:rPr lang="uk-UA">
                <a:latin typeface="Franklin Gothic Book"/>
              </a:rPr>
              <a:t>Показати на карті основні напрямки ударів брусиловського прориву.</a:t>
            </a:r>
          </a:p>
          <a:p>
            <a:pPr marL="342900" indent="-342900">
              <a:buFontTx/>
              <a:buAutoNum type="arabicPeriod"/>
            </a:pPr>
            <a:r>
              <a:rPr lang="uk-UA">
                <a:latin typeface="Franklin Gothic Book"/>
              </a:rPr>
              <a:t>Показати на карті українські землі, які були захоплені російськими військами в результаті брусиловського прориву.</a:t>
            </a:r>
          </a:p>
          <a:p>
            <a:pPr marL="342900" indent="-342900">
              <a:buFontTx/>
              <a:buAutoNum type="arabicPeriod"/>
            </a:pPr>
            <a:r>
              <a:rPr lang="uk-UA">
                <a:latin typeface="Franklin Gothic Book"/>
              </a:rPr>
              <a:t>Де проходила лінія фронту наприкінці 1916 року?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Підсумки брусиловського прориву</a:t>
            </a:r>
            <a:endParaRPr lang="ru-RU" dirty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smtClean="0"/>
              <a:t>У результаті Брусиловського прориву Південно-Західний фронт завдав поразки австро-угорській армії, фронти при цьому просунулися від 80 до 120 км вглиб території супротивника. </a:t>
            </a:r>
          </a:p>
          <a:p>
            <a:r>
              <a:rPr lang="ru-RU" sz="1600" smtClean="0"/>
              <a:t>Війська Брусилова зайняли майже всю Волинь, зайняли майже всю Буковину і частину Галичини.</a:t>
            </a:r>
          </a:p>
          <a:p>
            <a:r>
              <a:rPr lang="ru-RU" sz="1600" smtClean="0"/>
              <a:t>Австро-Угорщина і Німеччина втратили понад 1,5 мільйона вбитими, пораненими і зниклими безвісти (убитих і померлих від ран - 300 000, полонених понад 500 000), росіяни захопили 581 гармату, 1795 кулеметів, 448 бомбометів і мінометів. Величезні втрати, понесені австро-угорською армією, підірвали її боєздатність.</a:t>
            </a:r>
          </a:p>
          <a:p>
            <a:r>
              <a:rPr lang="ru-RU" sz="1600" smtClean="0"/>
              <a:t>Війська Південно-Західного фронту втратили убитими, пораненими і без вісті зниклими близько 500 000 солдатів і офіцерів, з яких 62 000 убитими і померлими від ран, пораненими та хворими - 380 000, без вісті зниклими - 40 000.</a:t>
            </a:r>
          </a:p>
          <a:p>
            <a:r>
              <a:rPr lang="ru-RU" sz="1600" smtClean="0"/>
              <a:t>Для відбиття російського наступу, Центральні держави перекинули із Західного, Італійського і Салонікського фронтів 31 піхотну і 3 кавалерійські дивізії (більше 400 тисяч багнетів і шабель), що полегшило становище союзників у битві на Соммі, і врятувало терплячу поразки італійську армію від розгрому. Під впливом російської перемоги Румунія прийняла рішення про вступ у війну на боці Антанти.</a:t>
            </a:r>
          </a:p>
          <a:p>
            <a:r>
              <a:rPr lang="ru-RU" sz="1600" smtClean="0"/>
              <a:t>Підсумком Брусилівського прориву і операції на Соммі став остаточний перехід стратегічної ініціативи від Центральних держав до Антанти.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Воєнні події </a:t>
            </a:r>
            <a:br>
              <a:rPr lang="uk-UA" dirty="0" smtClean="0"/>
            </a:br>
            <a:r>
              <a:rPr lang="uk-UA" dirty="0" smtClean="0"/>
              <a:t>1917 року на Україні</a:t>
            </a:r>
            <a:endParaRPr lang="ru-RU" dirty="0"/>
          </a:p>
        </p:txBody>
      </p:sp>
      <p:sp>
        <p:nvSpPr>
          <p:cNvPr id="24578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smtClean="0"/>
              <a:t>31 червня 1917 р. – новий наступ Південно – Західного фронту.</a:t>
            </a:r>
          </a:p>
          <a:p>
            <a:r>
              <a:rPr lang="uk-UA" smtClean="0"/>
              <a:t>У липні 1917 року контрудар німецько – австрійських військ, який завершився катастрофічною поразкою російських військ</a:t>
            </a:r>
            <a:endParaRPr lang="ru-RU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-12700"/>
            <a:ext cx="3865563" cy="69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Наростання</a:t>
            </a:r>
            <a:r>
              <a:rPr lang="ru-RU" dirty="0"/>
              <a:t>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в </a:t>
            </a:r>
            <a:r>
              <a:rPr lang="ru-RU" dirty="0" err="1"/>
              <a:t>російському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Опрацювати матеріал п. 2 §12 і визначте: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В чому виявилися кризові явища в промисловості Російської імперії в 1915 – 1917рр.?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Чому в роки війни зменшилося виробництво </a:t>
            </a:r>
            <a:r>
              <a:rPr lang="uk-UA" dirty="0" err="1" smtClean="0"/>
              <a:t>сільскогосподарської</a:t>
            </a:r>
            <a:r>
              <a:rPr lang="uk-UA" dirty="0" smtClean="0"/>
              <a:t> продукції?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В чому проявилося погіршення становища населення Російської імперії в роки війни?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 погіршення становища населення вплинуло на розгортання соціальної боротьби в країні?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Чи можна говорити про те, що Російська імперія на початок 1917 року перебувала на грані нової революції?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Прояви кризи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u="sng" dirty="0" smtClean="0"/>
              <a:t>ЕКОНОМІЧНІ: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Значні людські жертви та матеріальні втрати;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Руйнація народного господарства, що прискорило нестачу товарів та продуктів харчування;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Занепад селянських господарств;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Підвищення цін;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Нестача кваліфікованої робочої сили;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Безробіття;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Голод,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u="sng" dirty="0" smtClean="0"/>
              <a:t>ПОЛІТИЧНІ: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Царський уряд </a:t>
            </a:r>
            <a:r>
              <a:rPr lang="uk-UA" dirty="0" err="1" smtClean="0"/>
              <a:t>звинувачувався</a:t>
            </a:r>
            <a:r>
              <a:rPr lang="uk-UA" dirty="0" smtClean="0"/>
              <a:t> у некомпетентному керівництві;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Часта зміна уряду, негативний вплив Г.Распутіна на царську </a:t>
            </a:r>
            <a:r>
              <a:rPr lang="uk-UA" dirty="0" err="1" smtClean="0"/>
              <a:t>сім»ю</a:t>
            </a:r>
            <a:r>
              <a:rPr lang="uk-UA" dirty="0" smtClean="0"/>
              <a:t>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Посилення опозиційних настроїв в Державній Думі;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Висування вимог проведення демократичних реформ і припинити репресії проти українців;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Розпуск Думи;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Наростання страйкового руху робітників, селянських виступів.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u="sng" dirty="0" smtClean="0"/>
              <a:t>На території Російської імперії: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Діяльність Товариства допомоги населенню Півдня Росії ( 1915р.).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Комітет Всеросійського союзу міст.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Подання до уряду та Державної Думи вимог про запровадження української мови в школах, зрівняння прав українського і російського населення, про надання автономії України.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Діяльність ТУП ( про надання автономії ) та УСДРП( автономія України у складі Росії).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u="sng" dirty="0" smtClean="0"/>
              <a:t>На території </a:t>
            </a:r>
            <a:r>
              <a:rPr lang="uk-UA" b="1" u="sng" dirty="0" err="1" smtClean="0"/>
              <a:t>Австро</a:t>
            </a:r>
            <a:r>
              <a:rPr lang="uk-UA" b="1" u="sng" dirty="0" smtClean="0"/>
              <a:t> – Угорської імперії: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СВУ ( захист інтересів українського народу перед іншими державами; підготовка до скликання Українського національного конгресу; створення національної </a:t>
            </a:r>
            <a:r>
              <a:rPr lang="uk-UA" dirty="0" err="1" smtClean="0"/>
              <a:t>громадсько</a:t>
            </a:r>
            <a:r>
              <a:rPr lang="uk-UA" dirty="0" smtClean="0"/>
              <a:t> – політичної  організації на відвойованих землях).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 чому виявилося назрівання революційної кризи в Україні?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Назрівання революційної кризи в Україні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Зростання недовіри до державної влади;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Глибока економічна криза;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Загострення становища народних мас;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Посилення виступів робітників, селян, солдатів;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Неспроможність влади контролювати ситуацію в країні.</a:t>
            </a:r>
            <a:endParaRPr lang="ru-RU" dirty="0"/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3650" y="2044700"/>
            <a:ext cx="3492500" cy="3835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Познайомитися з ходом воєнних дій на території України в 1915 – 1917 роках;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Визначити причини та ознаки назрівання економічної і політичної кризи в Російській імперії;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Вчитися працювати з історичними джерелами, аналізувати історичну карту, робити висновки та узагальнення, складати хронологічну таблицю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Воєнні дії в 1915 році.</a:t>
            </a:r>
          </a:p>
          <a:p>
            <a:r>
              <a:rPr lang="uk-UA" smtClean="0"/>
              <a:t>Брусиловський прорив.</a:t>
            </a:r>
          </a:p>
          <a:p>
            <a:r>
              <a:rPr lang="uk-UA" smtClean="0"/>
              <a:t>Наростання кризових явищ в російському суспільстві.</a:t>
            </a:r>
          </a:p>
          <a:p>
            <a:r>
              <a:rPr lang="uk-UA" smtClean="0"/>
              <a:t>Активізація діяльності українських громадських організацій.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Брусиловський прорив;</a:t>
            </a:r>
          </a:p>
          <a:p>
            <a:r>
              <a:rPr lang="uk-UA" smtClean="0"/>
              <a:t>Економічна криза;</a:t>
            </a:r>
          </a:p>
          <a:p>
            <a:r>
              <a:rPr lang="uk-UA" smtClean="0"/>
              <a:t>Політична криза;</a:t>
            </a:r>
          </a:p>
        </p:txBody>
      </p:sp>
      <p:sp>
        <p:nvSpPr>
          <p:cNvPr id="16387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r>
              <a:rPr lang="uk-UA" smtClean="0"/>
              <a:t>Опорні дати:</a:t>
            </a:r>
          </a:p>
          <a:p>
            <a:r>
              <a:rPr lang="uk-UA" smtClean="0"/>
              <a:t>4 червня – 20 вересня 1916р. – брусиловський прорив.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У чому виявилося назрівання революційної кризи в Україні?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результаті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яких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подій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західноукраїнські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землі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опинилися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складі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Російської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імперії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Чи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можна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політику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російського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царизму на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західноукраїнських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землях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вважати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політикою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окупаційного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режиму?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Поясніть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Воєнні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в 1915 </a:t>
            </a:r>
            <a:r>
              <a:rPr lang="ru-RU" dirty="0" err="1"/>
              <a:t>році</a:t>
            </a:r>
            <a:endParaRPr lang="ru-RU" dirty="0"/>
          </a:p>
        </p:txBody>
      </p:sp>
      <p:sp>
        <p:nvSpPr>
          <p:cNvPr id="19458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smtClean="0"/>
              <a:t>Березень 1915р. – взяття російськими військами фортеці Перемишль ( у полон потрапило 120 тис. австрійців ).</a:t>
            </a:r>
          </a:p>
          <a:p>
            <a:r>
              <a:rPr lang="uk-UA" smtClean="0"/>
              <a:t>Німеччина вирішила вивести Росію із війни.</a:t>
            </a:r>
          </a:p>
          <a:p>
            <a:r>
              <a:rPr lang="uk-UA" smtClean="0"/>
              <a:t>2 травня 1915р. – початок Горлівського прориву.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До осені 1915 року російські війська залишили Польщу, Литву, частину Латвії і Білорусії.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 результаті </a:t>
            </a:r>
            <a:r>
              <a:rPr lang="uk-UA" dirty="0" err="1" smtClean="0"/>
              <a:t>Горлівського</a:t>
            </a:r>
            <a:r>
              <a:rPr lang="uk-UA" dirty="0" smtClean="0"/>
              <a:t> прориву </a:t>
            </a:r>
            <a:r>
              <a:rPr lang="uk-UA" dirty="0" err="1" smtClean="0"/>
              <a:t>австро</a:t>
            </a:r>
            <a:r>
              <a:rPr lang="uk-UA" dirty="0" smtClean="0"/>
              <a:t> – німецьких військ </a:t>
            </a:r>
            <a:r>
              <a:rPr lang="uk-UA" dirty="0" err="1" smtClean="0"/>
              <a:t>російбкі</a:t>
            </a:r>
            <a:r>
              <a:rPr lang="uk-UA" dirty="0" smtClean="0"/>
              <a:t> війська втратили Східну Галичину, Північну Буковину і </a:t>
            </a:r>
            <a:r>
              <a:rPr lang="uk-UA" dirty="0" err="1" smtClean="0"/>
              <a:t>п»ять</a:t>
            </a:r>
            <a:r>
              <a:rPr lang="uk-UA" dirty="0" smtClean="0"/>
              <a:t> повітів Волині.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  Населення західноукраїнських земель під тиском російського царизму виселяли з прифронтової зони.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Російські війська, відступаючи, застосовували тактику «спаленої землі»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5495925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5940425" y="404813"/>
            <a:ext cx="30241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uk-UA">
                <a:latin typeface="Franklin Gothic Book"/>
              </a:rPr>
              <a:t>Показати на карті українські землі, які у 1915 році були окуповані німецько – австрійськими військами?</a:t>
            </a:r>
          </a:p>
          <a:p>
            <a:pPr marL="342900" indent="-342900">
              <a:buFontTx/>
              <a:buAutoNum type="arabicPeriod"/>
            </a:pPr>
            <a:r>
              <a:rPr lang="uk-UA">
                <a:latin typeface="Franklin Gothic Book"/>
              </a:rPr>
              <a:t>Покажіть, де проходила лінія фронту наприкінці 1915 року.</a:t>
            </a:r>
          </a:p>
          <a:p>
            <a:pPr marL="342900" indent="-342900">
              <a:buFontTx/>
              <a:buAutoNum type="arabicPeriod"/>
            </a:pPr>
            <a:r>
              <a:rPr lang="uk-UA">
                <a:latin typeface="Franklin Gothic Book"/>
              </a:rPr>
              <a:t>Які наслідки для населення України мала воєнна кампанія 1915 року?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Брусиловський</a:t>
            </a:r>
            <a:r>
              <a:rPr lang="ru-RU" dirty="0"/>
              <a:t> </a:t>
            </a:r>
            <a:r>
              <a:rPr lang="ru-RU" dirty="0" err="1"/>
              <a:t>прорив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 основі </a:t>
            </a:r>
            <a:r>
              <a:rPr lang="uk-UA" dirty="0" err="1" smtClean="0"/>
              <a:t>відеофрагменту</a:t>
            </a:r>
            <a:r>
              <a:rPr lang="uk-UA" dirty="0" smtClean="0"/>
              <a:t> </a:t>
            </a:r>
            <a:r>
              <a:rPr lang="uk-UA" dirty="0" err="1" smtClean="0"/>
              <a:t>визначіть</a:t>
            </a:r>
            <a:r>
              <a:rPr lang="uk-UA" dirty="0" smtClean="0"/>
              <a:t>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Де здійснювався брусиловський прорив?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Яке значення мав брусиловський прорив для подальших воєнних дій на різних фронтах Першої світової війни?</a:t>
            </a:r>
            <a:endParaRPr lang="ru-RU" dirty="0"/>
          </a:p>
        </p:txBody>
      </p:sp>
      <p:sp>
        <p:nvSpPr>
          <p:cNvPr id="9" name="Управляющая кнопка: фильм 8">
            <a:hlinkClick r:id="rId2" action="ppaction://program" highlightClick="1"/>
          </p:cNvPr>
          <p:cNvSpPr/>
          <p:nvPr/>
        </p:nvSpPr>
        <p:spPr>
          <a:xfrm>
            <a:off x="4356100" y="6453188"/>
            <a:ext cx="503238" cy="288925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08" name="Picture 2" descr="D:\Мои документи\Школа\Історія\10 клас\Наочність 10\Історія України\305px-Broussilo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1341438"/>
            <a:ext cx="3633788" cy="5038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390</TotalTime>
  <Words>721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17</vt:i4>
      </vt:variant>
    </vt:vector>
  </HeadingPairs>
  <TitlesOfParts>
    <vt:vector size="32" baseType="lpstr">
      <vt:lpstr>Franklin Gothic Book</vt:lpstr>
      <vt:lpstr>Arial</vt:lpstr>
      <vt:lpstr>Franklin Gothic Medium</vt:lpstr>
      <vt:lpstr>Wingdings 2</vt:lpstr>
      <vt:lpstr>Calibri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Makas</cp:lastModifiedBy>
  <cp:revision>47</cp:revision>
  <dcterms:modified xsi:type="dcterms:W3CDTF">2012-04-21T17:50:01Z</dcterms:modified>
</cp:coreProperties>
</file>