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85" r:id="rId6"/>
    <p:sldId id="259" r:id="rId7"/>
    <p:sldId id="288" r:id="rId8"/>
    <p:sldId id="300" r:id="rId9"/>
    <p:sldId id="303" r:id="rId10"/>
    <p:sldId id="289" r:id="rId11"/>
    <p:sldId id="291" r:id="rId12"/>
    <p:sldId id="290" r:id="rId13"/>
    <p:sldId id="292" r:id="rId14"/>
    <p:sldId id="301" r:id="rId15"/>
    <p:sldId id="293" r:id="rId16"/>
    <p:sldId id="294" r:id="rId17"/>
    <p:sldId id="304" r:id="rId18"/>
    <p:sldId id="302" r:id="rId19"/>
    <p:sldId id="287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96306-4D9D-4EFE-8B79-89439D79ECC6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9611B-8A01-43B0-AA5B-7FAE6D33B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AFBAD-B195-4785-9C15-394F8974A942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33C7-97D8-469F-B5C5-8C31961BD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D8384-8515-4551-AC0D-022F02BA9D26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916D6-CD91-49E0-9D6F-812235177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21E16-62BF-4104-A4EB-031456468347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59F0B-A28B-4208-AE70-427401317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3437E-2AE1-4BA0-B8D1-E1ED705E722D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8C7A2-BBB1-4C1C-8E14-9E5124B56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8CE04-DB62-49EB-ADA3-6E63221A4804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C7D6F-6CE7-454F-A5BC-7F27B5164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7570E-49CF-44BD-86BB-F359F4BE655B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F4634-CBC9-4394-8B53-AC76CE65F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0D1B-9D71-4D4D-9347-0D5AC308E5D5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73FB3-D15F-4777-9359-1A7042F6D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3C849-5843-41F9-B4EB-61B1A971D42B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9A53F-5320-4134-925E-981A27525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A7F7-E585-4C7E-8DFF-9922E431166A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25A1C-E8A8-432A-8090-CC9E46E3A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E060A-1CF3-49C5-8D79-C0DF64A7D93D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0E4D-315F-4AAC-B5D2-416A75152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23521C-7A65-4C2E-9E1D-79E6B4B012BE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BD8634-BFA1-44A3-BC19-D97A773E3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Внутрішнє</a:t>
            </a:r>
            <a:r>
              <a:rPr lang="ru-RU" dirty="0" smtClean="0"/>
              <a:t> та </a:t>
            </a:r>
            <a:r>
              <a:rPr lang="ru-RU" dirty="0" err="1" smtClean="0"/>
              <a:t>міжнародне</a:t>
            </a:r>
            <a:r>
              <a:rPr lang="ru-RU" dirty="0" smtClean="0"/>
              <a:t> становище </a:t>
            </a:r>
            <a:r>
              <a:rPr lang="ru-RU" dirty="0" err="1" smtClean="0"/>
              <a:t>України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771775" y="2349500"/>
            <a:ext cx="3671888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Причини утворення СРСР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825" y="260350"/>
            <a:ext cx="3744913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Єдина </a:t>
            </a:r>
            <a:r>
              <a:rPr lang="uk-UA" dirty="0" err="1">
                <a:solidFill>
                  <a:srgbClr val="C00000"/>
                </a:solidFill>
              </a:rPr>
              <a:t>транспорта</a:t>
            </a:r>
            <a:r>
              <a:rPr lang="uk-UA" dirty="0">
                <a:solidFill>
                  <a:srgbClr val="C00000"/>
                </a:solidFill>
              </a:rPr>
              <a:t> система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00563" y="260350"/>
            <a:ext cx="3743325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Традиційні економічні </a:t>
            </a:r>
            <a:r>
              <a:rPr lang="uk-UA" dirty="0" err="1">
                <a:solidFill>
                  <a:srgbClr val="C00000"/>
                </a:solidFill>
              </a:rPr>
              <a:t>зв»язки</a:t>
            </a:r>
            <a:r>
              <a:rPr lang="uk-UA" dirty="0">
                <a:solidFill>
                  <a:srgbClr val="C00000"/>
                </a:solidFill>
              </a:rPr>
              <a:t> між регіонами Росії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2349500"/>
            <a:ext cx="2160588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Наявність золотого запасу в Росії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75463" y="2349500"/>
            <a:ext cx="1873250" cy="1439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Слабкість національних грошей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4797425"/>
            <a:ext cx="316865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Загроза зовнішньої небезпеки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263" y="4797425"/>
            <a:ext cx="3311525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Перебування при владі більшовиків  в національних республіках</a:t>
            </a:r>
            <a:endParaRPr lang="uk-UA" dirty="0">
              <a:solidFill>
                <a:srgbClr val="C00000"/>
              </a:solidFill>
            </a:endParaRPr>
          </a:p>
        </p:txBody>
      </p:sp>
      <p:cxnSp>
        <p:nvCxnSpPr>
          <p:cNvPr id="10" name="Прямая со стрелкой 9"/>
          <p:cNvCxnSpPr>
            <a:stCxn id="2" idx="0"/>
          </p:cNvCxnSpPr>
          <p:nvPr/>
        </p:nvCxnSpPr>
        <p:spPr>
          <a:xfrm flipV="1">
            <a:off x="4608513" y="1196975"/>
            <a:ext cx="1619250" cy="1152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0"/>
          </p:cNvCxnSpPr>
          <p:nvPr/>
        </p:nvCxnSpPr>
        <p:spPr>
          <a:xfrm flipH="1" flipV="1">
            <a:off x="2555875" y="1341438"/>
            <a:ext cx="2052638" cy="1008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 flipH="1">
            <a:off x="2195513" y="3357563"/>
            <a:ext cx="2413000" cy="1366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</p:cNvCxnSpPr>
          <p:nvPr/>
        </p:nvCxnSpPr>
        <p:spPr>
          <a:xfrm>
            <a:off x="4608513" y="3357563"/>
            <a:ext cx="2195512" cy="1366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3"/>
          </p:cNvCxnSpPr>
          <p:nvPr/>
        </p:nvCxnSpPr>
        <p:spPr>
          <a:xfrm>
            <a:off x="6443663" y="2852738"/>
            <a:ext cx="3603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" idx="1"/>
          </p:cNvCxnSpPr>
          <p:nvPr/>
        </p:nvCxnSpPr>
        <p:spPr>
          <a:xfrm flipH="1">
            <a:off x="2555875" y="2852738"/>
            <a:ext cx="2159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Витяг із «Союзного робітничо-селянського договору між РСФРР та УСРР»</a:t>
            </a:r>
            <a:br>
              <a:rPr lang="uk-UA" dirty="0"/>
            </a:b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1. </a:t>
            </a:r>
            <a:r>
              <a:rPr lang="uk-UA" dirty="0" smtClean="0"/>
              <a:t>(</a:t>
            </a:r>
            <a:r>
              <a:rPr lang="uk-UA" dirty="0"/>
              <a:t>Пункт 1) РСФРР і УСРР входять між собою у військовий і господарський союз ... </a:t>
            </a:r>
            <a:endParaRPr lang="uk-UA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Для </a:t>
            </a:r>
            <a:r>
              <a:rPr lang="uk-UA" dirty="0"/>
              <a:t>кращого здійснення зазначеної в пункті 1 мети, обидва уряди оголошують об'єднаними такі комісаріати: перше - військових і морських сил, друге - Вищу раду народного </a:t>
            </a:r>
            <a:r>
              <a:rPr lang="uk-UA" dirty="0" smtClean="0"/>
              <a:t>господарства</a:t>
            </a:r>
            <a:r>
              <a:rPr lang="uk-UA" dirty="0"/>
              <a:t>; третє - зовнішнього торгу, четверте - фінансів, п'яте - праці, шосте - шляхів і сьоме - </a:t>
            </a:r>
            <a:r>
              <a:rPr lang="uk-UA" dirty="0" smtClean="0"/>
              <a:t>пошти </a:t>
            </a:r>
            <a:r>
              <a:rPr lang="uk-UA" dirty="0"/>
              <a:t>і телеграфу.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800" dirty="0"/>
              <a:t>Вісті ВУЦВК (Харків). - 1921. -4 січня</a:t>
            </a:r>
            <a:r>
              <a:rPr lang="uk-UA" sz="1800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Як </a:t>
            </a:r>
            <a:r>
              <a:rPr lang="uk-UA" dirty="0"/>
              <a:t>умови «Союзного робітничо-селянського договору між РСФРР та УСРР» відбивалися на суверенітеті України?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Етапи створення СРСР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63" y="1557338"/>
            <a:ext cx="2520950" cy="18002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Літо 1919р. – </a:t>
            </a:r>
            <a:r>
              <a:rPr lang="uk-UA" dirty="0" err="1">
                <a:solidFill>
                  <a:srgbClr val="C00000"/>
                </a:solidFill>
              </a:rPr>
              <a:t>об»єднання</a:t>
            </a:r>
            <a:r>
              <a:rPr lang="uk-UA" dirty="0">
                <a:solidFill>
                  <a:srgbClr val="C00000"/>
                </a:solidFill>
              </a:rPr>
              <a:t> найголовніших наркоматів РРФСР та інших республік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59113" y="1612900"/>
            <a:ext cx="2449512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Грудень 1920р. – </a:t>
            </a:r>
            <a:r>
              <a:rPr lang="uk-UA" dirty="0">
                <a:solidFill>
                  <a:srgbClr val="C00000"/>
                </a:solidFill>
                <a:hlinkClick r:id="rId2" action="ppaction://hlinksldjump"/>
              </a:rPr>
              <a:t>угода</a:t>
            </a:r>
            <a:r>
              <a:rPr lang="uk-UA" dirty="0">
                <a:solidFill>
                  <a:srgbClr val="C00000"/>
                </a:solidFill>
              </a:rPr>
              <a:t> про воєнний та господарський союз між УСРР та РРФСР 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27763" y="1628775"/>
            <a:ext cx="2447925" cy="1728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11.03.1922р. – питання про розмежування прав і функцій органів влади РРФСР та УСРР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25" y="3500438"/>
            <a:ext cx="2303463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Серпень 1922р. – прийняття сталінського варіанта – ідея автономізації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84550" y="3641725"/>
            <a:ext cx="23749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Х.</a:t>
            </a:r>
            <a:r>
              <a:rPr lang="uk-UA" dirty="0" err="1">
                <a:solidFill>
                  <a:srgbClr val="C00000"/>
                </a:solidFill>
              </a:rPr>
              <a:t>Раковський</a:t>
            </a:r>
            <a:r>
              <a:rPr lang="uk-UA" dirty="0">
                <a:solidFill>
                  <a:srgbClr val="C00000"/>
                </a:solidFill>
              </a:rPr>
              <a:t> та М.Скрипник виступили проти автономізації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3676650"/>
            <a:ext cx="2519363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Жовтень 1922р. – утворення Конституційної комісії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8150" y="5589588"/>
            <a:ext cx="2303463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10-14.12.1922р. – </a:t>
            </a:r>
            <a:r>
              <a:rPr lang="en-US" dirty="0">
                <a:solidFill>
                  <a:srgbClr val="C00000"/>
                </a:solidFill>
              </a:rPr>
              <a:t>VII</a:t>
            </a:r>
            <a:r>
              <a:rPr lang="uk-UA" dirty="0">
                <a:solidFill>
                  <a:srgbClr val="C00000"/>
                </a:solidFill>
              </a:rPr>
              <a:t> Всеукраїнський </a:t>
            </a:r>
            <a:r>
              <a:rPr lang="uk-UA" dirty="0" err="1">
                <a:solidFill>
                  <a:srgbClr val="C00000"/>
                </a:solidFill>
              </a:rPr>
              <a:t>з»їзд</a:t>
            </a:r>
            <a:r>
              <a:rPr lang="uk-UA" dirty="0">
                <a:solidFill>
                  <a:srgbClr val="C00000"/>
                </a:solidFill>
              </a:rPr>
              <a:t> рад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48038" y="5589588"/>
            <a:ext cx="244792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23 –27.12.1922р. – Всеросійський </a:t>
            </a:r>
            <a:r>
              <a:rPr lang="uk-UA" dirty="0" err="1">
                <a:solidFill>
                  <a:srgbClr val="C00000"/>
                </a:solidFill>
              </a:rPr>
              <a:t>з»їзд</a:t>
            </a:r>
            <a:r>
              <a:rPr lang="uk-UA" dirty="0">
                <a:solidFill>
                  <a:srgbClr val="C00000"/>
                </a:solidFill>
              </a:rPr>
              <a:t> Рад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43663" y="5589588"/>
            <a:ext cx="223202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30.12.1922р – І Всесоюзний </a:t>
            </a:r>
            <a:r>
              <a:rPr lang="uk-UA" dirty="0" err="1">
                <a:solidFill>
                  <a:srgbClr val="C00000"/>
                </a:solidFill>
              </a:rPr>
              <a:t>з»їзд</a:t>
            </a:r>
            <a:r>
              <a:rPr lang="uk-UA" dirty="0">
                <a:solidFill>
                  <a:srgbClr val="C00000"/>
                </a:solidFill>
              </a:rPr>
              <a:t> Рад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525713" y="2276475"/>
            <a:ext cx="533400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3388" y="2297113"/>
            <a:ext cx="5667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трелка вправо 13"/>
          <p:cNvSpPr/>
          <p:nvPr/>
        </p:nvSpPr>
        <p:spPr>
          <a:xfrm>
            <a:off x="2792413" y="6065838"/>
            <a:ext cx="534987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5" name="Стрелка вправо 14"/>
          <p:cNvSpPr/>
          <p:nvPr/>
        </p:nvSpPr>
        <p:spPr>
          <a:xfrm>
            <a:off x="5845175" y="6065838"/>
            <a:ext cx="534988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5813425" y="4227513"/>
            <a:ext cx="534988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7" name="Стрелка вправо 16"/>
          <p:cNvSpPr/>
          <p:nvPr/>
        </p:nvSpPr>
        <p:spPr>
          <a:xfrm rot="10800000">
            <a:off x="2849563" y="4262438"/>
            <a:ext cx="534987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8675688" y="2276475"/>
            <a:ext cx="360362" cy="21510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4763" y="4262438"/>
            <a:ext cx="325437" cy="20034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" grpId="0" animBg="1"/>
      <p:bldP spid="14" grpId="0" animBg="1"/>
      <p:bldP spid="15" grpId="0" animBg="1"/>
      <p:bldP spid="16" grpId="0" animBg="1"/>
      <p:bldP spid="17" grpId="0" animBg="1"/>
      <p:bldP spid="13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 </a:t>
            </a:r>
            <a:r>
              <a:rPr lang="uk-UA" dirty="0"/>
              <a:t>Із виступу М. Скрипника на XII з'їзді РКП(б) 1923 р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4200" dirty="0" err="1" smtClean="0"/>
              <a:t>Великодержавные</a:t>
            </a:r>
            <a:r>
              <a:rPr lang="uk-UA" sz="4200" dirty="0" smtClean="0"/>
              <a:t> </a:t>
            </a:r>
            <a:r>
              <a:rPr lang="uk-UA" sz="4200" dirty="0" err="1"/>
              <a:t>предрассудки</a:t>
            </a:r>
            <a:r>
              <a:rPr lang="uk-UA" sz="4200" dirty="0"/>
              <a:t>, </a:t>
            </a:r>
            <a:r>
              <a:rPr lang="uk-UA" sz="4200" dirty="0" err="1"/>
              <a:t>всосанные</a:t>
            </a:r>
            <a:r>
              <a:rPr lang="uk-UA" sz="4200" dirty="0"/>
              <a:t> с молоком матери, стали </a:t>
            </a:r>
            <a:r>
              <a:rPr lang="uk-UA" sz="4200" dirty="0" err="1"/>
              <a:t>инстинктом</a:t>
            </a:r>
            <a:r>
              <a:rPr lang="uk-UA" sz="4200" dirty="0"/>
              <a:t> у </a:t>
            </a:r>
            <a:r>
              <a:rPr lang="uk-UA" sz="4200" dirty="0" err="1"/>
              <a:t>многих</a:t>
            </a:r>
            <a:r>
              <a:rPr lang="uk-UA" sz="4200" dirty="0"/>
              <a:t> </a:t>
            </a:r>
            <a:r>
              <a:rPr lang="uk-UA" sz="4200" dirty="0" err="1" smtClean="0"/>
              <a:t>товарищей</a:t>
            </a:r>
            <a:r>
              <a:rPr lang="uk-UA" sz="4200" dirty="0" smtClean="0"/>
              <a:t>. </a:t>
            </a:r>
            <a:r>
              <a:rPr lang="uk-UA" sz="4200" dirty="0" err="1"/>
              <a:t>Припомните</a:t>
            </a:r>
            <a:r>
              <a:rPr lang="uk-UA" sz="4200" dirty="0"/>
              <a:t>, </a:t>
            </a:r>
            <a:r>
              <a:rPr lang="uk-UA" sz="4200" dirty="0" err="1"/>
              <a:t>какие</a:t>
            </a:r>
            <a:r>
              <a:rPr lang="uk-UA" sz="4200" dirty="0"/>
              <a:t> </a:t>
            </a:r>
            <a:r>
              <a:rPr lang="uk-UA" sz="4200" dirty="0" err="1"/>
              <a:t>недоуменные</a:t>
            </a:r>
            <a:r>
              <a:rPr lang="uk-UA" sz="4200" dirty="0"/>
              <a:t> </a:t>
            </a:r>
            <a:r>
              <a:rPr lang="uk-UA" sz="4200" dirty="0" err="1"/>
              <a:t>разговоры</a:t>
            </a:r>
            <a:r>
              <a:rPr lang="uk-UA" sz="4200" dirty="0"/>
              <a:t> </a:t>
            </a:r>
            <a:r>
              <a:rPr lang="uk-UA" sz="4200" dirty="0" err="1"/>
              <a:t>слышались</a:t>
            </a:r>
            <a:r>
              <a:rPr lang="uk-UA" sz="4200" dirty="0"/>
              <a:t> </a:t>
            </a:r>
            <a:r>
              <a:rPr lang="uk-UA" sz="4200" dirty="0" err="1"/>
              <a:t>среди</a:t>
            </a:r>
            <a:r>
              <a:rPr lang="uk-UA" sz="4200" dirty="0"/>
              <a:t> </a:t>
            </a:r>
            <a:r>
              <a:rPr lang="uk-UA" sz="4200" dirty="0" err="1"/>
              <a:t>товарищей</a:t>
            </a:r>
            <a:r>
              <a:rPr lang="uk-UA" sz="4200" dirty="0"/>
              <a:t> о </a:t>
            </a:r>
            <a:r>
              <a:rPr lang="uk-UA" sz="4200" dirty="0" err="1"/>
              <a:t>переименовании</a:t>
            </a:r>
            <a:r>
              <a:rPr lang="uk-UA" sz="4200" dirty="0"/>
              <a:t> </a:t>
            </a:r>
            <a:r>
              <a:rPr lang="uk-UA" sz="4200" dirty="0" err="1"/>
              <a:t>Российской</a:t>
            </a:r>
            <a:r>
              <a:rPr lang="uk-UA" sz="4200" dirty="0"/>
              <a:t> </a:t>
            </a:r>
            <a:r>
              <a:rPr lang="uk-UA" sz="4200" dirty="0" err="1"/>
              <a:t>Коммунистической</a:t>
            </a:r>
            <a:r>
              <a:rPr lang="uk-UA" sz="4200" dirty="0"/>
              <a:t> </a:t>
            </a:r>
            <a:r>
              <a:rPr lang="uk-UA" sz="4200" dirty="0" err="1"/>
              <a:t>партии</a:t>
            </a:r>
            <a:r>
              <a:rPr lang="uk-UA" sz="4200" dirty="0"/>
              <a:t> в </a:t>
            </a:r>
            <a:r>
              <a:rPr lang="uk-UA" sz="4200" dirty="0" err="1"/>
              <a:t>Коммунистическую</a:t>
            </a:r>
            <a:r>
              <a:rPr lang="uk-UA" sz="4200" dirty="0"/>
              <a:t> </a:t>
            </a:r>
            <a:r>
              <a:rPr lang="uk-UA" sz="4200" dirty="0" err="1"/>
              <a:t>партию</a:t>
            </a:r>
            <a:r>
              <a:rPr lang="uk-UA" sz="4200" dirty="0"/>
              <a:t> СССР, </a:t>
            </a:r>
            <a:r>
              <a:rPr lang="uk-UA" sz="4200" dirty="0" err="1"/>
              <a:t>как</a:t>
            </a:r>
            <a:r>
              <a:rPr lang="uk-UA" sz="4200" dirty="0"/>
              <a:t> </a:t>
            </a:r>
            <a:r>
              <a:rPr lang="uk-UA" sz="4200" dirty="0" err="1"/>
              <a:t>многие</a:t>
            </a:r>
            <a:r>
              <a:rPr lang="uk-UA" sz="4200" dirty="0"/>
              <a:t> </a:t>
            </a:r>
            <a:r>
              <a:rPr lang="uk-UA" sz="4200" dirty="0" err="1"/>
              <a:t>считали</a:t>
            </a:r>
            <a:r>
              <a:rPr lang="uk-UA" sz="4200" dirty="0"/>
              <a:t> </a:t>
            </a:r>
            <a:r>
              <a:rPr lang="uk-UA" sz="4200" dirty="0" err="1"/>
              <a:t>принципиально</a:t>
            </a:r>
            <a:r>
              <a:rPr lang="uk-UA" sz="4200" dirty="0"/>
              <a:t> недопустимим </a:t>
            </a:r>
            <a:r>
              <a:rPr lang="uk-UA" sz="4200" dirty="0" err="1"/>
              <a:t>самое</a:t>
            </a:r>
            <a:r>
              <a:rPr lang="uk-UA" sz="4200" dirty="0"/>
              <a:t> </a:t>
            </a:r>
            <a:r>
              <a:rPr lang="uk-UA" sz="4200" dirty="0" err="1"/>
              <a:t>поднятие</a:t>
            </a:r>
            <a:r>
              <a:rPr lang="uk-UA" sz="4200" dirty="0"/>
              <a:t> </a:t>
            </a:r>
            <a:r>
              <a:rPr lang="uk-UA" sz="4200" dirty="0" err="1"/>
              <a:t>вопроса</a:t>
            </a:r>
            <a:r>
              <a:rPr lang="uk-UA" sz="4200" dirty="0"/>
              <a:t> об </a:t>
            </a:r>
            <a:r>
              <a:rPr lang="uk-UA" sz="4200" dirty="0" err="1"/>
              <a:t>этом</a:t>
            </a:r>
            <a:r>
              <a:rPr lang="uk-UA" sz="4200" dirty="0"/>
              <a:t>, </a:t>
            </a:r>
            <a:r>
              <a:rPr lang="uk-UA" sz="4200" dirty="0" err="1"/>
              <a:t>чем-то</a:t>
            </a:r>
            <a:r>
              <a:rPr lang="uk-UA" sz="4200" dirty="0"/>
              <a:t> </a:t>
            </a:r>
            <a:r>
              <a:rPr lang="uk-UA" sz="4200" dirty="0" err="1" smtClean="0"/>
              <a:t>оскорбительным</a:t>
            </a:r>
            <a:r>
              <a:rPr lang="uk-UA" sz="4200" dirty="0"/>
              <a:t>, </a:t>
            </a:r>
            <a:r>
              <a:rPr lang="uk-UA" sz="4200" dirty="0" err="1"/>
              <a:t>отказом</a:t>
            </a:r>
            <a:r>
              <a:rPr lang="uk-UA" sz="4200" dirty="0"/>
              <a:t> от </a:t>
            </a:r>
            <a:r>
              <a:rPr lang="uk-UA" sz="4200" dirty="0" err="1"/>
              <a:t>традиции</a:t>
            </a:r>
            <a:r>
              <a:rPr lang="uk-UA" sz="4200" dirty="0"/>
              <a:t> и т.п., </a:t>
            </a:r>
            <a:r>
              <a:rPr lang="uk-UA" sz="4200" dirty="0" err="1"/>
              <a:t>как</a:t>
            </a:r>
            <a:r>
              <a:rPr lang="uk-UA" sz="4200" dirty="0"/>
              <a:t> </a:t>
            </a:r>
            <a:r>
              <a:rPr lang="uk-UA" sz="4200" dirty="0" err="1"/>
              <a:t>будто</a:t>
            </a:r>
            <a:r>
              <a:rPr lang="uk-UA" sz="4200" dirty="0"/>
              <a:t> </a:t>
            </a:r>
            <a:r>
              <a:rPr lang="uk-UA" sz="4200" dirty="0" err="1"/>
              <a:t>мы</a:t>
            </a:r>
            <a:r>
              <a:rPr lang="uk-UA" sz="4200" dirty="0"/>
              <a:t> уже не </a:t>
            </a:r>
            <a:r>
              <a:rPr lang="uk-UA" sz="4200" dirty="0" err="1" smtClean="0"/>
              <a:t>отказались</a:t>
            </a:r>
            <a:r>
              <a:rPr lang="uk-UA" sz="4200" dirty="0" smtClean="0"/>
              <a:t> </a:t>
            </a:r>
            <a:r>
              <a:rPr lang="uk-UA" sz="4200" dirty="0"/>
              <a:t>один раз от старого </a:t>
            </a:r>
            <a:r>
              <a:rPr lang="uk-UA" sz="4200" dirty="0" err="1"/>
              <a:t>заслуженного</a:t>
            </a:r>
            <a:r>
              <a:rPr lang="uk-UA" sz="4200" dirty="0"/>
              <a:t> </a:t>
            </a:r>
            <a:r>
              <a:rPr lang="uk-UA" sz="4200" dirty="0" err="1"/>
              <a:t>наименования</a:t>
            </a:r>
            <a:r>
              <a:rPr lang="uk-UA" sz="4200" dirty="0"/>
              <a:t> и </a:t>
            </a:r>
            <a:r>
              <a:rPr lang="uk-UA" sz="4200" dirty="0" err="1"/>
              <a:t>как-будто</a:t>
            </a:r>
            <a:r>
              <a:rPr lang="uk-UA" sz="4200" dirty="0"/>
              <a:t> в </a:t>
            </a:r>
            <a:r>
              <a:rPr lang="uk-UA" sz="4200" dirty="0" err="1"/>
              <a:t>этом</a:t>
            </a:r>
            <a:r>
              <a:rPr lang="uk-UA" sz="4200" dirty="0"/>
              <a:t> </a:t>
            </a:r>
            <a:r>
              <a:rPr lang="uk-UA" sz="4200" dirty="0" err="1"/>
              <a:t>отстаивании</a:t>
            </a:r>
            <a:r>
              <a:rPr lang="uk-UA" sz="4200" dirty="0"/>
              <a:t> </a:t>
            </a:r>
            <a:r>
              <a:rPr lang="uk-UA" sz="4200" dirty="0" err="1"/>
              <a:t>названия</a:t>
            </a:r>
            <a:r>
              <a:rPr lang="uk-UA" sz="4200" dirty="0"/>
              <a:t> </a:t>
            </a:r>
            <a:r>
              <a:rPr lang="uk-UA" sz="4200" dirty="0" err="1"/>
              <a:t>партии</a:t>
            </a:r>
            <a:r>
              <a:rPr lang="uk-UA" sz="4200" dirty="0"/>
              <a:t> не по </a:t>
            </a:r>
            <a:r>
              <a:rPr lang="uk-UA" sz="4200" dirty="0" err="1"/>
              <a:t>территории</a:t>
            </a:r>
            <a:r>
              <a:rPr lang="uk-UA" sz="4200" dirty="0"/>
              <a:t>, а </a:t>
            </a:r>
            <a:r>
              <a:rPr lang="uk-UA" sz="4200" dirty="0" err="1"/>
              <a:t>именно</a:t>
            </a:r>
            <a:r>
              <a:rPr lang="uk-UA" sz="4200" dirty="0"/>
              <a:t> по </a:t>
            </a:r>
            <a:r>
              <a:rPr lang="uk-UA" sz="4200" dirty="0" err="1"/>
              <a:t>русской</a:t>
            </a:r>
            <a:r>
              <a:rPr lang="uk-UA" sz="4200" dirty="0"/>
              <a:t> </a:t>
            </a:r>
            <a:r>
              <a:rPr lang="uk-UA" sz="4200" dirty="0" err="1"/>
              <a:t>национальности</a:t>
            </a:r>
            <a:r>
              <a:rPr lang="uk-UA" sz="4200" dirty="0"/>
              <a:t> </a:t>
            </a:r>
            <a:r>
              <a:rPr lang="uk-UA" sz="4200" dirty="0" err="1"/>
              <a:t>нет</a:t>
            </a:r>
            <a:r>
              <a:rPr lang="uk-UA" sz="4200" dirty="0"/>
              <a:t> </a:t>
            </a:r>
            <a:r>
              <a:rPr lang="uk-UA" sz="4200" dirty="0" err="1"/>
              <a:t>своеобразного</a:t>
            </a:r>
            <a:r>
              <a:rPr lang="uk-UA" sz="4200" dirty="0"/>
              <a:t> </a:t>
            </a:r>
            <a:r>
              <a:rPr lang="uk-UA" sz="4200" dirty="0" err="1" smtClean="0"/>
              <a:t>великодержавия</a:t>
            </a:r>
            <a:r>
              <a:rPr lang="uk-UA" sz="4200" dirty="0"/>
              <a:t>...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4200" dirty="0"/>
              <a:t>Так </a:t>
            </a:r>
            <a:r>
              <a:rPr lang="uk-UA" sz="4200" dirty="0" err="1"/>
              <a:t>почему</a:t>
            </a:r>
            <a:r>
              <a:rPr lang="uk-UA" sz="4200" dirty="0"/>
              <a:t> же </a:t>
            </a:r>
            <a:r>
              <a:rPr lang="uk-UA" sz="4200" dirty="0" err="1"/>
              <a:t>мы</a:t>
            </a:r>
            <a:r>
              <a:rPr lang="uk-UA" sz="4200" dirty="0"/>
              <a:t> </a:t>
            </a:r>
            <a:r>
              <a:rPr lang="uk-UA" sz="4200" dirty="0" err="1"/>
              <a:t>практически</a:t>
            </a:r>
            <a:r>
              <a:rPr lang="uk-UA" sz="4200" dirty="0"/>
              <a:t> в </a:t>
            </a:r>
            <a:r>
              <a:rPr lang="uk-UA" sz="4200" dirty="0" err="1"/>
              <a:t>национальном</a:t>
            </a:r>
            <a:r>
              <a:rPr lang="uk-UA" sz="4200" dirty="0"/>
              <a:t> </a:t>
            </a:r>
            <a:r>
              <a:rPr lang="uk-UA" sz="4200" dirty="0" err="1"/>
              <a:t>вопросе</a:t>
            </a:r>
            <a:r>
              <a:rPr lang="uk-UA" sz="4200" dirty="0"/>
              <a:t> </a:t>
            </a:r>
            <a:r>
              <a:rPr lang="uk-UA" sz="4200" dirty="0" err="1"/>
              <a:t>топчемся</a:t>
            </a:r>
            <a:r>
              <a:rPr lang="uk-UA" sz="4200" dirty="0"/>
              <a:t> на </a:t>
            </a:r>
            <a:r>
              <a:rPr lang="uk-UA" sz="4200" dirty="0" err="1"/>
              <a:t>месте</a:t>
            </a:r>
            <a:r>
              <a:rPr lang="uk-UA" sz="4200" dirty="0"/>
              <a:t> и при </a:t>
            </a:r>
            <a:r>
              <a:rPr lang="uk-UA" sz="4200" dirty="0" err="1"/>
              <a:t>правильном</a:t>
            </a:r>
            <a:r>
              <a:rPr lang="uk-UA" sz="4200" dirty="0"/>
              <a:t> </a:t>
            </a:r>
            <a:r>
              <a:rPr lang="uk-UA" sz="4200" dirty="0" err="1"/>
              <a:t>принципиальном</a:t>
            </a:r>
            <a:r>
              <a:rPr lang="uk-UA" sz="4200" dirty="0"/>
              <a:t> </a:t>
            </a:r>
            <a:r>
              <a:rPr lang="uk-UA" sz="4200" dirty="0" err="1"/>
              <a:t>его</a:t>
            </a:r>
            <a:r>
              <a:rPr lang="uk-UA" sz="4200" dirty="0"/>
              <a:t> </a:t>
            </a:r>
            <a:r>
              <a:rPr lang="uk-UA" sz="4200" dirty="0" err="1"/>
              <a:t>разрешении</a:t>
            </a:r>
            <a:r>
              <a:rPr lang="uk-UA" sz="4200" dirty="0"/>
              <a:t> </a:t>
            </a:r>
            <a:r>
              <a:rPr lang="uk-UA" sz="4200" dirty="0" err="1" smtClean="0"/>
              <a:t>остаёмся</a:t>
            </a:r>
            <a:r>
              <a:rPr lang="uk-UA" sz="4200" dirty="0" smtClean="0"/>
              <a:t> </a:t>
            </a:r>
            <a:r>
              <a:rPr lang="uk-UA" sz="4200" dirty="0"/>
              <a:t>на </a:t>
            </a:r>
            <a:r>
              <a:rPr lang="uk-UA" sz="4200" dirty="0" err="1"/>
              <a:t>деле</a:t>
            </a:r>
            <a:r>
              <a:rPr lang="uk-UA" sz="4200" dirty="0"/>
              <a:t> </a:t>
            </a:r>
            <a:r>
              <a:rPr lang="uk-UA" sz="4200" dirty="0" err="1"/>
              <a:t>бессильными</a:t>
            </a:r>
            <a:r>
              <a:rPr lang="uk-UA" sz="4200" dirty="0"/>
              <a:t>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4200" dirty="0" err="1"/>
              <a:t>...На</a:t>
            </a:r>
            <a:r>
              <a:rPr lang="uk-UA" sz="4200" dirty="0"/>
              <a:t> </a:t>
            </a:r>
            <a:r>
              <a:rPr lang="uk-UA" sz="4200" dirty="0" err="1"/>
              <a:t>деле</a:t>
            </a:r>
            <a:r>
              <a:rPr lang="uk-UA" sz="4200" dirty="0"/>
              <a:t> с великодержавним </a:t>
            </a:r>
            <a:r>
              <a:rPr lang="uk-UA" sz="4200" dirty="0" err="1"/>
              <a:t>шовинизмом</a:t>
            </a:r>
            <a:r>
              <a:rPr lang="uk-UA" sz="4200" dirty="0"/>
              <a:t> у нас </a:t>
            </a:r>
            <a:r>
              <a:rPr lang="uk-UA" sz="4200" dirty="0" err="1"/>
              <a:t>никакой</a:t>
            </a:r>
            <a:r>
              <a:rPr lang="uk-UA" sz="4200" dirty="0"/>
              <a:t> </a:t>
            </a:r>
            <a:r>
              <a:rPr lang="uk-UA" sz="4200" dirty="0" err="1"/>
              <a:t>борьбы</a:t>
            </a:r>
            <a:r>
              <a:rPr lang="uk-UA" sz="4200" dirty="0"/>
              <a:t> не велось. </a:t>
            </a:r>
            <a:r>
              <a:rPr lang="uk-UA" sz="4200" dirty="0" err="1"/>
              <a:t>Этому</a:t>
            </a:r>
            <a:r>
              <a:rPr lang="uk-UA" sz="4200" dirty="0"/>
              <a:t> </a:t>
            </a:r>
            <a:r>
              <a:rPr lang="uk-UA" sz="4200" dirty="0" err="1"/>
              <a:t>должен</a:t>
            </a:r>
            <a:r>
              <a:rPr lang="uk-UA" sz="4200" dirty="0"/>
              <a:t> </a:t>
            </a:r>
            <a:r>
              <a:rPr lang="uk-UA" sz="4200" dirty="0" err="1"/>
              <a:t>быть</a:t>
            </a:r>
            <a:r>
              <a:rPr lang="uk-UA" sz="4200" dirty="0"/>
              <a:t> </a:t>
            </a:r>
            <a:r>
              <a:rPr lang="uk-UA" sz="4200" dirty="0" err="1"/>
              <a:t>положен</a:t>
            </a:r>
            <a:r>
              <a:rPr lang="uk-UA" sz="4200" dirty="0"/>
              <a:t> </a:t>
            </a:r>
            <a:r>
              <a:rPr lang="uk-UA" sz="4200" dirty="0" err="1"/>
              <a:t>конец</a:t>
            </a:r>
            <a:r>
              <a:rPr lang="uk-UA" sz="4200" dirty="0" smtClean="0"/>
              <a:t>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uk-UA" sz="4200" dirty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err="1" smtClean="0"/>
              <a:t>Двенадцатый</a:t>
            </a:r>
            <a:r>
              <a:rPr lang="uk-UA" dirty="0" smtClean="0"/>
              <a:t> </a:t>
            </a:r>
            <a:r>
              <a:rPr lang="uk-UA" dirty="0" err="1" smtClean="0"/>
              <a:t>съезд</a:t>
            </a:r>
            <a:r>
              <a:rPr lang="uk-UA" dirty="0" smtClean="0"/>
              <a:t> РКП(б). </a:t>
            </a:r>
            <a:r>
              <a:rPr lang="uk-UA" dirty="0" err="1" smtClean="0"/>
              <a:t>Стенографический</a:t>
            </a:r>
            <a:r>
              <a:rPr lang="uk-UA" dirty="0" smtClean="0"/>
              <a:t> </a:t>
            </a:r>
            <a:r>
              <a:rPr lang="uk-UA" dirty="0" err="1" smtClean="0"/>
              <a:t>отчет</a:t>
            </a:r>
            <a:r>
              <a:rPr lang="uk-UA" dirty="0" smtClean="0"/>
              <a:t>. - М., 1968. -С. 571-573.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6000" dirty="0" smtClean="0"/>
              <a:t>Як </a:t>
            </a:r>
            <a:r>
              <a:rPr lang="uk-UA" sz="6000" dirty="0"/>
              <a:t>в</a:t>
            </a:r>
            <a:r>
              <a:rPr lang="uk-UA" sz="6000" dirty="0" smtClean="0"/>
              <a:t>и вважаєте, </a:t>
            </a:r>
            <a:r>
              <a:rPr lang="uk-UA" sz="6000" dirty="0"/>
              <a:t>чому М. Скрипник на XII з'їзді РКП(б):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6000" dirty="0"/>
              <a:t>а) порушив питання про великодержавний шовінізм і націоналізм?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6000" dirty="0"/>
              <a:t>б) заявив: «Практично в національному питанні топчемося </a:t>
            </a:r>
            <a:r>
              <a:rPr lang="uk-UA" sz="6000" dirty="0" smtClean="0"/>
              <a:t>на місці</a:t>
            </a:r>
            <a:r>
              <a:rPr lang="uk-UA" sz="6000" dirty="0"/>
              <a:t>»?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Юридичне оформлення </a:t>
            </a:r>
            <a:r>
              <a:rPr lang="uk-UA" dirty="0" err="1" smtClean="0"/>
              <a:t>СРСр</a:t>
            </a:r>
            <a:endParaRPr lang="uk-UA" dirty="0"/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30.12.1922р. – прийняття Декларації про утворення СРСР.</a:t>
            </a:r>
          </a:p>
          <a:p>
            <a:r>
              <a:rPr lang="uk-UA" smtClean="0"/>
              <a:t>30.12.1922р. – укладення Договору про утворення СРСР у складі РСФРР, БСРР,УСРР та Закавказької федерації.</a:t>
            </a:r>
          </a:p>
          <a:p>
            <a:endParaRPr lang="uk-UA" smtClean="0"/>
          </a:p>
        </p:txBody>
      </p:sp>
      <p:sp>
        <p:nvSpPr>
          <p:cNvPr id="4" name="Прямоугольная выноска 3">
            <a:hlinkClick r:id="rId2" action="ppaction://hlinksldjump"/>
          </p:cNvPr>
          <p:cNvSpPr/>
          <p:nvPr/>
        </p:nvSpPr>
        <p:spPr>
          <a:xfrm>
            <a:off x="684213" y="4797425"/>
            <a:ext cx="719137" cy="36036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Прямоугольная выноска 4">
            <a:hlinkClick r:id="rId3" action="ppaction://hlinksldjump"/>
          </p:cNvPr>
          <p:cNvSpPr/>
          <p:nvPr/>
        </p:nvSpPr>
        <p:spPr>
          <a:xfrm>
            <a:off x="1979613" y="4811713"/>
            <a:ext cx="792162" cy="36036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Із виступу Голови РНК УСРР X. </a:t>
            </a:r>
            <a:r>
              <a:rPr lang="uk-UA" dirty="0" err="1"/>
              <a:t>Раковського</a:t>
            </a:r>
            <a:r>
              <a:rPr lang="uk-UA" dirty="0"/>
              <a:t> на XII </a:t>
            </a:r>
            <a:r>
              <a:rPr lang="uk-UA" dirty="0" smtClean="0"/>
              <a:t>з'їзді  РКП(б</a:t>
            </a:r>
            <a:r>
              <a:rPr lang="uk-UA" dirty="0"/>
              <a:t>) 1923 р.</a:t>
            </a:r>
            <a:br>
              <a:rPr lang="uk-UA" dirty="0"/>
            </a:b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8795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Х.</a:t>
            </a:r>
            <a:r>
              <a:rPr lang="uk-UA" dirty="0" err="1" smtClean="0"/>
              <a:t>Раковский</a:t>
            </a:r>
            <a:r>
              <a:rPr lang="uk-UA" dirty="0" smtClean="0"/>
              <a:t>: Я </a:t>
            </a:r>
            <a:r>
              <a:rPr lang="uk-UA" dirty="0" err="1"/>
              <a:t>считаю</a:t>
            </a:r>
            <a:r>
              <a:rPr lang="uk-UA" dirty="0"/>
              <a:t> </a:t>
            </a:r>
            <a:r>
              <a:rPr lang="uk-UA" dirty="0" err="1"/>
              <a:t>необходимым</a:t>
            </a:r>
            <a:r>
              <a:rPr lang="uk-UA" dirty="0"/>
              <a:t> ... </a:t>
            </a:r>
            <a:r>
              <a:rPr lang="uk-UA" dirty="0" err="1"/>
              <a:t>что</a:t>
            </a:r>
            <a:r>
              <a:rPr lang="uk-UA" dirty="0"/>
              <a:t> </a:t>
            </a:r>
            <a:r>
              <a:rPr lang="uk-UA" dirty="0" err="1"/>
              <a:t>во</a:t>
            </a:r>
            <a:r>
              <a:rPr lang="uk-UA" dirty="0"/>
              <a:t> вторую палату </a:t>
            </a:r>
            <a:r>
              <a:rPr lang="uk-UA" dirty="0" err="1"/>
              <a:t>входят</a:t>
            </a:r>
            <a:r>
              <a:rPr lang="uk-UA" dirty="0"/>
              <a:t>... </a:t>
            </a:r>
            <a:r>
              <a:rPr lang="uk-UA" dirty="0" err="1"/>
              <a:t>государственные</a:t>
            </a:r>
            <a:r>
              <a:rPr lang="uk-UA" dirty="0"/>
              <a:t> </a:t>
            </a:r>
            <a:r>
              <a:rPr lang="uk-UA" dirty="0" err="1"/>
              <a:t>объединения</a:t>
            </a:r>
            <a:r>
              <a:rPr lang="uk-UA" dirty="0"/>
              <a:t>, и </a:t>
            </a:r>
            <a:r>
              <a:rPr lang="uk-UA" dirty="0" err="1"/>
              <a:t>мы</a:t>
            </a:r>
            <a:r>
              <a:rPr lang="uk-UA" dirty="0"/>
              <a:t> давно сказали т. </a:t>
            </a:r>
            <a:r>
              <a:rPr lang="uk-UA" dirty="0" err="1"/>
              <a:t>Сталину</a:t>
            </a:r>
            <a:r>
              <a:rPr lang="uk-UA" dirty="0"/>
              <a:t>, </a:t>
            </a:r>
            <a:r>
              <a:rPr lang="uk-UA" dirty="0" err="1"/>
              <a:t>что</a:t>
            </a:r>
            <a:r>
              <a:rPr lang="uk-UA" dirty="0"/>
              <a:t> </a:t>
            </a:r>
            <a:r>
              <a:rPr lang="uk-UA" dirty="0" err="1"/>
              <a:t>мы</a:t>
            </a:r>
            <a:r>
              <a:rPr lang="uk-UA" dirty="0"/>
              <a:t>, </a:t>
            </a:r>
            <a:r>
              <a:rPr lang="uk-UA" dirty="0" err="1"/>
              <a:t>Украина</a:t>
            </a:r>
            <a:r>
              <a:rPr lang="uk-UA" dirty="0"/>
              <a:t>, не </a:t>
            </a:r>
            <a:r>
              <a:rPr lang="uk-UA" dirty="0" err="1"/>
              <a:t>хотим</a:t>
            </a:r>
            <a:r>
              <a:rPr lang="uk-UA" dirty="0"/>
              <a:t> </a:t>
            </a:r>
            <a:r>
              <a:rPr lang="uk-UA" dirty="0" err="1"/>
              <a:t>иметь</a:t>
            </a:r>
            <a:r>
              <a:rPr lang="uk-UA" dirty="0"/>
              <a:t> </a:t>
            </a:r>
            <a:r>
              <a:rPr lang="uk-UA" dirty="0" err="1"/>
              <a:t>одинаковое</a:t>
            </a:r>
            <a:r>
              <a:rPr lang="uk-UA" dirty="0"/>
              <a:t> число </a:t>
            </a:r>
            <a:r>
              <a:rPr lang="uk-UA" dirty="0" err="1"/>
              <a:t>голосов</a:t>
            </a:r>
            <a:r>
              <a:rPr lang="uk-UA" dirty="0"/>
              <a:t> с РСФСР. </a:t>
            </a:r>
            <a:r>
              <a:rPr lang="uk-UA" dirty="0" err="1"/>
              <a:t>Нет</a:t>
            </a:r>
            <a:r>
              <a:rPr lang="uk-UA" dirty="0"/>
              <a:t>, </a:t>
            </a:r>
            <a:r>
              <a:rPr lang="uk-UA" dirty="0" err="1"/>
              <a:t>мы</a:t>
            </a:r>
            <a:r>
              <a:rPr lang="uk-UA" dirty="0"/>
              <a:t> </a:t>
            </a:r>
            <a:r>
              <a:rPr lang="uk-UA" dirty="0" err="1"/>
              <a:t>гораздо</a:t>
            </a:r>
            <a:r>
              <a:rPr lang="uk-UA" dirty="0"/>
              <a:t> </a:t>
            </a:r>
            <a:r>
              <a:rPr lang="uk-UA" dirty="0" err="1"/>
              <a:t>более</a:t>
            </a:r>
            <a:r>
              <a:rPr lang="uk-UA" dirty="0"/>
              <a:t> </a:t>
            </a:r>
            <a:r>
              <a:rPr lang="uk-UA" dirty="0" err="1"/>
              <a:t>скромны</a:t>
            </a:r>
            <a:r>
              <a:rPr lang="uk-UA" dirty="0"/>
              <a:t>, </a:t>
            </a:r>
            <a:r>
              <a:rPr lang="uk-UA" dirty="0" err="1"/>
              <a:t>мы</a:t>
            </a:r>
            <a:r>
              <a:rPr lang="uk-UA" dirty="0"/>
              <a:t> </a:t>
            </a:r>
            <a:r>
              <a:rPr lang="uk-UA" dirty="0" err="1"/>
              <a:t>были</a:t>
            </a:r>
            <a:r>
              <a:rPr lang="uk-UA" dirty="0"/>
              <a:t> </a:t>
            </a:r>
            <a:r>
              <a:rPr lang="uk-UA" dirty="0" err="1"/>
              <a:t>бы</a:t>
            </a:r>
            <a:r>
              <a:rPr lang="uk-UA" dirty="0"/>
              <a:t> </a:t>
            </a:r>
            <a:r>
              <a:rPr lang="uk-UA" dirty="0" err="1"/>
              <a:t>довольны</a:t>
            </a:r>
            <a:r>
              <a:rPr lang="uk-UA" dirty="0"/>
              <a:t>, </a:t>
            </a:r>
            <a:r>
              <a:rPr lang="uk-UA" dirty="0" err="1"/>
              <a:t>если</a:t>
            </a:r>
            <a:r>
              <a:rPr lang="uk-UA" dirty="0"/>
              <a:t> </a:t>
            </a:r>
            <a:r>
              <a:rPr lang="uk-UA" dirty="0" err="1"/>
              <a:t>бы</a:t>
            </a:r>
            <a:r>
              <a:rPr lang="uk-UA" dirty="0"/>
              <a:t> РСФСР </a:t>
            </a:r>
            <a:r>
              <a:rPr lang="uk-UA" dirty="0" err="1"/>
              <a:t>удовлетворилась</a:t>
            </a:r>
            <a:r>
              <a:rPr lang="uk-UA" dirty="0"/>
              <a:t> </a:t>
            </a:r>
            <a:r>
              <a:rPr lang="uk-UA" dirty="0" err="1"/>
              <a:t>бы</a:t>
            </a:r>
            <a:r>
              <a:rPr lang="uk-UA" dirty="0"/>
              <a:t> в </a:t>
            </a:r>
            <a:r>
              <a:rPr lang="uk-UA" dirty="0" err="1"/>
              <a:t>этой</a:t>
            </a:r>
            <a:r>
              <a:rPr lang="uk-UA" dirty="0"/>
              <a:t> </a:t>
            </a:r>
            <a:r>
              <a:rPr lang="uk-UA" dirty="0" err="1"/>
              <a:t>палате</a:t>
            </a:r>
            <a:r>
              <a:rPr lang="uk-UA" dirty="0"/>
              <a:t> голосами не </a:t>
            </a:r>
            <a:r>
              <a:rPr lang="uk-UA" dirty="0" err="1"/>
              <a:t>более</a:t>
            </a:r>
            <a:r>
              <a:rPr lang="uk-UA" dirty="0"/>
              <a:t> 2/5... ...Я </a:t>
            </a:r>
            <a:r>
              <a:rPr lang="uk-UA" dirty="0" err="1"/>
              <a:t>поддерживаю</a:t>
            </a:r>
            <a:r>
              <a:rPr lang="uk-UA" dirty="0"/>
              <a:t> </a:t>
            </a:r>
            <a:r>
              <a:rPr lang="uk-UA" dirty="0" err="1"/>
              <a:t>следующее</a:t>
            </a:r>
            <a:r>
              <a:rPr lang="uk-UA" dirty="0"/>
              <a:t> </a:t>
            </a:r>
            <a:r>
              <a:rPr lang="uk-UA" dirty="0" err="1"/>
              <a:t>предложение</a:t>
            </a:r>
            <a:r>
              <a:rPr lang="uk-UA" dirty="0"/>
              <a:t>: «</a:t>
            </a:r>
            <a:r>
              <a:rPr lang="uk-UA" dirty="0" err="1"/>
              <a:t>Ни</a:t>
            </a:r>
            <a:r>
              <a:rPr lang="uk-UA" dirty="0"/>
              <a:t> одно </a:t>
            </a:r>
            <a:r>
              <a:rPr lang="uk-UA" dirty="0" err="1"/>
              <a:t>из</a:t>
            </a:r>
            <a:r>
              <a:rPr lang="uk-UA" dirty="0"/>
              <a:t> </a:t>
            </a:r>
            <a:r>
              <a:rPr lang="uk-UA" dirty="0" err="1"/>
              <a:t>гос-объединений</a:t>
            </a:r>
            <a:r>
              <a:rPr lang="uk-UA" dirty="0"/>
              <a:t>, </a:t>
            </a:r>
            <a:r>
              <a:rPr lang="uk-UA" dirty="0" err="1"/>
              <a:t>входящих</a:t>
            </a:r>
            <a:r>
              <a:rPr lang="uk-UA" dirty="0"/>
              <a:t> </a:t>
            </a:r>
            <a:r>
              <a:rPr lang="uk-UA" dirty="0" err="1"/>
              <a:t>во</a:t>
            </a:r>
            <a:r>
              <a:rPr lang="uk-UA" dirty="0"/>
              <a:t> вторую палату, не </a:t>
            </a:r>
            <a:r>
              <a:rPr lang="uk-UA" dirty="0" err="1"/>
              <a:t>может</a:t>
            </a:r>
            <a:r>
              <a:rPr lang="uk-UA" dirty="0"/>
              <a:t> </a:t>
            </a:r>
            <a:r>
              <a:rPr lang="uk-UA" dirty="0" err="1"/>
              <a:t>иметь</a:t>
            </a:r>
            <a:r>
              <a:rPr lang="uk-UA" dirty="0"/>
              <a:t> </a:t>
            </a:r>
            <a:r>
              <a:rPr lang="uk-UA" dirty="0" err="1"/>
              <a:t>больше</a:t>
            </a:r>
            <a:r>
              <a:rPr lang="uk-UA" dirty="0"/>
              <a:t> </a:t>
            </a:r>
            <a:r>
              <a:rPr lang="uk-UA" dirty="0" err="1"/>
              <a:t>двух</a:t>
            </a:r>
            <a:r>
              <a:rPr lang="uk-UA" dirty="0"/>
              <a:t> </a:t>
            </a:r>
            <a:r>
              <a:rPr lang="uk-UA" dirty="0" err="1"/>
              <a:t>пятых</a:t>
            </a:r>
            <a:r>
              <a:rPr lang="uk-UA" dirty="0"/>
              <a:t> </a:t>
            </a:r>
            <a:r>
              <a:rPr lang="uk-UA" dirty="0" err="1"/>
              <a:t>всех</a:t>
            </a:r>
            <a:r>
              <a:rPr lang="uk-UA" dirty="0"/>
              <a:t> </a:t>
            </a:r>
            <a:r>
              <a:rPr lang="uk-UA" dirty="0" err="1"/>
              <a:t>голосов</a:t>
            </a:r>
            <a:r>
              <a:rPr lang="uk-UA" dirty="0"/>
              <a:t>». </a:t>
            </a:r>
            <a:endParaRPr lang="uk-UA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err="1" smtClean="0"/>
              <a:t>Председательствующий</a:t>
            </a:r>
            <a:r>
              <a:rPr lang="uk-UA" dirty="0" smtClean="0"/>
              <a:t>.  </a:t>
            </a:r>
            <a:r>
              <a:rPr lang="uk-UA" dirty="0" err="1" smtClean="0"/>
              <a:t>Кто</a:t>
            </a:r>
            <a:r>
              <a:rPr lang="uk-UA" dirty="0" smtClean="0"/>
              <a:t> </a:t>
            </a:r>
            <a:r>
              <a:rPr lang="uk-UA" dirty="0" err="1"/>
              <a:t>поддерживает</a:t>
            </a:r>
            <a:r>
              <a:rPr lang="uk-UA" dirty="0"/>
              <a:t> поправку т. </a:t>
            </a:r>
            <a:r>
              <a:rPr lang="uk-UA" dirty="0" err="1"/>
              <a:t>Раковского</a:t>
            </a:r>
            <a:r>
              <a:rPr lang="uk-UA" dirty="0"/>
              <a:t>? </a:t>
            </a:r>
            <a:r>
              <a:rPr lang="uk-UA" dirty="0" err="1"/>
              <a:t>Кто</a:t>
            </a:r>
            <a:r>
              <a:rPr lang="uk-UA" dirty="0"/>
              <a:t> </a:t>
            </a:r>
            <a:r>
              <a:rPr lang="uk-UA" dirty="0" err="1"/>
              <a:t>против</a:t>
            </a:r>
            <a:r>
              <a:rPr lang="uk-UA" dirty="0"/>
              <a:t>? Поправка </a:t>
            </a:r>
            <a:r>
              <a:rPr lang="uk-UA" dirty="0" err="1"/>
              <a:t>отклонена</a:t>
            </a:r>
            <a:r>
              <a:rPr lang="uk-UA" dirty="0"/>
              <a:t>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800" dirty="0" err="1"/>
              <a:t>Двенадцатый</a:t>
            </a:r>
            <a:r>
              <a:rPr lang="uk-UA" sz="1800" dirty="0"/>
              <a:t> </a:t>
            </a:r>
            <a:r>
              <a:rPr lang="uk-UA" sz="1800" dirty="0" err="1"/>
              <a:t>съезд</a:t>
            </a:r>
            <a:r>
              <a:rPr lang="uk-UA" sz="1800" dirty="0"/>
              <a:t> РКП(б). - С.658, 660</a:t>
            </a:r>
            <a:r>
              <a:rPr lang="uk-UA" sz="1800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Чому </a:t>
            </a:r>
            <a:r>
              <a:rPr lang="uk-UA" dirty="0"/>
              <a:t>X. </a:t>
            </a:r>
            <a:r>
              <a:rPr lang="uk-UA" dirty="0" err="1"/>
              <a:t>Раковський</a:t>
            </a:r>
            <a:r>
              <a:rPr lang="uk-UA" dirty="0"/>
              <a:t> дав негативну оцінку союзному будівництву?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051050" y="2781300"/>
            <a:ext cx="5761038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Статус УСРР у складі СРСР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4438" y="2349500"/>
            <a:ext cx="4824412" cy="358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Юридичний статус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4438" y="3552825"/>
            <a:ext cx="4895850" cy="36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Фактичний статус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88913"/>
            <a:ext cx="2195513" cy="1944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УСРР рівноправна республіка з правом виходу із СРСР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3000" y="188913"/>
            <a:ext cx="2087563" cy="1944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rgbClr val="C00000"/>
                </a:solidFill>
              </a:rPr>
              <a:t>Уряд УСРР керував с/г, внутрішніми </a:t>
            </a:r>
            <a:r>
              <a:rPr lang="uk-UA" sz="1600" dirty="0" err="1">
                <a:solidFill>
                  <a:srgbClr val="C00000"/>
                </a:solidFill>
              </a:rPr>
              <a:t>справавми</a:t>
            </a:r>
            <a:r>
              <a:rPr lang="uk-UA" sz="1600" dirty="0">
                <a:solidFill>
                  <a:srgbClr val="C00000"/>
                </a:solidFill>
              </a:rPr>
              <a:t>, освітою, соцзабезпеченням, охороною </a:t>
            </a:r>
            <a:r>
              <a:rPr lang="uk-UA" sz="1600" dirty="0" err="1">
                <a:solidFill>
                  <a:srgbClr val="C00000"/>
                </a:solidFill>
              </a:rPr>
              <a:t>здоров»я</a:t>
            </a:r>
            <a:r>
              <a:rPr lang="uk-UA" sz="1600" dirty="0">
                <a:solidFill>
                  <a:srgbClr val="C00000"/>
                </a:solidFill>
              </a:rPr>
              <a:t>, юриспруденцією</a:t>
            </a:r>
            <a:endParaRPr lang="uk-UA" sz="1600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463" y="188913"/>
            <a:ext cx="2232025" cy="1944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 err="1">
                <a:solidFill>
                  <a:srgbClr val="C00000"/>
                </a:solidFill>
              </a:rPr>
              <a:t>Союзно</a:t>
            </a:r>
            <a:r>
              <a:rPr lang="uk-UA" sz="1600" dirty="0">
                <a:solidFill>
                  <a:srgbClr val="C00000"/>
                </a:solidFill>
              </a:rPr>
              <a:t> – республіканські наркомати керували продовольчими, фінансовими питаннями, промисловістю, робочою силою</a:t>
            </a:r>
            <a:endParaRPr lang="uk-UA" sz="1600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92950" y="188913"/>
            <a:ext cx="2051050" cy="1944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Союзний уряд відав питаннями міжнародних відносин,зовнішньої торгівлі, армії, флоту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650" y="4508500"/>
            <a:ext cx="2195513" cy="1116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УСРР не була суверенною республікою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08400" y="4508500"/>
            <a:ext cx="2014538" cy="1116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УСРР не могла використати право виходу зі складу СРСР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16688" y="4508500"/>
            <a:ext cx="1943100" cy="1116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УСРР мала права автономної республіки</a:t>
            </a:r>
            <a:endParaRPr lang="uk-UA" dirty="0">
              <a:solidFill>
                <a:srgbClr val="C00000"/>
              </a:solidFill>
            </a:endParaRPr>
          </a:p>
        </p:txBody>
      </p: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 flipH="1">
            <a:off x="2843213" y="3913188"/>
            <a:ext cx="2089150" cy="5953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</p:cNvCxnSpPr>
          <p:nvPr/>
        </p:nvCxnSpPr>
        <p:spPr>
          <a:xfrm>
            <a:off x="4932363" y="3913188"/>
            <a:ext cx="1655762" cy="5953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</p:cNvCxnSpPr>
          <p:nvPr/>
        </p:nvCxnSpPr>
        <p:spPr>
          <a:xfrm flipH="1">
            <a:off x="4716463" y="3913188"/>
            <a:ext cx="215900" cy="5238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395288" y="5805488"/>
            <a:ext cx="8424862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Невдоволення в Україні утворенням СРСР: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</a:t>
            </a:r>
            <a:r>
              <a:rPr lang="uk-UA" dirty="0">
                <a:solidFill>
                  <a:srgbClr val="C00000"/>
                </a:solidFill>
              </a:rPr>
              <a:t>арком освіти О.</a:t>
            </a:r>
            <a:r>
              <a:rPr lang="uk-UA" dirty="0" err="1">
                <a:solidFill>
                  <a:srgbClr val="C00000"/>
                </a:solidFill>
              </a:rPr>
              <a:t>Шумський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>
                <a:solidFill>
                  <a:srgbClr val="C00000"/>
                </a:solidFill>
              </a:rPr>
              <a:t>                                                                     М.Волобуєв</a:t>
            </a:r>
            <a:endParaRPr lang="uk-U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3338"/>
            <a:ext cx="19050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Прямокутник 5"/>
          <p:cNvSpPr>
            <a:spLocks noChangeArrowheads="1"/>
          </p:cNvSpPr>
          <p:nvPr/>
        </p:nvSpPr>
        <p:spPr bwMode="auto">
          <a:xfrm>
            <a:off x="322263" y="3255963"/>
            <a:ext cx="2338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/>
              </a:rPr>
              <a:t>Олександр Шумський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3488" y="84138"/>
            <a:ext cx="2276475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Прямокутник 2"/>
          <p:cNvSpPr>
            <a:spLocks noChangeArrowheads="1"/>
          </p:cNvSpPr>
          <p:nvPr/>
        </p:nvSpPr>
        <p:spPr bwMode="auto">
          <a:xfrm>
            <a:off x="6432550" y="3090863"/>
            <a:ext cx="2039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/>
              </a:rPr>
              <a:t>Волобуєв Михайло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5076825" y="3613150"/>
            <a:ext cx="3887788" cy="2740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«</a:t>
            </a:r>
            <a:r>
              <a:rPr lang="ru-RU" sz="1400" dirty="0">
                <a:latin typeface="+mn-lt"/>
              </a:rPr>
              <a:t>До </a:t>
            </a:r>
            <a:r>
              <a:rPr lang="ru-RU" sz="1400" dirty="0" err="1">
                <a:latin typeface="+mn-lt"/>
              </a:rPr>
              <a:t>проблеми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української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економіки</a:t>
            </a:r>
            <a:r>
              <a:rPr lang="ru-RU" sz="1400" dirty="0">
                <a:latin typeface="+mn-lt"/>
              </a:rPr>
              <a:t>»: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-  Критика  </a:t>
            </a:r>
            <a:r>
              <a:rPr lang="ru-RU" sz="1400" dirty="0" err="1">
                <a:latin typeface="+mn-lt"/>
              </a:rPr>
              <a:t>нераціональнеого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використання</a:t>
            </a:r>
            <a:r>
              <a:rPr lang="ru-RU" sz="1400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latin typeface="+mn-lt"/>
              </a:rPr>
              <a:t>Центральними</a:t>
            </a:r>
            <a:r>
              <a:rPr lang="ru-RU" sz="1400" dirty="0">
                <a:latin typeface="+mn-lt"/>
              </a:rPr>
              <a:t>  </a:t>
            </a:r>
            <a:r>
              <a:rPr lang="ru-RU" sz="1400" dirty="0" err="1">
                <a:latin typeface="+mn-lt"/>
              </a:rPr>
              <a:t>плановими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установами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природних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і </a:t>
            </a:r>
            <a:r>
              <a:rPr lang="ru-RU" sz="1400" dirty="0" err="1">
                <a:latin typeface="+mn-lt"/>
              </a:rPr>
              <a:t>економічних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ресурсів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України</a:t>
            </a:r>
            <a:r>
              <a:rPr lang="ru-RU" sz="1400" dirty="0">
                <a:latin typeface="+mn-lt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-   </a:t>
            </a:r>
            <a:r>
              <a:rPr lang="ru-RU" sz="1400" dirty="0" err="1">
                <a:latin typeface="+mn-lt"/>
              </a:rPr>
              <a:t>Пропонував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підходити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до </a:t>
            </a:r>
            <a:r>
              <a:rPr lang="ru-RU" sz="1400" dirty="0" err="1">
                <a:latin typeface="+mn-lt"/>
              </a:rPr>
              <a:t>господарства</a:t>
            </a:r>
            <a:r>
              <a:rPr lang="ru-RU" sz="1400" dirty="0">
                <a:latin typeface="+mn-lt"/>
              </a:rPr>
              <a:t> СРСР як до </a:t>
            </a:r>
            <a:r>
              <a:rPr lang="ru-RU" sz="1400" dirty="0">
                <a:latin typeface="+mn-lt"/>
              </a:rPr>
              <a:t>комплексу </a:t>
            </a:r>
            <a:r>
              <a:rPr lang="ru-RU" sz="1400" dirty="0" err="1">
                <a:latin typeface="+mn-lt"/>
              </a:rPr>
              <a:t>національних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економік</a:t>
            </a:r>
            <a:r>
              <a:rPr lang="ru-RU" sz="1400" dirty="0">
                <a:latin typeface="+mn-lt"/>
              </a:rPr>
              <a:t>, а до </a:t>
            </a:r>
            <a:r>
              <a:rPr lang="ru-RU" sz="1400" dirty="0" err="1">
                <a:latin typeface="+mn-lt"/>
              </a:rPr>
              <a:t>кожної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національної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економіки</a:t>
            </a:r>
            <a:r>
              <a:rPr lang="ru-RU" sz="1400" dirty="0">
                <a:latin typeface="+mn-lt"/>
              </a:rPr>
              <a:t> як до </a:t>
            </a:r>
            <a:r>
              <a:rPr lang="ru-RU" sz="1400" dirty="0" err="1">
                <a:latin typeface="+mn-lt"/>
              </a:rPr>
              <a:t>певної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цілісності</a:t>
            </a:r>
            <a:r>
              <a:rPr lang="ru-RU" sz="1400" dirty="0">
                <a:latin typeface="+mn-lt"/>
              </a:rPr>
              <a:t> — </a:t>
            </a:r>
            <a:r>
              <a:rPr lang="ru-RU" sz="1400" dirty="0">
                <a:latin typeface="+mn-lt"/>
              </a:rPr>
              <a:t>«</a:t>
            </a:r>
            <a:r>
              <a:rPr lang="ru-RU" sz="1400" dirty="0" err="1">
                <a:latin typeface="+mn-lt"/>
              </a:rPr>
              <a:t>потенціальної</a:t>
            </a:r>
            <a:r>
              <a:rPr lang="ru-RU" sz="1400" dirty="0">
                <a:latin typeface="+mn-lt"/>
              </a:rPr>
              <a:t> (</a:t>
            </a:r>
            <a:r>
              <a:rPr lang="ru-RU" sz="1400" dirty="0" err="1">
                <a:latin typeface="+mn-lt"/>
              </a:rPr>
              <a:t>колишні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азійські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колонії</a:t>
            </a:r>
            <a:r>
              <a:rPr lang="ru-RU" sz="1400" dirty="0">
                <a:latin typeface="+mn-lt"/>
              </a:rPr>
              <a:t>) </a:t>
            </a:r>
            <a:r>
              <a:rPr lang="ru-RU" sz="1400" dirty="0" err="1">
                <a:latin typeface="+mn-lt"/>
              </a:rPr>
              <a:t>або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реальної</a:t>
            </a:r>
            <a:r>
              <a:rPr lang="ru-RU" sz="1400" dirty="0">
                <a:latin typeface="+mn-lt"/>
              </a:rPr>
              <a:t> (</a:t>
            </a:r>
            <a:r>
              <a:rPr lang="ru-RU" sz="1400" dirty="0" err="1">
                <a:latin typeface="+mn-lt"/>
              </a:rPr>
              <a:t>Україна</a:t>
            </a:r>
            <a:r>
              <a:rPr lang="ru-RU" sz="1400" dirty="0">
                <a:latin typeface="+mn-lt"/>
              </a:rPr>
              <a:t>, </a:t>
            </a:r>
            <a:r>
              <a:rPr lang="ru-RU" sz="1400" dirty="0" err="1">
                <a:latin typeface="+mn-lt"/>
              </a:rPr>
              <a:t>Росія</a:t>
            </a:r>
            <a:r>
              <a:rPr lang="ru-RU" sz="1400" dirty="0">
                <a:latin typeface="+mn-lt"/>
              </a:rPr>
              <a:t>)».;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 err="1">
                <a:latin typeface="+mn-lt"/>
              </a:rPr>
              <a:t>Внесення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конкретних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пропозицій</a:t>
            </a:r>
            <a:r>
              <a:rPr lang="ru-RU" sz="1400" dirty="0">
                <a:latin typeface="+mn-lt"/>
              </a:rPr>
              <a:t> з </a:t>
            </a:r>
            <a:r>
              <a:rPr lang="ru-RU" sz="1400" dirty="0" err="1">
                <a:latin typeface="+mn-lt"/>
              </a:rPr>
              <a:t>розширення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прав </a:t>
            </a:r>
            <a:r>
              <a:rPr lang="ru-RU" sz="1400" dirty="0" err="1">
                <a:latin typeface="+mn-lt"/>
              </a:rPr>
              <a:t>української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економіки</a:t>
            </a:r>
            <a:r>
              <a:rPr lang="ru-RU" sz="1400" dirty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sp>
        <p:nvSpPr>
          <p:cNvPr id="29702" name="Прямокутник 4"/>
          <p:cNvSpPr>
            <a:spLocks noChangeArrowheads="1"/>
          </p:cNvSpPr>
          <p:nvPr/>
        </p:nvSpPr>
        <p:spPr bwMode="auto">
          <a:xfrm>
            <a:off x="158750" y="3860800"/>
            <a:ext cx="31892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/>
              </a:rPr>
              <a:t> Критика політики більшовиків в Україні, коли на вищі партійні та державні посади призначали неукраїнців, які виявляли байдужість до інтересів населення України.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Юридичне оформлення </a:t>
            </a:r>
            <a:r>
              <a:rPr lang="uk-UA" dirty="0" err="1"/>
              <a:t>СРСр</a:t>
            </a:r>
            <a:endParaRPr lang="uk-UA" dirty="0"/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31.01.1924р. – ІІ з»їзд Рад СРСР прийняття першої Конституції СРСР.</a:t>
            </a:r>
          </a:p>
          <a:p>
            <a:r>
              <a:rPr lang="uk-UA" smtClean="0"/>
              <a:t>Травень 1925р. – </a:t>
            </a:r>
            <a:r>
              <a:rPr lang="en-US" smtClean="0"/>
              <a:t>IX</a:t>
            </a:r>
            <a:r>
              <a:rPr lang="uk-UA" smtClean="0"/>
              <a:t> Всеукраїнський з»їзд Рад прийняв Конституції УСРР, яка закріпила входження України у склад СРСР.</a:t>
            </a:r>
          </a:p>
          <a:p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33375"/>
            <a:ext cx="4271962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5354638"/>
            <a:ext cx="21431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6375" y="5000625"/>
            <a:ext cx="1601788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179388" y="3387725"/>
            <a:ext cx="4176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Franklin Gothic Book"/>
              </a:rPr>
              <a:t>Девіз</a:t>
            </a:r>
          </a:p>
          <a:p>
            <a:pPr algn="ctr"/>
            <a:r>
              <a:rPr lang="ru-RU">
                <a:latin typeface="Franklin Gothic Book"/>
              </a:rPr>
              <a:t>«Пролетарі всіх країн, єднайтеся!»</a:t>
            </a:r>
            <a:endParaRPr lang="uk-UA">
              <a:latin typeface="Franklin Gothic Book"/>
            </a:endParaRPr>
          </a:p>
        </p:txBody>
      </p:sp>
      <p:sp>
        <p:nvSpPr>
          <p:cNvPr id="31749" name="Прямоугольник 4"/>
          <p:cNvSpPr>
            <a:spLocks noChangeArrowheads="1"/>
          </p:cNvSpPr>
          <p:nvPr/>
        </p:nvSpPr>
        <p:spPr bwMode="auto">
          <a:xfrm>
            <a:off x="808038" y="4076700"/>
            <a:ext cx="24987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Franklin Gothic Book"/>
              </a:rPr>
              <a:t>Столиця	</a:t>
            </a:r>
          </a:p>
          <a:p>
            <a:r>
              <a:rPr lang="ru-RU">
                <a:latin typeface="Franklin Gothic Book"/>
              </a:rPr>
              <a:t>Харків (1922 — 1934)</a:t>
            </a:r>
          </a:p>
          <a:p>
            <a:r>
              <a:rPr lang="ru-RU">
                <a:latin typeface="Franklin Gothic Book"/>
              </a:rPr>
              <a:t>Київ (1934 — 1991</a:t>
            </a:r>
            <a:endParaRPr lang="uk-UA">
              <a:latin typeface="Franklin Gothic Book"/>
            </a:endParaRPr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188913"/>
            <a:ext cx="2360612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2949575"/>
            <a:ext cx="3006725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Показати особливості міжнародного та внутрішнього становища України на початку 20-х років ХХ століття;</a:t>
            </a:r>
          </a:p>
          <a:p>
            <a:r>
              <a:rPr lang="uk-UA" smtClean="0"/>
              <a:t>Визначити особливості статусу України у складі СРСР;</a:t>
            </a:r>
          </a:p>
          <a:p>
            <a:r>
              <a:rPr lang="uk-UA" smtClean="0"/>
              <a:t>Вчитися встановлювати причинно – наслідкові зв»язки, працювати з джерелами інформації, робити висновки та узагальнення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допускало </a:t>
            </a:r>
            <a:r>
              <a:rPr lang="ru-RU" dirty="0" err="1" smtClean="0"/>
              <a:t>міжнародну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УСРР?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Які</a:t>
            </a:r>
            <a:r>
              <a:rPr lang="ru-RU" dirty="0" smtClean="0"/>
              <a:t> причини </a:t>
            </a:r>
            <a:r>
              <a:rPr lang="ru-RU" dirty="0" err="1" smtClean="0"/>
              <a:t>утворення</a:t>
            </a:r>
            <a:r>
              <a:rPr lang="ru-RU" dirty="0" smtClean="0"/>
              <a:t> СРСР?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існували</a:t>
            </a:r>
            <a:r>
              <a:rPr lang="ru-RU" dirty="0" smtClean="0"/>
              <a:t> 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 союзу 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республік</a:t>
            </a:r>
            <a:r>
              <a:rPr lang="ru-RU" dirty="0" smtClean="0"/>
              <a:t>? Яку </a:t>
            </a:r>
            <a:r>
              <a:rPr lang="ru-RU" dirty="0" err="1" smtClean="0"/>
              <a:t>позицію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підтримуєте</a:t>
            </a:r>
            <a:r>
              <a:rPr lang="ru-RU" dirty="0" smtClean="0"/>
              <a:t>?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Доведіть </a:t>
            </a:r>
            <a:r>
              <a:rPr lang="uk-UA" dirty="0"/>
              <a:t>на прикладі України, що СРСР не був союзною державою, створеною на основі рівноправності союзних радянських республік.</a:t>
            </a:r>
            <a:endParaRPr lang="ru-RU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Міжнародне становище України.</a:t>
            </a:r>
          </a:p>
          <a:p>
            <a:r>
              <a:rPr lang="uk-UA" smtClean="0"/>
              <a:t>Внутрішнє становище. Державний статус України в 1921 – 1922рр.</a:t>
            </a:r>
          </a:p>
          <a:p>
            <a:r>
              <a:rPr lang="uk-UA" smtClean="0"/>
              <a:t>Утворення СРСР. </a:t>
            </a:r>
          </a:p>
          <a:p>
            <a:r>
              <a:rPr lang="uk-UA" smtClean="0"/>
              <a:t>Статус УСРР у складі СРСР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r>
              <a:rPr lang="uk-UA" smtClean="0"/>
              <a:t>Опорні поняття:</a:t>
            </a:r>
          </a:p>
          <a:p>
            <a:r>
              <a:rPr lang="uk-UA" smtClean="0"/>
              <a:t>Автономізація;</a:t>
            </a:r>
          </a:p>
          <a:p>
            <a:r>
              <a:rPr lang="uk-UA" smtClean="0"/>
              <a:t>Федерація;</a:t>
            </a:r>
          </a:p>
          <a:p>
            <a:r>
              <a:rPr lang="uk-UA" smtClean="0"/>
              <a:t>СРСР;</a:t>
            </a:r>
          </a:p>
          <a:p>
            <a:r>
              <a:rPr lang="uk-UA" smtClean="0"/>
              <a:t>Конституція.</a:t>
            </a:r>
          </a:p>
        </p:txBody>
      </p:sp>
      <p:sp>
        <p:nvSpPr>
          <p:cNvPr id="16387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/>
          <a:lstStyle/>
          <a:p>
            <a:r>
              <a:rPr lang="uk-UA" smtClean="0"/>
              <a:t>Опорні дати:</a:t>
            </a:r>
          </a:p>
          <a:p>
            <a:r>
              <a:rPr lang="uk-UA" smtClean="0"/>
              <a:t>30.12.1922 – утворення СРСР;</a:t>
            </a:r>
          </a:p>
          <a:p>
            <a:r>
              <a:rPr lang="uk-UA" smtClean="0"/>
              <a:t>31.01.1924р. – прийняття першої Конституції СРСР;</a:t>
            </a:r>
          </a:p>
          <a:p>
            <a:r>
              <a:rPr lang="uk-UA" smtClean="0"/>
              <a:t>Травень 1925р. – прийняття Конституції УСРР,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Проблемне завдання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Доведіть на прикладі України, що СРСР не був союзною державою, створеною на основі рівноправності союзних радянських республік.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чому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суть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політики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воєнного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комунізму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Як вона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реалізовувалася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Україні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 1919 та 1920роках.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українські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землі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відійшли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Ризьким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мирним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договором до УСРР?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Розкрийте </a:t>
            </a:r>
            <a:r>
              <a:rPr lang="uk-UA" dirty="0"/>
              <a:t>суть політики більшовиків у національному питанні.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Які </a:t>
            </a:r>
            <a:r>
              <a:rPr lang="uk-UA" dirty="0"/>
              <a:t>зміни у ставленні більшовиків до статусу України відбувалися після розгрому денікінців наприкінці 1919 - </a:t>
            </a:r>
            <a:r>
              <a:rPr lang="uk-UA" dirty="0" smtClean="0"/>
              <a:t>початку </a:t>
            </a:r>
            <a:r>
              <a:rPr lang="uk-UA" dirty="0"/>
              <a:t>1920 р.?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Міжнародне</a:t>
            </a:r>
            <a:r>
              <a:rPr lang="ru-RU" dirty="0" smtClean="0"/>
              <a:t> становище </a:t>
            </a:r>
            <a:r>
              <a:rPr lang="ru-RU" dirty="0" err="1" smtClean="0"/>
              <a:t>України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03575" y="1700213"/>
            <a:ext cx="3240088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Радянська Росія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850" y="1700213"/>
            <a:ext cx="2303463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УСРР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948488" y="1700213"/>
            <a:ext cx="1871662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Уряд УНР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0063" y="3789363"/>
            <a:ext cx="324008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Укладення власних торгових угод з Австрією, Німеччиною, </a:t>
            </a:r>
            <a:r>
              <a:rPr lang="uk-UA" dirty="0" err="1">
                <a:solidFill>
                  <a:srgbClr val="C00000"/>
                </a:solidFill>
              </a:rPr>
              <a:t>Чехо</a:t>
            </a:r>
            <a:r>
              <a:rPr lang="uk-UA" dirty="0">
                <a:solidFill>
                  <a:srgbClr val="C00000"/>
                </a:solidFill>
              </a:rPr>
              <a:t> - </a:t>
            </a:r>
            <a:r>
              <a:rPr lang="uk-UA" dirty="0" err="1">
                <a:solidFill>
                  <a:srgbClr val="C00000"/>
                </a:solidFill>
              </a:rPr>
              <a:t>Словачииною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1775" y="3716338"/>
            <a:ext cx="2592388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Договір про дружбу і братерство з Туреччиною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1922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3573463"/>
            <a:ext cx="2087563" cy="2808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Дозвіл на здійснення зовнішньої політики з метою нейтралізації уряду УНР</a:t>
            </a:r>
            <a:endParaRPr lang="uk-UA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>
            <a:off x="1476375" y="2636838"/>
            <a:ext cx="5543550" cy="1079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</p:cNvCxnSpPr>
          <p:nvPr/>
        </p:nvCxnSpPr>
        <p:spPr>
          <a:xfrm>
            <a:off x="1476375" y="2636838"/>
            <a:ext cx="2590800" cy="1008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 flipH="1">
            <a:off x="1476375" y="2565400"/>
            <a:ext cx="3348038" cy="9350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2843213" y="5229225"/>
            <a:ext cx="2449512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Встановлення дипломатичних відносин з Польщею, Латвією, Естонією</a:t>
            </a:r>
            <a:r>
              <a:rPr lang="uk-UA" dirty="0"/>
              <a:t>.</a:t>
            </a:r>
            <a:endParaRPr lang="uk-UA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80063" y="5229225"/>
            <a:ext cx="3384550" cy="151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 1923р. ліквідовані всі представництва УСРР в зарубіжних країнах</a:t>
            </a:r>
            <a:endParaRPr lang="uk-U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03350" y="260350"/>
            <a:ext cx="7056438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Питання подальшого розвитку договірної федерації радянських республік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1557338"/>
            <a:ext cx="25193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Й. Сталін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2500" y="1557338"/>
            <a:ext cx="23034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Х.</a:t>
            </a:r>
            <a:r>
              <a:rPr lang="uk-UA" dirty="0" err="1">
                <a:solidFill>
                  <a:srgbClr val="C00000"/>
                </a:solidFill>
              </a:rPr>
              <a:t>Раковський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950" y="2565400"/>
            <a:ext cx="2519363" cy="201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Виступали за обмеження суверенітету республік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( автономізацію)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2500" y="2565400"/>
            <a:ext cx="2303463" cy="201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Збереження суверенітету республік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125" y="1557338"/>
            <a:ext cx="20875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В.І.Ленін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59563" y="2565400"/>
            <a:ext cx="2089150" cy="201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Створення федеративної держави на основі </a:t>
            </a:r>
            <a:r>
              <a:rPr lang="uk-UA" dirty="0" err="1">
                <a:solidFill>
                  <a:srgbClr val="C00000"/>
                </a:solidFill>
              </a:rPr>
              <a:t>об»єднання</a:t>
            </a:r>
            <a:r>
              <a:rPr lang="uk-UA" dirty="0">
                <a:solidFill>
                  <a:srgbClr val="C00000"/>
                </a:solidFill>
              </a:rPr>
              <a:t> рівноправних республік</a:t>
            </a:r>
            <a:endParaRPr lang="uk-UA" dirty="0">
              <a:solidFill>
                <a:srgbClr val="C00000"/>
              </a:solidFill>
            </a:endParaRPr>
          </a:p>
        </p:txBody>
      </p: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 flipH="1">
            <a:off x="1692275" y="908050"/>
            <a:ext cx="3240088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</p:cNvCxnSpPr>
          <p:nvPr/>
        </p:nvCxnSpPr>
        <p:spPr>
          <a:xfrm>
            <a:off x="4932363" y="908050"/>
            <a:ext cx="2700337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900113" y="765175"/>
            <a:ext cx="76327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solidFill>
                  <a:srgbClr val="FF0000"/>
                </a:solidFill>
                <a:latin typeface="Franklin Gothic Book"/>
              </a:rPr>
              <a:t>А чому, на вашу думку, взагалі виникла ідея об»єднання всіх радянських республік в єдину державу?</a:t>
            </a:r>
            <a:endParaRPr lang="ru-RU" sz="4000" b="1">
              <a:solidFill>
                <a:srgbClr val="FF000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520</TotalTime>
  <Words>883</Words>
  <Application>Microsoft Office PowerPoint</Application>
  <PresentationFormat>Экран (4:3)</PresentationFormat>
  <Paragraphs>109</Paragraphs>
  <Slides>20</Slides>
  <Notes>0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20</vt:i4>
      </vt:variant>
    </vt:vector>
  </HeadingPairs>
  <TitlesOfParts>
    <vt:vector size="34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Makas</cp:lastModifiedBy>
  <cp:revision>68</cp:revision>
  <dcterms:modified xsi:type="dcterms:W3CDTF">2012-04-23T13:44:43Z</dcterms:modified>
</cp:coreProperties>
</file>