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0" r:id="rId2"/>
    <p:sldId id="309" r:id="rId3"/>
    <p:sldId id="256" r:id="rId4"/>
    <p:sldId id="302" r:id="rId5"/>
    <p:sldId id="288" r:id="rId6"/>
    <p:sldId id="289" r:id="rId7"/>
    <p:sldId id="303" r:id="rId8"/>
    <p:sldId id="290" r:id="rId9"/>
    <p:sldId id="286" r:id="rId10"/>
    <p:sldId id="304" r:id="rId11"/>
    <p:sldId id="305" r:id="rId12"/>
    <p:sldId id="306" r:id="rId13"/>
    <p:sldId id="291" r:id="rId14"/>
    <p:sldId id="292" r:id="rId15"/>
    <p:sldId id="293" r:id="rId16"/>
    <p:sldId id="307" r:id="rId17"/>
    <p:sldId id="294" r:id="rId18"/>
    <p:sldId id="287" r:id="rId19"/>
    <p:sldId id="295" r:id="rId20"/>
    <p:sldId id="296" r:id="rId21"/>
    <p:sldId id="297" r:id="rId22"/>
    <p:sldId id="308" r:id="rId23"/>
    <p:sldId id="298" r:id="rId24"/>
    <p:sldId id="299" r:id="rId25"/>
    <p:sldId id="300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72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84DC5-AD5A-4484-917C-F83C614C4569}" type="datetimeFigureOut">
              <a:rPr lang="ru-RU"/>
              <a:pPr>
                <a:defRPr/>
              </a:pPr>
              <a:t>21.04.2012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26434-390D-4064-93B1-695CDC98E3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8C1D0-484F-4C0D-BD4C-37A52BD407AA}" type="datetimeFigureOut">
              <a:rPr lang="ru-RU"/>
              <a:pPr>
                <a:defRPr/>
              </a:pPr>
              <a:t>21.04.2012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D2737-D52C-4A8C-9646-259909E3F4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58018-09F6-49E2-BA7D-016FD1835F88}" type="datetimeFigureOut">
              <a:rPr lang="ru-RU"/>
              <a:pPr>
                <a:defRPr/>
              </a:pPr>
              <a:t>21.04.2012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D827A-05E1-4456-B969-9E8D9DAB2A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2853E-70DA-4A9A-A2C0-31F817A8DD31}" type="datetimeFigureOut">
              <a:rPr lang="ru-RU"/>
              <a:pPr>
                <a:defRPr/>
              </a:pPr>
              <a:t>21.04.2012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ACCB69-78DE-4626-A8A6-F5EBE0BFDB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21578-3F8F-4C74-A331-71F9688B6ADD}" type="datetimeFigureOut">
              <a:rPr lang="ru-RU"/>
              <a:pPr>
                <a:defRPr/>
              </a:pPr>
              <a:t>21.04.2012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ECEC8-9C94-40B0-AF86-614ABFE63F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44218-BB1A-4A49-B578-D5C238FD7647}" type="datetimeFigureOut">
              <a:rPr lang="ru-RU"/>
              <a:pPr>
                <a:defRPr/>
              </a:pPr>
              <a:t>21.04.2012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84C4A-CD25-4107-8303-304BFECCF2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F5AAE-CFCF-403B-A03C-536D3BB91648}" type="datetimeFigureOut">
              <a:rPr lang="ru-RU"/>
              <a:pPr>
                <a:defRPr/>
              </a:pPr>
              <a:t>21.04.2012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AED3A5-DF0B-48BA-A713-F2B620FC7A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2A09A-BA55-40DB-BE8E-EE4305B455BE}" type="datetimeFigureOut">
              <a:rPr lang="ru-RU"/>
              <a:pPr>
                <a:defRPr/>
              </a:pPr>
              <a:t>21.04.2012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25C71-6F16-4EF0-9B69-A600078611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6D4D2-0234-4470-A9A8-50B91E326616}" type="datetimeFigureOut">
              <a:rPr lang="ru-RU"/>
              <a:pPr>
                <a:defRPr/>
              </a:pPr>
              <a:t>21.04.2012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47904-2709-4157-8240-EB8D91BB43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C21CA-A487-4ED3-8D79-019873FE3243}" type="datetimeFigureOut">
              <a:rPr lang="ru-RU"/>
              <a:pPr>
                <a:defRPr/>
              </a:pPr>
              <a:t>21.04.2012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A5883-4786-4719-ABF9-3D00A87A15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1C402-6FCA-4A8C-BF0F-C14E82B3B07D}" type="datetimeFigureOut">
              <a:rPr lang="ru-RU"/>
              <a:pPr>
                <a:defRPr/>
              </a:pPr>
              <a:t>21.04.2012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FC1DE-9752-4D48-BB00-765F602711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D991351-9E0E-4340-8AE1-FFF68CF42A8D}" type="datetimeFigureOut">
              <a:rPr lang="ru-RU"/>
              <a:pPr>
                <a:defRPr/>
              </a:pPr>
              <a:t>21.04.2012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A848D04-8F8D-4AFA-9030-891983CE9D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1" r:id="rId4"/>
    <p:sldLayoutId id="2147483675" r:id="rId5"/>
    <p:sldLayoutId id="2147483670" r:id="rId6"/>
    <p:sldLayoutId id="2147483676" r:id="rId7"/>
    <p:sldLayoutId id="2147483677" r:id="rId8"/>
    <p:sldLayoutId id="2147483678" r:id="rId9"/>
    <p:sldLayoutId id="2147483669" r:id="rId10"/>
    <p:sldLayoutId id="214748367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-42863"/>
            <a:ext cx="5000625" cy="690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Латинська Америка на початку ХІХ століття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987675" y="1557338"/>
            <a:ext cx="3384550" cy="7191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i="1" dirty="0">
                <a:solidFill>
                  <a:srgbClr val="FF0000"/>
                </a:solidFill>
              </a:rPr>
              <a:t>НАСЕЛЕННЯ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2781300"/>
            <a:ext cx="3600450" cy="647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C00000"/>
                </a:solidFill>
              </a:rPr>
              <a:t>Привілейоване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472113" y="2781300"/>
            <a:ext cx="3671887" cy="647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C00000"/>
                </a:solidFill>
              </a:rPr>
              <a:t>Непривілейоване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-15875" y="4038600"/>
            <a:ext cx="3527425" cy="1873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C00000"/>
                </a:solidFill>
              </a:rPr>
              <a:t>Європейські землевласники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480050" y="4076700"/>
            <a:ext cx="3671888" cy="19446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C00000"/>
                </a:solidFill>
              </a:rPr>
              <a:t>Індіанці, негри, мулати, метиси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187450" y="6237288"/>
            <a:ext cx="4176713" cy="5762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C00000"/>
                </a:solidFill>
              </a:rPr>
              <a:t>Місцева аристократія ( креоли )</a:t>
            </a:r>
            <a:endParaRPr lang="ru-RU" dirty="0">
              <a:solidFill>
                <a:srgbClr val="C00000"/>
              </a:solidFill>
            </a:endParaRPr>
          </a:p>
        </p:txBody>
      </p:sp>
      <p:cxnSp>
        <p:nvCxnSpPr>
          <p:cNvPr id="12" name="Прямая со стрелкой 11"/>
          <p:cNvCxnSpPr>
            <a:stCxn id="5" idx="2"/>
          </p:cNvCxnSpPr>
          <p:nvPr/>
        </p:nvCxnSpPr>
        <p:spPr>
          <a:xfrm flipH="1">
            <a:off x="3600450" y="2276475"/>
            <a:ext cx="1079500" cy="5048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5" idx="2"/>
          </p:cNvCxnSpPr>
          <p:nvPr/>
        </p:nvCxnSpPr>
        <p:spPr>
          <a:xfrm>
            <a:off x="4679950" y="2276475"/>
            <a:ext cx="792163" cy="5048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6" idx="2"/>
          </p:cNvCxnSpPr>
          <p:nvPr/>
        </p:nvCxnSpPr>
        <p:spPr>
          <a:xfrm>
            <a:off x="1800225" y="3429000"/>
            <a:ext cx="0" cy="609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7" idx="2"/>
            <a:endCxn id="9" idx="0"/>
          </p:cNvCxnSpPr>
          <p:nvPr/>
        </p:nvCxnSpPr>
        <p:spPr>
          <a:xfrm>
            <a:off x="7307263" y="3429000"/>
            <a:ext cx="7937" cy="6477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/>
              <a:t>Латинська</a:t>
            </a:r>
            <a:r>
              <a:rPr lang="ru-RU" dirty="0"/>
              <a:t> Америка на початку ХІХ </a:t>
            </a:r>
            <a:r>
              <a:rPr lang="ru-RU" dirty="0" err="1"/>
              <a:t>століття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Основа економіки країн Латинської Америки – плантації.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b="1" i="1" u="sng" dirty="0" smtClean="0">
                <a:solidFill>
                  <a:srgbClr val="FF0000"/>
                </a:solidFill>
              </a:rPr>
              <a:t>Плантація – велике капіталістичне землеробське господарство, де вирощували спеціальні культури: бавовну, цукрову тростину, каву, чай тощо.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/>
              <a:t>Що таке плантаційне рабство</a:t>
            </a:r>
            <a:r>
              <a:rPr lang="uk-UA" dirty="0" smtClean="0"/>
              <a:t>?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/>
              <a:t>Яким було становище рабів у Латинській Америці</a:t>
            </a:r>
            <a:r>
              <a:rPr lang="uk-UA" dirty="0" smtClean="0"/>
              <a:t>?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u="sng" dirty="0" smtClean="0">
                <a:solidFill>
                  <a:srgbClr val="FF0000"/>
                </a:solidFill>
              </a:rPr>
              <a:t>На початку ХІХ століття у Латинській Америці перебувало близько 2 </a:t>
            </a:r>
            <a:r>
              <a:rPr lang="uk-UA" u="sng" dirty="0" err="1" smtClean="0">
                <a:solidFill>
                  <a:srgbClr val="FF0000"/>
                </a:solidFill>
              </a:rPr>
              <a:t>млн</a:t>
            </a:r>
            <a:r>
              <a:rPr lang="uk-UA" u="sng" dirty="0" smtClean="0">
                <a:solidFill>
                  <a:srgbClr val="FF0000"/>
                </a:solidFill>
              </a:rPr>
              <a:t> негрів - рабів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Колоніям заборонялося торгувати з іншими країнами ( </a:t>
            </a:r>
            <a:r>
              <a:rPr lang="uk-UA" u="sng" dirty="0" smtClean="0">
                <a:solidFill>
                  <a:srgbClr val="FF0000"/>
                </a:solidFill>
              </a:rPr>
              <a:t>тільки з метрополією</a:t>
            </a:r>
            <a:r>
              <a:rPr lang="uk-UA" dirty="0" smtClean="0"/>
              <a:t>), високі податки сплачувала місцева аристократія. </a:t>
            </a:r>
            <a:endParaRPr lang="ru-RU" dirty="0"/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endParaRPr lang="uk-UA" dirty="0"/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endParaRPr lang="ru-RU" b="1" i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7363" y="6350"/>
            <a:ext cx="5622925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олилиния 4"/>
          <p:cNvSpPr/>
          <p:nvPr/>
        </p:nvSpPr>
        <p:spPr>
          <a:xfrm>
            <a:off x="4538663" y="1273175"/>
            <a:ext cx="338137" cy="174625"/>
          </a:xfrm>
          <a:custGeom>
            <a:avLst/>
            <a:gdLst>
              <a:gd name="connsiteX0" fmla="*/ 185254 w 337654"/>
              <a:gd name="connsiteY0" fmla="*/ 174261 h 174754"/>
              <a:gd name="connsiteX1" fmla="*/ 239683 w 337654"/>
              <a:gd name="connsiteY1" fmla="*/ 141604 h 174754"/>
              <a:gd name="connsiteX2" fmla="*/ 261454 w 337654"/>
              <a:gd name="connsiteY2" fmla="*/ 119832 h 174754"/>
              <a:gd name="connsiteX3" fmla="*/ 337654 w 337654"/>
              <a:gd name="connsiteY3" fmla="*/ 108947 h 174754"/>
              <a:gd name="connsiteX4" fmla="*/ 304997 w 337654"/>
              <a:gd name="connsiteY4" fmla="*/ 43632 h 174754"/>
              <a:gd name="connsiteX5" fmla="*/ 272340 w 337654"/>
              <a:gd name="connsiteY5" fmla="*/ 32747 h 174754"/>
              <a:gd name="connsiteX6" fmla="*/ 207025 w 337654"/>
              <a:gd name="connsiteY6" fmla="*/ 90 h 174754"/>
              <a:gd name="connsiteX7" fmla="*/ 119940 w 337654"/>
              <a:gd name="connsiteY7" fmla="*/ 21861 h 174754"/>
              <a:gd name="connsiteX8" fmla="*/ 43740 w 337654"/>
              <a:gd name="connsiteY8" fmla="*/ 76290 h 174754"/>
              <a:gd name="connsiteX9" fmla="*/ 11083 w 337654"/>
              <a:gd name="connsiteY9" fmla="*/ 87175 h 174754"/>
              <a:gd name="connsiteX10" fmla="*/ 98168 w 337654"/>
              <a:gd name="connsiteY10" fmla="*/ 130718 h 174754"/>
              <a:gd name="connsiteX11" fmla="*/ 152597 w 337654"/>
              <a:gd name="connsiteY11" fmla="*/ 174261 h 174754"/>
              <a:gd name="connsiteX12" fmla="*/ 196140 w 337654"/>
              <a:gd name="connsiteY12" fmla="*/ 163375 h 174754"/>
              <a:gd name="connsiteX13" fmla="*/ 185254 w 337654"/>
              <a:gd name="connsiteY13" fmla="*/ 174261 h 174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37654" h="174754">
                <a:moveTo>
                  <a:pt x="185254" y="174261"/>
                </a:moveTo>
                <a:cubicBezTo>
                  <a:pt x="192511" y="170632"/>
                  <a:pt x="222466" y="153902"/>
                  <a:pt x="239683" y="141604"/>
                </a:cubicBezTo>
                <a:cubicBezTo>
                  <a:pt x="248034" y="135639"/>
                  <a:pt x="251717" y="123078"/>
                  <a:pt x="261454" y="119832"/>
                </a:cubicBezTo>
                <a:cubicBezTo>
                  <a:pt x="285795" y="111718"/>
                  <a:pt x="312254" y="112575"/>
                  <a:pt x="337654" y="108947"/>
                </a:cubicBezTo>
                <a:cubicBezTo>
                  <a:pt x="329827" y="77642"/>
                  <a:pt x="333540" y="60758"/>
                  <a:pt x="304997" y="43632"/>
                </a:cubicBezTo>
                <a:cubicBezTo>
                  <a:pt x="295158" y="37728"/>
                  <a:pt x="283226" y="36375"/>
                  <a:pt x="272340" y="32747"/>
                </a:cubicBezTo>
                <a:cubicBezTo>
                  <a:pt x="258909" y="23793"/>
                  <a:pt x="226858" y="-1713"/>
                  <a:pt x="207025" y="90"/>
                </a:cubicBezTo>
                <a:cubicBezTo>
                  <a:pt x="177226" y="2799"/>
                  <a:pt x="119940" y="21861"/>
                  <a:pt x="119940" y="21861"/>
                </a:cubicBezTo>
                <a:cubicBezTo>
                  <a:pt x="101797" y="76289"/>
                  <a:pt x="119939" y="50890"/>
                  <a:pt x="43740" y="76290"/>
                </a:cubicBezTo>
                <a:lnTo>
                  <a:pt x="11083" y="87175"/>
                </a:lnTo>
                <a:cubicBezTo>
                  <a:pt x="-11826" y="155901"/>
                  <a:pt x="-6533" y="104542"/>
                  <a:pt x="98168" y="130718"/>
                </a:cubicBezTo>
                <a:cubicBezTo>
                  <a:pt x="116475" y="135295"/>
                  <a:pt x="139529" y="161194"/>
                  <a:pt x="152597" y="174261"/>
                </a:cubicBezTo>
                <a:cubicBezTo>
                  <a:pt x="167111" y="170632"/>
                  <a:pt x="181755" y="167485"/>
                  <a:pt x="196140" y="163375"/>
                </a:cubicBezTo>
                <a:cubicBezTo>
                  <a:pt x="207173" y="160223"/>
                  <a:pt x="177997" y="177890"/>
                  <a:pt x="185254" y="174261"/>
                </a:cubicBez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uk-UA" cap="none" smtClean="0">
                <a:effectLst/>
              </a:rPr>
              <a:t>Повстання рабів на о.Гаїті</a:t>
            </a:r>
            <a:endParaRPr lang="ru-RU" cap="none" smtClean="0">
              <a:effectLst/>
            </a:endParaRPr>
          </a:p>
        </p:txBody>
      </p:sp>
      <p:pic>
        <p:nvPicPr>
          <p:cNvPr id="25602" name="Picture 3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1554163"/>
            <a:ext cx="4262438" cy="4525962"/>
          </a:xfrm>
        </p:spPr>
      </p:pic>
      <p:sp>
        <p:nvSpPr>
          <p:cNvPr id="35844" name="Rectangle 4"/>
          <p:cNvSpPr>
            <a:spLocks noGrp="1"/>
          </p:cNvSpPr>
          <p:nvPr>
            <p:ph type="body" sz="half" idx="4294967295"/>
          </p:nvPr>
        </p:nvSpPr>
        <p:spPr>
          <a:xfrm>
            <a:off x="4729163" y="1554163"/>
            <a:ext cx="4262437" cy="4525962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sz="2400" dirty="0" smtClean="0"/>
              <a:t>На островах Карибського моря було поширене плантаційне рабство.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sz="2400" dirty="0" smtClean="0"/>
              <a:t>500 тис. рабів перебувало на </a:t>
            </a:r>
            <a:r>
              <a:rPr lang="uk-UA" sz="2400" dirty="0" err="1" smtClean="0"/>
              <a:t>о.Гаїті</a:t>
            </a:r>
            <a:r>
              <a:rPr lang="uk-UA" sz="2400" dirty="0" smtClean="0"/>
              <a:t> ( французька колонія), якими володіли 4 – 5 </a:t>
            </a:r>
            <a:r>
              <a:rPr lang="uk-UA" sz="2400" dirty="0" err="1" smtClean="0"/>
              <a:t>тис.родин</a:t>
            </a:r>
            <a:r>
              <a:rPr lang="uk-UA" sz="2400" dirty="0" smtClean="0"/>
              <a:t> плантаторів.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sz="2400" dirty="0" smtClean="0"/>
              <a:t>14 серпня 1791 року – повстання рабів ( 10 </a:t>
            </a:r>
            <a:r>
              <a:rPr lang="uk-UA" sz="2400" dirty="0" err="1" smtClean="0"/>
              <a:t>тис.чол</a:t>
            </a:r>
            <a:r>
              <a:rPr lang="uk-UA" sz="2400" dirty="0" smtClean="0"/>
              <a:t>.) на півночі колонії.</a:t>
            </a: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uk-UA" cap="none" smtClean="0">
                <a:effectLst/>
              </a:rPr>
              <a:t>Повстання рабів на о.Гаїті</a:t>
            </a:r>
            <a:endParaRPr lang="ru-RU" cap="none" smtClean="0">
              <a:effectLst/>
            </a:endParaRPr>
          </a:p>
        </p:txBody>
      </p:sp>
      <p:sp>
        <p:nvSpPr>
          <p:cNvPr id="36867" name="Rectangle 3"/>
          <p:cNvSpPr>
            <a:spLocks noGrp="1"/>
          </p:cNvSpPr>
          <p:nvPr>
            <p:ph type="body" sz="half" idx="4294967295"/>
          </p:nvPr>
        </p:nvSpPr>
        <p:spPr>
          <a:xfrm>
            <a:off x="304800" y="1554163"/>
            <a:ext cx="4262438" cy="4525962"/>
          </a:xfrm>
        </p:spPr>
        <p:txBody>
          <a:bodyPr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sz="2800" dirty="0" smtClean="0"/>
              <a:t>Очолив повстання </a:t>
            </a:r>
            <a:r>
              <a:rPr lang="uk-UA" sz="2800" dirty="0" err="1" smtClean="0"/>
              <a:t>Туссен</a:t>
            </a:r>
            <a:r>
              <a:rPr lang="uk-UA" sz="2800" dirty="0" smtClean="0"/>
              <a:t> </a:t>
            </a:r>
            <a:r>
              <a:rPr lang="uk-UA" sz="2800" dirty="0" err="1" smtClean="0"/>
              <a:t>Лувертюр</a:t>
            </a:r>
            <a:r>
              <a:rPr lang="uk-UA" sz="2800" dirty="0" smtClean="0"/>
              <a:t>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sz="2800" dirty="0" smtClean="0"/>
              <a:t>«Наше гасло – перемогти або загинути. Смерть або свобода!»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sz="2800" dirty="0" smtClean="0"/>
              <a:t>Раби отримали свободу і землі плантаторів, захопили владу.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sz="2800" dirty="0" smtClean="0"/>
              <a:t>Це було перше в історії успішне повстання рабів.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sz="2800" dirty="0" smtClean="0"/>
              <a:t>Гаїті була проголошена республікою.(1804р.)</a:t>
            </a:r>
            <a:endParaRPr lang="ru-RU" sz="2800" dirty="0" smtClean="0"/>
          </a:p>
        </p:txBody>
      </p:sp>
      <p:pic>
        <p:nvPicPr>
          <p:cNvPr id="26627" name="Picture 4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940425" y="1628775"/>
            <a:ext cx="2803525" cy="4525963"/>
          </a:xfrm>
        </p:spPr>
      </p:pic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6443663" y="6165850"/>
            <a:ext cx="2028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Franklin Gothic Book"/>
              </a:rPr>
              <a:t>Туссен Лувертюр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uk-UA" sz="3200" cap="none" smtClean="0">
                <a:effectLst/>
              </a:rPr>
              <a:t>Проголошення незалежності Мексики</a:t>
            </a:r>
            <a:endParaRPr lang="ru-RU" sz="3200" cap="none" smtClean="0">
              <a:effectLst/>
            </a:endParaRPr>
          </a:p>
        </p:txBody>
      </p:sp>
      <p:sp>
        <p:nvSpPr>
          <p:cNvPr id="37891" name="Rectangle 3"/>
          <p:cNvSpPr>
            <a:spLocks noGrp="1"/>
          </p:cNvSpPr>
          <p:nvPr>
            <p:ph type="body" sz="half" idx="4294967295"/>
          </p:nvPr>
        </p:nvSpPr>
        <p:spPr>
          <a:xfrm>
            <a:off x="304800" y="1554163"/>
            <a:ext cx="4262438" cy="4525962"/>
          </a:xfrm>
        </p:spPr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sz="2800" dirty="0" smtClean="0"/>
              <a:t>На основі п.8.2 §13 (с.156 ) визначте: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sz="2800" dirty="0" smtClean="0"/>
              <a:t>Які сприятливі умови склалися для національно – визвольного руху в Мексиці?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sz="2800" dirty="0" smtClean="0"/>
              <a:t>Хто очолив повстання у Мексиці?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sz="2800" dirty="0" smtClean="0"/>
              <a:t>В якому році Мексика здобула незалежність?</a:t>
            </a:r>
            <a:endParaRPr lang="ru-RU" sz="2800" dirty="0" smtClean="0"/>
          </a:p>
        </p:txBody>
      </p:sp>
      <p:pic>
        <p:nvPicPr>
          <p:cNvPr id="27651" name="Picture 4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729163" y="1554163"/>
            <a:ext cx="4262437" cy="4525962"/>
          </a:xfrm>
        </p:spPr>
      </p:pic>
      <p:sp>
        <p:nvSpPr>
          <p:cNvPr id="27652" name="Rectangle 5"/>
          <p:cNvSpPr>
            <a:spLocks noChangeArrowheads="1"/>
          </p:cNvSpPr>
          <p:nvPr/>
        </p:nvSpPr>
        <p:spPr bwMode="auto">
          <a:xfrm>
            <a:off x="6011863" y="6237288"/>
            <a:ext cx="1739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Franklin Gothic Book"/>
              </a:rPr>
              <a:t>Мігель Ідальго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292100"/>
            <a:ext cx="7200900" cy="639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 idx="4294967295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200" cap="none" smtClean="0">
                <a:effectLst/>
              </a:rPr>
              <a:t>С.Болівар – лідер національно – визвольного руху</a:t>
            </a:r>
            <a:endParaRPr lang="ru-RU" sz="3200" cap="none" smtClean="0">
              <a:effectLst/>
            </a:endParaRPr>
          </a:p>
        </p:txBody>
      </p:sp>
      <p:pic>
        <p:nvPicPr>
          <p:cNvPr id="29698" name="Picture 3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1554163"/>
            <a:ext cx="3279775" cy="4525962"/>
          </a:xfrm>
        </p:spPr>
      </p:pic>
      <p:sp>
        <p:nvSpPr>
          <p:cNvPr id="38916" name="Rectangle 4"/>
          <p:cNvSpPr>
            <a:spLocks noGrp="1"/>
          </p:cNvSpPr>
          <p:nvPr>
            <p:ph type="body" sz="half" idx="4294967295"/>
          </p:nvPr>
        </p:nvSpPr>
        <p:spPr>
          <a:xfrm>
            <a:off x="3635375" y="1554163"/>
            <a:ext cx="5356225" cy="4525962"/>
          </a:xfrm>
        </p:spPr>
        <p:txBody>
          <a:bodyPr>
            <a:normAutofit fontScale="550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sz="2800" dirty="0" err="1" smtClean="0"/>
              <a:t>Сімон</a:t>
            </a:r>
            <a:r>
              <a:rPr lang="uk-UA" sz="2800" dirty="0" smtClean="0"/>
              <a:t> Болівар «Визволитель» (1783 – 1830рр.) </a:t>
            </a:r>
            <a:r>
              <a:rPr lang="ru-RU" sz="2800" dirty="0" smtClean="0"/>
              <a:t>брав </a:t>
            </a:r>
            <a:r>
              <a:rPr lang="ru-RU" sz="2800" dirty="0" err="1"/>
              <a:t>активну</a:t>
            </a:r>
            <a:r>
              <a:rPr lang="ru-RU" sz="2800" dirty="0"/>
              <a:t> участь в </a:t>
            </a:r>
            <a:r>
              <a:rPr lang="ru-RU" sz="2800" dirty="0" err="1"/>
              <a:t>боротьбі</a:t>
            </a:r>
            <a:r>
              <a:rPr lang="ru-RU" sz="2800" dirty="0"/>
              <a:t> </a:t>
            </a:r>
            <a:r>
              <a:rPr lang="ru-RU" sz="2800" dirty="0" err="1"/>
              <a:t>проти</a:t>
            </a:r>
            <a:r>
              <a:rPr lang="ru-RU" sz="2800" dirty="0"/>
              <a:t> </a:t>
            </a:r>
            <a:r>
              <a:rPr lang="ru-RU" sz="2800" dirty="0" err="1"/>
              <a:t>іспанського</a:t>
            </a:r>
            <a:r>
              <a:rPr lang="ru-RU" sz="2800" dirty="0"/>
              <a:t> </a:t>
            </a:r>
            <a:r>
              <a:rPr lang="ru-RU" sz="2800" dirty="0" err="1"/>
              <a:t>панування</a:t>
            </a:r>
            <a:r>
              <a:rPr lang="ru-RU" sz="2800" dirty="0"/>
              <a:t> у </a:t>
            </a:r>
            <a:r>
              <a:rPr lang="ru-RU" sz="2800" dirty="0" err="1"/>
              <a:t>Венесуелі</a:t>
            </a:r>
            <a:r>
              <a:rPr lang="ru-RU" sz="2800" dirty="0"/>
              <a:t> (</a:t>
            </a:r>
            <a:r>
              <a:rPr lang="ru-RU" sz="2800" dirty="0" err="1"/>
              <a:t>квітень</a:t>
            </a:r>
            <a:r>
              <a:rPr lang="ru-RU" sz="2800" dirty="0"/>
              <a:t> 1810) та </a:t>
            </a:r>
            <a:r>
              <a:rPr lang="ru-RU" sz="2800" dirty="0" err="1"/>
              <a:t>проголошенні</a:t>
            </a:r>
            <a:r>
              <a:rPr lang="ru-RU" sz="2800" dirty="0"/>
              <a:t> </a:t>
            </a:r>
            <a:r>
              <a:rPr lang="ru-RU" sz="2800" dirty="0" err="1"/>
              <a:t>її</a:t>
            </a:r>
            <a:r>
              <a:rPr lang="ru-RU" sz="2800" dirty="0"/>
              <a:t> </a:t>
            </a:r>
            <a:r>
              <a:rPr lang="ru-RU" sz="2800" dirty="0" err="1"/>
              <a:t>незалежною</a:t>
            </a:r>
            <a:r>
              <a:rPr lang="ru-RU" sz="2800" dirty="0"/>
              <a:t> </a:t>
            </a:r>
            <a:r>
              <a:rPr lang="ru-RU" sz="2800" dirty="0" err="1"/>
              <a:t>республікою</a:t>
            </a:r>
            <a:r>
              <a:rPr lang="ru-RU" sz="2800" dirty="0"/>
              <a:t> (1811). </a:t>
            </a:r>
            <a:endParaRPr lang="ru-RU" sz="2800" dirty="0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800" dirty="0" err="1" smtClean="0"/>
              <a:t>Після</a:t>
            </a:r>
            <a:r>
              <a:rPr lang="ru-RU" sz="2800" dirty="0" smtClean="0"/>
              <a:t> </a:t>
            </a:r>
            <a:r>
              <a:rPr lang="ru-RU" sz="2800" dirty="0" err="1"/>
              <a:t>розгрому</a:t>
            </a:r>
            <a:r>
              <a:rPr lang="ru-RU" sz="2800" dirty="0"/>
              <a:t> </a:t>
            </a:r>
            <a:r>
              <a:rPr lang="ru-RU" sz="2800" dirty="0" err="1"/>
              <a:t>останньої</a:t>
            </a:r>
            <a:r>
              <a:rPr lang="ru-RU" sz="2800" dirty="0"/>
              <a:t> </a:t>
            </a:r>
            <a:r>
              <a:rPr lang="ru-RU" sz="2800" dirty="0" err="1"/>
              <a:t>іспанськими</a:t>
            </a:r>
            <a:r>
              <a:rPr lang="ru-RU" sz="2800" dirty="0"/>
              <a:t> </a:t>
            </a:r>
            <a:r>
              <a:rPr lang="ru-RU" sz="2800" dirty="0" err="1"/>
              <a:t>військами</a:t>
            </a:r>
            <a:r>
              <a:rPr lang="ru-RU" sz="2800" dirty="0"/>
              <a:t>, у 1812 </a:t>
            </a:r>
            <a:r>
              <a:rPr lang="ru-RU" sz="2800" dirty="0" err="1"/>
              <a:t>оселився</a:t>
            </a:r>
            <a:r>
              <a:rPr lang="ru-RU" sz="2800" dirty="0"/>
              <a:t> в </a:t>
            </a:r>
            <a:r>
              <a:rPr lang="ru-RU" sz="2800" dirty="0" err="1"/>
              <a:t>Новій</a:t>
            </a:r>
            <a:r>
              <a:rPr lang="ru-RU" sz="2800" dirty="0"/>
              <a:t> </a:t>
            </a:r>
            <a:r>
              <a:rPr lang="ru-RU" sz="2800" dirty="0" err="1"/>
              <a:t>Ґранаді</a:t>
            </a:r>
            <a:r>
              <a:rPr lang="ru-RU" sz="2800" dirty="0"/>
              <a:t> (</a:t>
            </a:r>
            <a:r>
              <a:rPr lang="ru-RU" sz="2800" dirty="0" err="1"/>
              <a:t>сучасна</a:t>
            </a:r>
            <a:r>
              <a:rPr lang="ru-RU" sz="2800" dirty="0"/>
              <a:t> </a:t>
            </a:r>
            <a:r>
              <a:rPr lang="ru-RU" sz="2800" dirty="0" err="1"/>
              <a:t>Колумбія</a:t>
            </a:r>
            <a:r>
              <a:rPr lang="ru-RU" sz="2800" dirty="0"/>
              <a:t>), а на початку 1813 </a:t>
            </a:r>
            <a:r>
              <a:rPr lang="ru-RU" sz="2800" dirty="0" err="1"/>
              <a:t>повернувся</a:t>
            </a:r>
            <a:r>
              <a:rPr lang="ru-RU" sz="2800" dirty="0"/>
              <a:t> на </a:t>
            </a:r>
            <a:r>
              <a:rPr lang="ru-RU" sz="2800" dirty="0" err="1"/>
              <a:t>Батьківщину</a:t>
            </a:r>
            <a:r>
              <a:rPr lang="ru-RU" sz="2800" dirty="0"/>
              <a:t>. </a:t>
            </a:r>
            <a:endParaRPr lang="ru-RU" sz="2800" dirty="0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800" dirty="0" smtClean="0"/>
              <a:t>В </a:t>
            </a:r>
            <a:r>
              <a:rPr lang="ru-RU" sz="2800" dirty="0" err="1"/>
              <a:t>серпні</a:t>
            </a:r>
            <a:r>
              <a:rPr lang="ru-RU" sz="2800" dirty="0"/>
              <a:t> 1813 </a:t>
            </a:r>
            <a:r>
              <a:rPr lang="ru-RU" sz="2800" dirty="0" err="1"/>
              <a:t>його</a:t>
            </a:r>
            <a:r>
              <a:rPr lang="ru-RU" sz="2800" dirty="0"/>
              <a:t> </a:t>
            </a:r>
            <a:r>
              <a:rPr lang="ru-RU" sz="2800" dirty="0" err="1"/>
              <a:t>війська</a:t>
            </a:r>
            <a:r>
              <a:rPr lang="ru-RU" sz="2800" dirty="0"/>
              <a:t> </a:t>
            </a:r>
            <a:r>
              <a:rPr lang="ru-RU" sz="2800" dirty="0" err="1"/>
              <a:t>захопили</a:t>
            </a:r>
            <a:r>
              <a:rPr lang="ru-RU" sz="2800" dirty="0"/>
              <a:t> Каракас; </a:t>
            </a:r>
            <a:r>
              <a:rPr lang="ru-RU" sz="2800" dirty="0" err="1"/>
              <a:t>була</a:t>
            </a:r>
            <a:r>
              <a:rPr lang="ru-RU" sz="2800" dirty="0"/>
              <a:t> </a:t>
            </a:r>
            <a:r>
              <a:rPr lang="ru-RU" sz="2800" dirty="0" err="1"/>
              <a:t>проголошена</a:t>
            </a:r>
            <a:r>
              <a:rPr lang="ru-RU" sz="2800" dirty="0"/>
              <a:t> 2-а </a:t>
            </a:r>
            <a:r>
              <a:rPr lang="ru-RU" sz="2800" dirty="0" err="1"/>
              <a:t>Венесуельська</a:t>
            </a:r>
            <a:r>
              <a:rPr lang="ru-RU" sz="2800" dirty="0"/>
              <a:t> </a:t>
            </a:r>
            <a:r>
              <a:rPr lang="ru-RU" sz="2800" dirty="0" err="1"/>
              <a:t>республіка</a:t>
            </a:r>
            <a:r>
              <a:rPr lang="ru-RU" sz="2800" dirty="0"/>
              <a:t> на </a:t>
            </a:r>
            <a:r>
              <a:rPr lang="ru-RU" sz="2800" dirty="0" err="1"/>
              <a:t>чолі</a:t>
            </a:r>
            <a:r>
              <a:rPr lang="ru-RU" sz="2800" dirty="0"/>
              <a:t> з </a:t>
            </a:r>
            <a:r>
              <a:rPr lang="ru-RU" sz="2800" dirty="0" err="1"/>
              <a:t>Боліваром</a:t>
            </a:r>
            <a:r>
              <a:rPr lang="ru-RU" sz="2800" dirty="0"/>
              <a:t>. </a:t>
            </a:r>
            <a:r>
              <a:rPr lang="ru-RU" sz="2800" dirty="0" err="1"/>
              <a:t>Однак</a:t>
            </a:r>
            <a:r>
              <a:rPr lang="ru-RU" sz="2800" dirty="0"/>
              <a:t>, не </a:t>
            </a:r>
            <a:r>
              <a:rPr lang="ru-RU" sz="2800" dirty="0" err="1"/>
              <a:t>провівши</a:t>
            </a:r>
            <a:r>
              <a:rPr lang="ru-RU" sz="2800" dirty="0"/>
              <a:t> </a:t>
            </a:r>
            <a:r>
              <a:rPr lang="ru-RU" sz="2800" dirty="0" err="1"/>
              <a:t>реформи</a:t>
            </a:r>
            <a:r>
              <a:rPr lang="ru-RU" sz="2800" dirty="0"/>
              <a:t> для </a:t>
            </a:r>
            <a:r>
              <a:rPr lang="ru-RU" sz="2800" dirty="0" err="1"/>
              <a:t>нижчих</a:t>
            </a:r>
            <a:r>
              <a:rPr lang="ru-RU" sz="2800" dirty="0"/>
              <a:t> </a:t>
            </a:r>
            <a:r>
              <a:rPr lang="ru-RU" sz="2800" dirty="0" err="1"/>
              <a:t>верств</a:t>
            </a:r>
            <a:r>
              <a:rPr lang="ru-RU" sz="2800" dirty="0"/>
              <a:t> </a:t>
            </a:r>
            <a:r>
              <a:rPr lang="ru-RU" sz="2800" dirty="0" err="1"/>
              <a:t>населення</a:t>
            </a:r>
            <a:r>
              <a:rPr lang="ru-RU" sz="2800" dirty="0"/>
              <a:t>, </a:t>
            </a:r>
            <a:r>
              <a:rPr lang="ru-RU" sz="2800" dirty="0" err="1"/>
              <a:t>він</a:t>
            </a:r>
            <a:r>
              <a:rPr lang="ru-RU" sz="2800" dirty="0"/>
              <a:t> не </a:t>
            </a:r>
            <a:r>
              <a:rPr lang="ru-RU" sz="2800" dirty="0" err="1"/>
              <a:t>зміг</a:t>
            </a:r>
            <a:r>
              <a:rPr lang="ru-RU" sz="2800" dirty="0"/>
              <a:t> </a:t>
            </a:r>
            <a:r>
              <a:rPr lang="ru-RU" sz="2800" dirty="0" err="1"/>
              <a:t>заручитися</a:t>
            </a:r>
            <a:r>
              <a:rPr lang="ru-RU" sz="2800" dirty="0"/>
              <a:t> </a:t>
            </a:r>
            <a:r>
              <a:rPr lang="ru-RU" sz="2800" dirty="0" err="1"/>
              <a:t>їх</a:t>
            </a:r>
            <a:r>
              <a:rPr lang="ru-RU" sz="2800" dirty="0"/>
              <a:t> </a:t>
            </a:r>
            <a:r>
              <a:rPr lang="ru-RU" sz="2800" dirty="0" err="1"/>
              <a:t>підтримкою</a:t>
            </a:r>
            <a:r>
              <a:rPr lang="ru-RU" sz="2800" dirty="0"/>
              <a:t> і в 1814 </a:t>
            </a:r>
            <a:r>
              <a:rPr lang="ru-RU" sz="2800" dirty="0" err="1"/>
              <a:t>зазнав</a:t>
            </a:r>
            <a:r>
              <a:rPr lang="ru-RU" sz="2800" dirty="0"/>
              <a:t> </a:t>
            </a:r>
            <a:r>
              <a:rPr lang="ru-RU" sz="2800" dirty="0" err="1"/>
              <a:t>поразки</a:t>
            </a:r>
            <a:r>
              <a:rPr lang="ru-RU" sz="2800" dirty="0"/>
              <a:t>. </a:t>
            </a:r>
            <a:endParaRPr lang="ru-RU" sz="2800" dirty="0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800" dirty="0" err="1" smtClean="0"/>
              <a:t>Болівар</a:t>
            </a:r>
            <a:r>
              <a:rPr lang="ru-RU" sz="2800" dirty="0" smtClean="0"/>
              <a:t> </a:t>
            </a:r>
            <a:r>
              <a:rPr lang="ru-RU" sz="2800" dirty="0" err="1"/>
              <a:t>знайшов</a:t>
            </a:r>
            <a:r>
              <a:rPr lang="ru-RU" sz="2800" dirty="0"/>
              <a:t> </a:t>
            </a:r>
            <a:r>
              <a:rPr lang="ru-RU" sz="2800" dirty="0" err="1"/>
              <a:t>притулок</a:t>
            </a:r>
            <a:r>
              <a:rPr lang="ru-RU" sz="2800" dirty="0"/>
              <a:t> на </a:t>
            </a:r>
            <a:r>
              <a:rPr lang="ru-RU" sz="2800" dirty="0" err="1"/>
              <a:t>Ямайці</a:t>
            </a:r>
            <a:r>
              <a:rPr lang="ru-RU" sz="2800" dirty="0"/>
              <a:t>, у </a:t>
            </a:r>
            <a:r>
              <a:rPr lang="ru-RU" sz="2800" dirty="0" err="1"/>
              <a:t>вересні</a:t>
            </a:r>
            <a:r>
              <a:rPr lang="ru-RU" sz="2800" dirty="0"/>
              <a:t> 1815 </a:t>
            </a:r>
            <a:r>
              <a:rPr lang="ru-RU" sz="2800" dirty="0" err="1"/>
              <a:t>опублікував</a:t>
            </a:r>
            <a:r>
              <a:rPr lang="ru-RU" sz="2800" dirty="0"/>
              <a:t> там </a:t>
            </a:r>
            <a:r>
              <a:rPr lang="ru-RU" sz="2800" dirty="0" err="1"/>
              <a:t>відкритий</a:t>
            </a:r>
            <a:r>
              <a:rPr lang="ru-RU" sz="2800" dirty="0"/>
              <a:t> лист, де </a:t>
            </a:r>
            <a:r>
              <a:rPr lang="ru-RU" sz="2800" dirty="0" err="1"/>
              <a:t>висловив</a:t>
            </a:r>
            <a:r>
              <a:rPr lang="ru-RU" sz="2800" dirty="0"/>
              <a:t> </a:t>
            </a:r>
            <a:r>
              <a:rPr lang="ru-RU" sz="2800" dirty="0" err="1"/>
              <a:t>впевненість</a:t>
            </a:r>
            <a:r>
              <a:rPr lang="ru-RU" sz="2800" dirty="0"/>
              <a:t> у скорому </a:t>
            </a:r>
            <a:r>
              <a:rPr lang="ru-RU" sz="2800" dirty="0" err="1"/>
              <a:t>звільненні</a:t>
            </a:r>
            <a:r>
              <a:rPr lang="ru-RU" sz="2800" dirty="0"/>
              <a:t> </a:t>
            </a:r>
            <a:r>
              <a:rPr lang="ru-RU" sz="2800" dirty="0" err="1"/>
              <a:t>іспанської</a:t>
            </a:r>
            <a:r>
              <a:rPr lang="ru-RU" sz="2800" dirty="0"/>
              <a:t> Америки.</a:t>
            </a:r>
            <a:endParaRPr lang="ru-RU" sz="2800" dirty="0" smtClean="0"/>
          </a:p>
        </p:txBody>
      </p:sp>
      <p:sp>
        <p:nvSpPr>
          <p:cNvPr id="29700" name="Rectangle 5"/>
          <p:cNvSpPr>
            <a:spLocks noChangeArrowheads="1"/>
          </p:cNvSpPr>
          <p:nvPr/>
        </p:nvSpPr>
        <p:spPr bwMode="auto">
          <a:xfrm>
            <a:off x="1116013" y="6237288"/>
            <a:ext cx="17891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Franklin Gothic Book"/>
              </a:rPr>
              <a:t>Симон Болівар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3324225"/>
            <a:ext cx="3630613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1813" y="65088"/>
            <a:ext cx="4365625" cy="325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Box 2"/>
          <p:cNvSpPr txBox="1">
            <a:spLocks noChangeArrowheads="1"/>
          </p:cNvSpPr>
          <p:nvPr/>
        </p:nvSpPr>
        <p:spPr bwMode="auto">
          <a:xfrm>
            <a:off x="250825" y="404813"/>
            <a:ext cx="4090988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1600">
                <a:latin typeface="Franklin Gothic Book"/>
              </a:rPr>
              <a:t>Симон Болівар визнавав необхідним визволення рабів і вирішення інших соціальних проблем. Болівар переконав президента Гаїті А. Петіона надати повстанцям військову допомогу й в грудні 1816 висадився на узбережжі Венесуели.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1600">
                <a:latin typeface="Franklin Gothic Book"/>
              </a:rPr>
              <a:t>Відміна рабства (1816) та опублікований у 1817 декрет про наділення солдат визволительної армії землею надали йому змогу розширити соціальну базу його підтримки.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1600">
                <a:latin typeface="Franklin Gothic Book"/>
              </a:rPr>
              <a:t>Після успішних дій у Венесуелі його війська у 1819 звільнили Нову Ґранаду.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1600">
                <a:latin typeface="Franklin Gothic Book"/>
              </a:rPr>
              <a:t>У грудні 1819 він був обраний президентом проголошеної Національним конгресом в Ангостурі республіки Колумбії, до якої увійшли Венесуела і Нова Ґранада.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1600">
                <a:latin typeface="Franklin Gothic Book"/>
              </a:rPr>
              <a:t>У 1822 колумбійці вигнали іспанські сили з провінції Кіто (суч. Еквадор), яка теж приєдналася до Колумбії.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156325" y="981075"/>
            <a:ext cx="3683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878388" y="1773238"/>
            <a:ext cx="287337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uk-UA" cap="none" smtClean="0">
                <a:effectLst/>
              </a:rPr>
              <a:t>Велика Колумбія</a:t>
            </a:r>
            <a:endParaRPr lang="ru-RU" cap="none" smtClean="0">
              <a:effectLst/>
            </a:endParaRPr>
          </a:p>
        </p:txBody>
      </p:sp>
      <p:sp>
        <p:nvSpPr>
          <p:cNvPr id="31746" name="Rectangle 3"/>
          <p:cNvSpPr>
            <a:spLocks noGrp="1"/>
          </p:cNvSpPr>
          <p:nvPr>
            <p:ph type="body" sz="half" idx="4294967295"/>
          </p:nvPr>
        </p:nvSpPr>
        <p:spPr>
          <a:xfrm>
            <a:off x="304800" y="1554163"/>
            <a:ext cx="4262438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uk-UA" sz="2800" smtClean="0"/>
              <a:t>1819 – 1830рр. – конфедерація іспаномовних держав Західної півкулі – Велика Колумбія у складі:</a:t>
            </a:r>
          </a:p>
          <a:p>
            <a:pPr>
              <a:lnSpc>
                <a:spcPct val="90000"/>
              </a:lnSpc>
            </a:pPr>
            <a:r>
              <a:rPr lang="uk-UA" sz="2800" smtClean="0"/>
              <a:t>Венесуели;</a:t>
            </a:r>
          </a:p>
          <a:p>
            <a:pPr>
              <a:lnSpc>
                <a:spcPct val="90000"/>
              </a:lnSpc>
            </a:pPr>
            <a:r>
              <a:rPr lang="uk-UA" sz="2800" smtClean="0"/>
              <a:t>Колумбії;</a:t>
            </a:r>
          </a:p>
          <a:p>
            <a:pPr>
              <a:lnSpc>
                <a:spcPct val="90000"/>
              </a:lnSpc>
            </a:pPr>
            <a:r>
              <a:rPr lang="uk-UA" sz="2800" smtClean="0"/>
              <a:t>Панами;</a:t>
            </a:r>
          </a:p>
          <a:p>
            <a:pPr>
              <a:lnSpc>
                <a:spcPct val="90000"/>
              </a:lnSpc>
            </a:pPr>
            <a:r>
              <a:rPr lang="uk-UA" sz="2800" smtClean="0"/>
              <a:t>Еквадору.</a:t>
            </a:r>
            <a:endParaRPr lang="ru-RU" sz="2800" smtClean="0"/>
          </a:p>
        </p:txBody>
      </p:sp>
      <p:pic>
        <p:nvPicPr>
          <p:cNvPr id="31747" name="Picture 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011863" y="4508500"/>
            <a:ext cx="1803400" cy="1789113"/>
          </a:xfrm>
        </p:spPr>
      </p:pic>
      <p:pic>
        <p:nvPicPr>
          <p:cNvPr id="3174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1700213"/>
            <a:ext cx="3470275" cy="232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3324225"/>
            <a:ext cx="3630613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1813" y="65088"/>
            <a:ext cx="4365625" cy="325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25" y="1695450"/>
            <a:ext cx="4160838" cy="507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Box 1"/>
          <p:cNvSpPr txBox="1">
            <a:spLocks noChangeArrowheads="1"/>
          </p:cNvSpPr>
          <p:nvPr/>
        </p:nvSpPr>
        <p:spPr bwMode="auto">
          <a:xfrm>
            <a:off x="107950" y="188913"/>
            <a:ext cx="40624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Franklin Gothic Book"/>
              </a:rPr>
              <a:t>Порівняйте карти. Які зміни  відбулися?</a:t>
            </a:r>
          </a:p>
          <a:p>
            <a:r>
              <a:rPr lang="uk-UA">
                <a:latin typeface="Franklin Gothic Book"/>
              </a:rPr>
              <a:t>З якою темою ми будемо працювати на уроці?</a:t>
            </a:r>
            <a:endParaRPr lang="ru-RU">
              <a:latin typeface="Franklin Gothic 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/>
          </p:cNvSpPr>
          <p:nvPr>
            <p:ph type="title"/>
          </p:nvPr>
        </p:nvSpPr>
        <p:spPr bwMode="auto">
          <a:xfrm>
            <a:off x="301625" y="457200"/>
            <a:ext cx="8686800" cy="84137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uk-UA" sz="3200" cap="none" smtClean="0">
                <a:effectLst/>
              </a:rPr>
              <a:t>Проголошення незалежності Бразилії</a:t>
            </a:r>
            <a:endParaRPr lang="ru-RU" sz="3200" cap="none" smtClean="0">
              <a:effectLst/>
            </a:endParaRPr>
          </a:p>
        </p:txBody>
      </p:sp>
      <p:sp>
        <p:nvSpPr>
          <p:cNvPr id="40963" name="Rectangle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На основі п.8.4 §13 визначте:</a:t>
            </a:r>
          </a:p>
          <a:p>
            <a:pPr marL="514350" indent="-514350" fontAlgn="auto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uk-UA" dirty="0" smtClean="0"/>
              <a:t>Які події спонукали до значних змін в житті Бразилії?</a:t>
            </a:r>
          </a:p>
          <a:p>
            <a:pPr marL="514350" indent="-514350" fontAlgn="auto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uk-UA" dirty="0" smtClean="0"/>
              <a:t>Коли Бразилія була проголошена незалежною?</a:t>
            </a:r>
          </a:p>
          <a:p>
            <a:pPr marL="514350" indent="-514350" fontAlgn="auto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uk-UA" dirty="0" smtClean="0"/>
              <a:t>Який політичний устрій був встановлений у Бразилії?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</p:txBody>
      </p:sp>
      <p:pic>
        <p:nvPicPr>
          <p:cNvPr id="32771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364163" y="1341438"/>
            <a:ext cx="3384550" cy="4724400"/>
          </a:xfrm>
        </p:spPr>
      </p:pic>
      <p:sp>
        <p:nvSpPr>
          <p:cNvPr id="32772" name="TextBox 2"/>
          <p:cNvSpPr txBox="1">
            <a:spLocks noChangeArrowheads="1"/>
          </p:cNvSpPr>
          <p:nvPr/>
        </p:nvSpPr>
        <p:spPr bwMode="auto">
          <a:xfrm>
            <a:off x="5508625" y="6237288"/>
            <a:ext cx="3167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Franklin Gothic Book"/>
              </a:rPr>
              <a:t>Імператор Бразилії Педру І.</a:t>
            </a:r>
            <a:endParaRPr lang="ru-RU">
              <a:latin typeface="Franklin Gothic 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uk-UA" sz="3200" cap="none" smtClean="0">
                <a:effectLst/>
              </a:rPr>
              <a:t>Підсумки національно – визвольного руху в країнах Латинської Америки</a:t>
            </a:r>
            <a:endParaRPr lang="ru-RU" sz="3200" cap="none" smtClean="0">
              <a:effectLst/>
            </a:endParaRPr>
          </a:p>
        </p:txBody>
      </p:sp>
      <p:sp>
        <p:nvSpPr>
          <p:cNvPr id="3379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uk-UA" sz="2400" smtClean="0"/>
              <a:t>В Латинській Америці були утворені незалежні держави:</a:t>
            </a:r>
          </a:p>
          <a:p>
            <a:pPr>
              <a:lnSpc>
                <a:spcPct val="80000"/>
              </a:lnSpc>
            </a:pPr>
            <a:r>
              <a:rPr lang="uk-UA" sz="2400" smtClean="0"/>
              <a:t>1804 р. – Гаїті;</a:t>
            </a:r>
          </a:p>
          <a:p>
            <a:pPr>
              <a:lnSpc>
                <a:spcPct val="80000"/>
              </a:lnSpc>
            </a:pPr>
            <a:r>
              <a:rPr lang="uk-UA" sz="2400" smtClean="0"/>
              <a:t>1811р . – Парагвай;</a:t>
            </a:r>
          </a:p>
          <a:p>
            <a:pPr>
              <a:lnSpc>
                <a:spcPct val="80000"/>
              </a:lnSpc>
            </a:pPr>
            <a:r>
              <a:rPr lang="uk-UA" sz="2400" smtClean="0"/>
              <a:t>1816р. – Аргентина;</a:t>
            </a:r>
          </a:p>
          <a:p>
            <a:pPr>
              <a:lnSpc>
                <a:spcPct val="80000"/>
              </a:lnSpc>
            </a:pPr>
            <a:r>
              <a:rPr lang="uk-UA" sz="2400" smtClean="0"/>
              <a:t>1818р. – Чилі;</a:t>
            </a:r>
          </a:p>
          <a:p>
            <a:pPr>
              <a:lnSpc>
                <a:spcPct val="80000"/>
              </a:lnSpc>
            </a:pPr>
            <a:r>
              <a:rPr lang="uk-UA" sz="2400" smtClean="0"/>
              <a:t>1819р. – Велика Колумбія;</a:t>
            </a:r>
          </a:p>
          <a:p>
            <a:pPr>
              <a:lnSpc>
                <a:spcPct val="80000"/>
              </a:lnSpc>
            </a:pPr>
            <a:r>
              <a:rPr lang="uk-UA" sz="2400" smtClean="0"/>
              <a:t>1821р. – Перу;</a:t>
            </a:r>
          </a:p>
          <a:p>
            <a:pPr>
              <a:lnSpc>
                <a:spcPct val="80000"/>
              </a:lnSpc>
            </a:pPr>
            <a:r>
              <a:rPr lang="uk-UA" sz="2400" smtClean="0"/>
              <a:t>1821р. – Мексика;</a:t>
            </a:r>
          </a:p>
          <a:p>
            <a:pPr>
              <a:lnSpc>
                <a:spcPct val="80000"/>
              </a:lnSpc>
            </a:pPr>
            <a:r>
              <a:rPr lang="uk-UA" sz="2400" smtClean="0"/>
              <a:t>1821р. – Федерація республік Центральної Америки;</a:t>
            </a:r>
          </a:p>
          <a:p>
            <a:pPr>
              <a:lnSpc>
                <a:spcPct val="80000"/>
              </a:lnSpc>
            </a:pPr>
            <a:r>
              <a:rPr lang="uk-UA" sz="2400" smtClean="0"/>
              <a:t>1825р. – Болівія;</a:t>
            </a:r>
          </a:p>
          <a:p>
            <a:pPr>
              <a:lnSpc>
                <a:spcPct val="80000"/>
              </a:lnSpc>
            </a:pPr>
            <a:r>
              <a:rPr lang="uk-UA" sz="2400" smtClean="0"/>
              <a:t>1830р. – Уругвай.</a:t>
            </a:r>
            <a:endParaRPr 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3324225"/>
            <a:ext cx="3630613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1813" y="65088"/>
            <a:ext cx="4365625" cy="325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25" y="1695450"/>
            <a:ext cx="4160838" cy="507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uk-UA" sz="2000" cap="none" smtClean="0">
                <a:effectLst/>
              </a:rPr>
              <a:t>Особливості соціально – економічного розвитку нових держав Латинської Америки в І половині ХІХ століття</a:t>
            </a:r>
            <a:endParaRPr lang="ru-RU" sz="2000" cap="none" smtClean="0">
              <a:effectLst/>
            </a:endParaRPr>
          </a:p>
        </p:txBody>
      </p:sp>
      <p:sp>
        <p:nvSpPr>
          <p:cNvPr id="3584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uk-UA" smtClean="0"/>
              <a:t>Широке використання іноземних кредитів;</a:t>
            </a:r>
          </a:p>
          <a:p>
            <a:r>
              <a:rPr lang="uk-UA" smtClean="0"/>
              <a:t>Посилення впливу США, Великої Британії, Франції  на економіку латиноамериканських країн;</a:t>
            </a:r>
          </a:p>
          <a:p>
            <a:r>
              <a:rPr lang="uk-UA" smtClean="0"/>
              <a:t>Збереження латифундій;</a:t>
            </a:r>
          </a:p>
          <a:p>
            <a:r>
              <a:rPr lang="uk-UA" smtClean="0"/>
              <a:t>Селяни не отримали власної землі.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uk-UA" sz="2000" cap="none" smtClean="0">
                <a:effectLst/>
              </a:rPr>
              <a:t>Особливості політичного розвитку нових держав Латинської Америки в І половині ХІХ століття</a:t>
            </a:r>
            <a:endParaRPr lang="ru-RU" sz="2000" cap="none" smtClean="0">
              <a:effectLst/>
            </a:endParaRPr>
          </a:p>
        </p:txBody>
      </p:sp>
      <p:sp>
        <p:nvSpPr>
          <p:cNvPr id="3686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uk-UA" smtClean="0"/>
              <a:t>Утвердження республіканської форми правління;</a:t>
            </a:r>
          </a:p>
          <a:p>
            <a:pPr>
              <a:lnSpc>
                <a:spcPct val="90000"/>
              </a:lnSpc>
            </a:pPr>
            <a:r>
              <a:rPr lang="uk-UA" smtClean="0"/>
              <a:t>Прийняття конституцій;</a:t>
            </a:r>
          </a:p>
          <a:p>
            <a:pPr>
              <a:lnSpc>
                <a:spcPct val="90000"/>
              </a:lnSpc>
            </a:pPr>
            <a:r>
              <a:rPr lang="uk-UA" smtClean="0"/>
              <a:t>В політичному житті відбувалася боротьба лібералів і консерваторів;</a:t>
            </a:r>
          </a:p>
          <a:p>
            <a:pPr>
              <a:lnSpc>
                <a:spcPct val="90000"/>
              </a:lnSpc>
            </a:pPr>
            <a:r>
              <a:rPr lang="uk-UA" smtClean="0"/>
              <a:t>Політичні партії часто використовували в своїй боротьбі за владу армію;</a:t>
            </a:r>
          </a:p>
          <a:p>
            <a:pPr>
              <a:lnSpc>
                <a:spcPct val="90000"/>
              </a:lnSpc>
            </a:pPr>
            <a:r>
              <a:rPr lang="uk-UA" smtClean="0"/>
              <a:t>В ряді країн встановлювалися диктаторські режими.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uk-UA" cap="none" smtClean="0">
                <a:effectLst/>
              </a:rPr>
              <a:t>Закріплення</a:t>
            </a:r>
            <a:endParaRPr lang="ru-RU" cap="none" smtClean="0">
              <a:effectLst/>
            </a:endParaRPr>
          </a:p>
        </p:txBody>
      </p:sp>
      <p:sp>
        <p:nvSpPr>
          <p:cNvPr id="45059" name="Rectangle 3"/>
          <p:cNvSpPr>
            <a:spLocks noGrp="1"/>
          </p:cNvSpPr>
          <p:nvPr>
            <p:ph type="body" idx="4294967295"/>
          </p:nvPr>
        </p:nvSpPr>
        <p:spPr/>
        <p:txBody>
          <a:bodyPr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err="1"/>
              <a:t>Чому</a:t>
            </a:r>
            <a:r>
              <a:rPr lang="ru-RU" dirty="0"/>
              <a:t> </a:t>
            </a:r>
            <a:r>
              <a:rPr lang="ru-RU" dirty="0" err="1"/>
              <a:t>національно</a:t>
            </a:r>
            <a:r>
              <a:rPr lang="ru-RU" dirty="0"/>
              <a:t> – </a:t>
            </a:r>
            <a:r>
              <a:rPr lang="ru-RU" dirty="0" err="1"/>
              <a:t>визвольний</a:t>
            </a:r>
            <a:r>
              <a:rPr lang="ru-RU" dirty="0"/>
              <a:t> </a:t>
            </a:r>
            <a:r>
              <a:rPr lang="ru-RU" dirty="0" err="1"/>
              <a:t>рух</a:t>
            </a:r>
            <a:r>
              <a:rPr lang="ru-RU" dirty="0"/>
              <a:t> </a:t>
            </a:r>
            <a:r>
              <a:rPr lang="ru-RU" dirty="0" err="1"/>
              <a:t>набув</a:t>
            </a:r>
            <a:r>
              <a:rPr lang="ru-RU" dirty="0"/>
              <a:t> великого </a:t>
            </a:r>
            <a:r>
              <a:rPr lang="ru-RU" dirty="0" err="1"/>
              <a:t>поширення</a:t>
            </a:r>
            <a:r>
              <a:rPr lang="ru-RU" dirty="0"/>
              <a:t> в </a:t>
            </a:r>
            <a:r>
              <a:rPr lang="ru-RU" dirty="0" err="1"/>
              <a:t>Латинській</a:t>
            </a:r>
            <a:r>
              <a:rPr lang="ru-RU" dirty="0"/>
              <a:t> </a:t>
            </a:r>
            <a:r>
              <a:rPr lang="ru-RU" dirty="0" err="1"/>
              <a:t>Америці</a:t>
            </a:r>
            <a:r>
              <a:rPr lang="ru-RU" dirty="0"/>
              <a:t>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/>
              <a:t>в І </a:t>
            </a:r>
            <a:r>
              <a:rPr lang="ru-RU" dirty="0" err="1"/>
              <a:t>половині</a:t>
            </a:r>
            <a:r>
              <a:rPr lang="ru-RU" dirty="0"/>
              <a:t> ХІХ </a:t>
            </a:r>
            <a:r>
              <a:rPr lang="ru-RU" dirty="0" err="1"/>
              <a:t>століття</a:t>
            </a:r>
            <a:r>
              <a:rPr lang="ru-RU" dirty="0" smtClean="0"/>
              <a:t>?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b="1" i="1" u="sng" dirty="0" smtClean="0">
                <a:solidFill>
                  <a:srgbClr val="FF0000"/>
                </a:solidFill>
              </a:rPr>
              <a:t>Колоніальний гніт затримував розвиток народів Латинської Америки.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b="1" i="1" u="sng" dirty="0" smtClean="0">
                <a:solidFill>
                  <a:srgbClr val="FF0000"/>
                </a:solidFill>
              </a:rPr>
              <a:t>Переважна більшість населення не мали ніяких прав.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b="1" i="1" u="sng" dirty="0" smtClean="0">
                <a:solidFill>
                  <a:srgbClr val="FF0000"/>
                </a:solidFill>
              </a:rPr>
              <a:t>Національна буржуазія прагнула правити.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b="1" i="1" u="sng" dirty="0" smtClean="0">
                <a:solidFill>
                  <a:srgbClr val="FF0000"/>
                </a:solidFill>
              </a:rPr>
              <a:t>В країнах Європи відбуваються зміни, </a:t>
            </a:r>
            <a:r>
              <a:rPr lang="uk-UA" b="1" i="1" u="sng" dirty="0" err="1" smtClean="0">
                <a:solidFill>
                  <a:srgbClr val="FF0000"/>
                </a:solidFill>
              </a:rPr>
              <a:t>пов»язані</a:t>
            </a:r>
            <a:r>
              <a:rPr lang="uk-UA" b="1" i="1" u="sng" dirty="0" smtClean="0">
                <a:solidFill>
                  <a:srgbClr val="FF0000"/>
                </a:solidFill>
              </a:rPr>
              <a:t> з французькою революцією та наполеонівськими війнами.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b="1" i="1" u="sng" dirty="0" smtClean="0">
                <a:solidFill>
                  <a:srgbClr val="FF0000"/>
                </a:solidFill>
              </a:rPr>
              <a:t>Повалення політичних режимів у метрополіях. </a:t>
            </a:r>
            <a:endParaRPr lang="ru-RU" b="1" i="1" u="sng" dirty="0">
              <a:solidFill>
                <a:srgbClr val="FF0000"/>
              </a:solidFill>
            </a:endParaRP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9793" y="3501008"/>
            <a:ext cx="8458200" cy="12223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Утворення незалежних </a:t>
            </a:r>
            <a:r>
              <a:rPr lang="uk-UA" dirty="0"/>
              <a:t>д</a:t>
            </a:r>
            <a:r>
              <a:rPr lang="uk-UA" dirty="0" smtClean="0"/>
              <a:t>ержав у латинській Америці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Завдання уроку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Визначити причини національно - визвольного руху в Латинській Америці;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Познайомитися в перебігом національної визвольної боротьби народів Латинської Америки;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Визначити особливості соціально – економічного та політичного розвитку країн Латинської Америки після визволення;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Вчитися встановлювати  </a:t>
            </a:r>
            <a:r>
              <a:rPr lang="uk-UA" dirty="0" err="1" smtClean="0"/>
              <a:t>причинно</a:t>
            </a:r>
            <a:r>
              <a:rPr lang="uk-UA" dirty="0" smtClean="0"/>
              <a:t> – наслідкові </a:t>
            </a:r>
            <a:r>
              <a:rPr lang="uk-UA" dirty="0" err="1" smtClean="0"/>
              <a:t>зв»язки</a:t>
            </a:r>
            <a:r>
              <a:rPr lang="uk-UA" dirty="0" smtClean="0"/>
              <a:t>;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uk-UA" cap="none" smtClean="0">
                <a:effectLst/>
              </a:rPr>
              <a:t>План</a:t>
            </a:r>
            <a:endParaRPr lang="ru-RU" cap="none" smtClean="0">
              <a:effectLst/>
            </a:endParaRPr>
          </a:p>
        </p:txBody>
      </p:sp>
      <p:sp>
        <p:nvSpPr>
          <p:cNvPr id="17410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uk-UA" smtClean="0"/>
              <a:t>Повстання рабів на острові Гаїті.</a:t>
            </a:r>
          </a:p>
          <a:p>
            <a:pPr>
              <a:lnSpc>
                <a:spcPct val="90000"/>
              </a:lnSpc>
            </a:pPr>
            <a:r>
              <a:rPr lang="uk-UA" smtClean="0"/>
              <a:t>Проголошення незалежності Мексики.</a:t>
            </a:r>
          </a:p>
          <a:p>
            <a:pPr>
              <a:lnSpc>
                <a:spcPct val="90000"/>
              </a:lnSpc>
            </a:pPr>
            <a:r>
              <a:rPr lang="uk-UA" smtClean="0"/>
              <a:t>С.Болівар – лідер національно – визвольного руху.</a:t>
            </a:r>
          </a:p>
          <a:p>
            <a:pPr>
              <a:lnSpc>
                <a:spcPct val="90000"/>
              </a:lnSpc>
            </a:pPr>
            <a:r>
              <a:rPr lang="uk-UA" smtClean="0"/>
              <a:t>Проголошення незалежності Бразилії.</a:t>
            </a:r>
          </a:p>
          <a:p>
            <a:pPr>
              <a:lnSpc>
                <a:spcPct val="90000"/>
              </a:lnSpc>
            </a:pPr>
            <a:r>
              <a:rPr lang="uk-UA" smtClean="0"/>
              <a:t>Особливості соціально – економічного розвитку і політичного розвитку нових держав Латинської Америки в І половині ХІХ століття.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uk-UA" cap="none" smtClean="0">
                <a:effectLst/>
              </a:rPr>
              <a:t>Опорні поняття і дати</a:t>
            </a:r>
            <a:endParaRPr lang="ru-RU" cap="none" smtClean="0">
              <a:effectLst/>
            </a:endParaRPr>
          </a:p>
        </p:txBody>
      </p:sp>
      <p:sp>
        <p:nvSpPr>
          <p:cNvPr id="18434" name="Rectangle 3"/>
          <p:cNvSpPr>
            <a:spLocks noGrp="1"/>
          </p:cNvSpPr>
          <p:nvPr>
            <p:ph type="body" sz="half" idx="4294967295"/>
          </p:nvPr>
        </p:nvSpPr>
        <p:spPr>
          <a:xfrm>
            <a:off x="304800" y="1554163"/>
            <a:ext cx="4262438" cy="4525962"/>
          </a:xfrm>
        </p:spPr>
        <p:txBody>
          <a:bodyPr/>
          <a:lstStyle/>
          <a:p>
            <a:r>
              <a:rPr lang="uk-UA" sz="2800" smtClean="0"/>
              <a:t>Опорні поняття:</a:t>
            </a:r>
          </a:p>
          <a:p>
            <a:r>
              <a:rPr lang="uk-UA" sz="2800" smtClean="0"/>
              <a:t>Національно – визвольний рух;</a:t>
            </a:r>
          </a:p>
          <a:p>
            <a:r>
              <a:rPr lang="uk-UA" sz="2800" smtClean="0"/>
              <a:t>Республіка;</a:t>
            </a:r>
          </a:p>
          <a:p>
            <a:r>
              <a:rPr lang="uk-UA" sz="2800" smtClean="0"/>
              <a:t>Латинська Америка.</a:t>
            </a:r>
            <a:endParaRPr lang="ru-RU" sz="2800" smtClean="0"/>
          </a:p>
        </p:txBody>
      </p:sp>
      <p:sp>
        <p:nvSpPr>
          <p:cNvPr id="33796" name="Rectangle 4"/>
          <p:cNvSpPr>
            <a:spLocks noGrp="1"/>
          </p:cNvSpPr>
          <p:nvPr>
            <p:ph type="body" sz="half" idx="4294967295"/>
          </p:nvPr>
        </p:nvSpPr>
        <p:spPr>
          <a:xfrm>
            <a:off x="4729163" y="1554163"/>
            <a:ext cx="4262437" cy="4525962"/>
          </a:xfrm>
        </p:spPr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sz="2800" dirty="0" smtClean="0"/>
              <a:t>1791р. – повстання рабів на </a:t>
            </a:r>
            <a:r>
              <a:rPr lang="uk-UA" sz="2800" dirty="0" err="1" smtClean="0"/>
              <a:t>о.Гаїті</a:t>
            </a:r>
            <a:r>
              <a:rPr lang="uk-UA" sz="2800" dirty="0" smtClean="0"/>
              <a:t>;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sz="2800" dirty="0" smtClean="0"/>
              <a:t>1820 – 1826рр. – війна за незалежність іспанських колоній у Латинській Америці;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sz="2800" dirty="0" smtClean="0"/>
              <a:t>1819 – 1830рр. – існування держави Велика Колумбія;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sz="2800" dirty="0" smtClean="0"/>
              <a:t>1783 – 1830рр. – роки життя С.Болівара.</a:t>
            </a:r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Проблемне Завдання</a:t>
            </a:r>
            <a:endParaRPr lang="ru-RU" dirty="0"/>
          </a:p>
        </p:txBody>
      </p:sp>
      <p:sp>
        <p:nvSpPr>
          <p:cNvPr id="1945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mtClean="0"/>
              <a:t>Чому національно – визвольний рух набув великого поширення в Латинській Америці саме  в І половині ХІХ століття?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uk-UA" cap="none" smtClean="0">
                <a:effectLst/>
              </a:rPr>
              <a:t>Актуалізація опорних знань</a:t>
            </a:r>
            <a:endParaRPr lang="ru-RU" cap="none" smtClean="0">
              <a:effectLst/>
            </a:endParaRPr>
          </a:p>
        </p:txBody>
      </p:sp>
      <p:sp>
        <p:nvSpPr>
          <p:cNvPr id="34819" name="Rectangle 3"/>
          <p:cNvSpPr>
            <a:spLocks noGrp="1"/>
          </p:cNvSpPr>
          <p:nvPr>
            <p:ph type="body" idx="4294967295"/>
          </p:nvPr>
        </p:nvSpPr>
        <p:spPr/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Що таке Великі географічні відкриття?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Які країни стали на шлях географічних відкриттів першими?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Які землі були відкриті під час географічних відкриттів?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Що ми розуміємо під терміном Латинська Америка?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Як склалася доля народів Центральної та Південної Америки після географічних відкриттів?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Латинська Америка на початку </a:t>
            </a:r>
            <a:r>
              <a:rPr lang="uk-UA" dirty="0" err="1" smtClean="0"/>
              <a:t>хіх</a:t>
            </a:r>
            <a:r>
              <a:rPr lang="uk-UA" dirty="0" smtClean="0"/>
              <a:t> століття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На основі даних карти визначте:</a:t>
            </a:r>
          </a:p>
          <a:p>
            <a:pPr marL="514350" indent="-514350" fontAlgn="auto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uk-UA" dirty="0" smtClean="0"/>
              <a:t>Яка країна володіла найбільшою площею колоній в Латинській Америці?</a:t>
            </a:r>
          </a:p>
          <a:p>
            <a:pPr marL="514350" indent="-514350" fontAlgn="auto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uk-UA" dirty="0" smtClean="0"/>
              <a:t>Які європейські країни мали колонії в Латинській Америці на початку ХІХ століття?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1850" y="1412875"/>
            <a:ext cx="4365625" cy="532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400</TotalTime>
  <Words>804</Words>
  <Application>Microsoft Office PowerPoint</Application>
  <PresentationFormat>Экран (4:3)</PresentationFormat>
  <Paragraphs>113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9</vt:i4>
      </vt:variant>
      <vt:variant>
        <vt:lpstr>Заголовки слайдов</vt:lpstr>
      </vt:variant>
      <vt:variant>
        <vt:i4>25</vt:i4>
      </vt:variant>
    </vt:vector>
  </HeadingPairs>
  <TitlesOfParts>
    <vt:vector size="40" baseType="lpstr">
      <vt:lpstr>Franklin Gothic Book</vt:lpstr>
      <vt:lpstr>Arial</vt:lpstr>
      <vt:lpstr>Franklin Gothic Medium</vt:lpstr>
      <vt:lpstr>Wingdings 2</vt:lpstr>
      <vt:lpstr>Calibri</vt:lpstr>
      <vt:lpstr>Wingdings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Слайд 1</vt:lpstr>
      <vt:lpstr>Слайд 2</vt:lpstr>
      <vt:lpstr>Слайд 3</vt:lpstr>
      <vt:lpstr>Слайд 4</vt:lpstr>
      <vt:lpstr>План</vt:lpstr>
      <vt:lpstr>Опорні поняття і дати</vt:lpstr>
      <vt:lpstr>Слайд 7</vt:lpstr>
      <vt:lpstr>Актуалізація опорних знань</vt:lpstr>
      <vt:lpstr>Слайд 9</vt:lpstr>
      <vt:lpstr>Слайд 10</vt:lpstr>
      <vt:lpstr>Слайд 11</vt:lpstr>
      <vt:lpstr>Слайд 12</vt:lpstr>
      <vt:lpstr>Повстання рабів на о.Гаїті</vt:lpstr>
      <vt:lpstr>Повстання рабів на о.Гаїті</vt:lpstr>
      <vt:lpstr>Проголошення незалежності Мексики</vt:lpstr>
      <vt:lpstr>Слайд 16</vt:lpstr>
      <vt:lpstr>С.Болівар – лідер національно – визвольного руху</vt:lpstr>
      <vt:lpstr>Слайд 18</vt:lpstr>
      <vt:lpstr>Велика Колумбія</vt:lpstr>
      <vt:lpstr>Проголошення незалежності Бразилії</vt:lpstr>
      <vt:lpstr>Підсумки національно – визвольного руху в країнах Латинської Америки</vt:lpstr>
      <vt:lpstr>Слайд 22</vt:lpstr>
      <vt:lpstr>Особливості соціально – економічного розвитку нових держав Латинської Америки в І половині ХІХ століття</vt:lpstr>
      <vt:lpstr>Особливості політичного розвитку нових держав Латинської Америки в І половині ХІХ століття</vt:lpstr>
      <vt:lpstr>Закріплення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Початок революції у Франції</dc:title>
  <cp:lastModifiedBy>Makas</cp:lastModifiedBy>
  <cp:revision>42</cp:revision>
  <dcterms:modified xsi:type="dcterms:W3CDTF">2012-04-21T17:42:55Z</dcterms:modified>
</cp:coreProperties>
</file>