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96" r:id="rId8"/>
    <p:sldId id="297" r:id="rId9"/>
    <p:sldId id="298" r:id="rId10"/>
    <p:sldId id="299" r:id="rId11"/>
    <p:sldId id="289" r:id="rId12"/>
    <p:sldId id="300" r:id="rId13"/>
    <p:sldId id="288" r:id="rId14"/>
    <p:sldId id="292" r:id="rId15"/>
    <p:sldId id="287" r:id="rId16"/>
    <p:sldId id="290" r:id="rId17"/>
    <p:sldId id="291" r:id="rId18"/>
    <p:sldId id="293" r:id="rId19"/>
    <p:sldId id="294" r:id="rId20"/>
    <p:sldId id="301" r:id="rId21"/>
    <p:sldId id="286" r:id="rId22"/>
    <p:sldId id="27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4F00-C4EF-4C31-8474-CE91697F7030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44340-BCBD-4E73-872E-95E28479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A58B5-0D65-4F35-8895-E1685EB40BE9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F3AE-4A93-42F0-908A-1D5F233A4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5900C-4E74-4F6D-8F12-BDBB6F553917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A7B74-8170-4B3C-8F66-B0FE50F47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1128-2650-4C8A-BF23-439F9F1D8F63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C546D-4D81-4664-90D2-B75CF697B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47F4-492F-4B1F-9972-0711AB0376F9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0AB9-5D10-4A8A-AF2C-C22E46A96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E38D-3CDC-4314-99D4-9E30FDAF86E4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C7BE-EBA2-4556-AB5B-521C38CA0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66E7-BFF1-4757-9FEB-C5C06089118F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2679-7B8C-41A7-AEBD-CCC551C5F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FDEA-5A31-43C1-A3B5-279CC3D11344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9CD7-24B0-4007-B34A-9AE1BAF94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07FA-1CAA-4D5F-9376-475D859F9C38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F79A-1FF1-4988-9FFF-03D32D0B4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11D5-0470-45EF-878B-BCFA734BBDA1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E952-B01C-4B48-9BEA-9078C0BAB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EF45-E506-482B-A929-03BF9F11EFB0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3A376-6A98-464A-9280-9785413B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15D621-B728-4CCF-A02E-658754A711C8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B1052-B4ED-4CD6-BCD4-202C2ACA8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750" y="4221163"/>
            <a:ext cx="668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>
                <a:solidFill>
                  <a:srgbClr val="2F1D03"/>
                </a:solidFill>
                <a:latin typeface="Verdana" pitchFamily="34" charset="0"/>
              </a:rPr>
              <a:t>ПОЛІТИКА РАДЯНСЬКОГО УРЯДУ В </a:t>
            </a:r>
          </a:p>
          <a:p>
            <a:r>
              <a:rPr lang="uk-UA" sz="2800" b="1">
                <a:solidFill>
                  <a:srgbClr val="2F1D03"/>
                </a:solidFill>
                <a:latin typeface="Verdana" pitchFamily="34" charset="0"/>
              </a:rPr>
              <a:t>УКРАЇНІ В 1919 РОЦІ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Встановлення радянської влади та її характер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витяг з Маніфесту Тимчасового </a:t>
            </a:r>
            <a:r>
              <a:rPr lang="uk-UA" dirty="0" err="1" smtClean="0"/>
              <a:t>робітничо</a:t>
            </a:r>
            <a:r>
              <a:rPr lang="uk-UA" dirty="0" smtClean="0"/>
              <a:t> – селянського уряду України від 29.11.1918р. ( стор. 211 – 212 підручника )  і визначте: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1. Чи можна розглядати маніфест як програму дій Тимчасового </a:t>
            </a:r>
            <a:r>
              <a:rPr lang="uk-UA" dirty="0" err="1" smtClean="0"/>
              <a:t>робітничо</a:t>
            </a:r>
            <a:r>
              <a:rPr lang="uk-UA" dirty="0" smtClean="0"/>
              <a:t> – селянського уряду?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2. Чи відповідав маніфест на питання, які хвилювали основну масу робітників і селян України?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Проголошення УСРР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06.01.1919р. - проголошення про утворення Української Соціалістичної Радянської Республіки ( УСРР).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Тимчасовий </a:t>
            </a:r>
            <a:r>
              <a:rPr lang="uk-UA" dirty="0" err="1" smtClean="0"/>
              <a:t>робітничо</a:t>
            </a:r>
            <a:r>
              <a:rPr lang="uk-UA" dirty="0" smtClean="0"/>
              <a:t> – селянський уряд було реорганізовано в Раду Народних Комісарів (РНК).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10.03.1919р. ІІІ Всеукраїнський </a:t>
            </a:r>
            <a:r>
              <a:rPr lang="uk-UA" dirty="0" err="1" smtClean="0"/>
              <a:t>з»їзд</a:t>
            </a:r>
            <a:r>
              <a:rPr lang="uk-UA" dirty="0" smtClean="0"/>
              <a:t> Рад прийняв першу Конституцію УСРР.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Конституція УСРР проголосила: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УСРР є федеративної республікою у складі РСФРР;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Форма державного устрою – радянська республіка у вигляді  диктатури пролетаріату;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Скасування приватної власності;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Проголошення свободи слова, зібрань, союзів для трудового народу;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4618856" cy="841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Органи влади УСРР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9700" y="115888"/>
            <a:ext cx="367347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Всеукраїнський </a:t>
            </a:r>
            <a:r>
              <a:rPr lang="uk-UA" dirty="0" err="1">
                <a:solidFill>
                  <a:srgbClr val="C00000"/>
                </a:solidFill>
              </a:rPr>
              <a:t>з»їзд</a:t>
            </a:r>
            <a:r>
              <a:rPr lang="uk-UA" dirty="0">
                <a:solidFill>
                  <a:srgbClr val="C00000"/>
                </a:solidFill>
              </a:rPr>
              <a:t> Рад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05413" y="1196975"/>
            <a:ext cx="367347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Всеукраїнський Центральний виконавчий комітет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(ВУЦВК)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43513" y="2420938"/>
            <a:ext cx="3671887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Рада Народних Комісарів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37163" y="3644900"/>
            <a:ext cx="363537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Губернські ради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87963" y="4797425"/>
            <a:ext cx="3635375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Ревкоми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7963" y="6021388"/>
            <a:ext cx="363537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Комітети бідноти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45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16013"/>
            <a:ext cx="2998787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Прямоугольник 11"/>
          <p:cNvSpPr>
            <a:spLocks noChangeArrowheads="1"/>
          </p:cNvSpPr>
          <p:nvPr/>
        </p:nvSpPr>
        <p:spPr bwMode="auto">
          <a:xfrm>
            <a:off x="611188" y="5300663"/>
            <a:ext cx="29987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1400">
                <a:latin typeface="Tahoma" pitchFamily="34" charset="0"/>
              </a:rPr>
              <a:t>Христия́н Гео́ргійович Рако́вський — більшовицький політичний діяч болгарського походження</a:t>
            </a:r>
            <a:r>
              <a:rPr lang="uk-UA" sz="1400">
                <a:latin typeface="Franklin Gothic Book"/>
              </a:rPr>
              <a:t>,</a:t>
            </a:r>
          </a:p>
          <a:p>
            <a:pPr algn="ctr"/>
            <a:r>
              <a:rPr lang="uk-UA" sz="1400">
                <a:latin typeface="Tahoma" pitchFamily="34" charset="0"/>
                <a:cs typeface="Tahoma" pitchFamily="34" charset="0"/>
              </a:rPr>
              <a:t>Голова РНК України</a:t>
            </a:r>
            <a:endParaRPr lang="ru-RU" sz="140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>
            <a:off x="7056438" y="836613"/>
            <a:ext cx="22225" cy="279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92950" y="2141538"/>
            <a:ext cx="23813" cy="279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116763" y="3284538"/>
            <a:ext cx="22225" cy="279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092950" y="4437063"/>
            <a:ext cx="23813" cy="279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064375" y="5638800"/>
            <a:ext cx="23813" cy="279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4213" y="260350"/>
            <a:ext cx="7848600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Політика більшовиків на Україні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341438"/>
            <a:ext cx="27368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Встановлення однопартійної системи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088" y="2852738"/>
            <a:ext cx="29527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Колективізація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5763" y="4292600"/>
            <a:ext cx="25923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Скасування </a:t>
            </a:r>
            <a:r>
              <a:rPr lang="uk-UA" dirty="0" err="1">
                <a:solidFill>
                  <a:srgbClr val="C00000"/>
                </a:solidFill>
              </a:rPr>
              <a:t>товарно</a:t>
            </a:r>
            <a:r>
              <a:rPr lang="uk-UA" dirty="0">
                <a:solidFill>
                  <a:srgbClr val="C00000"/>
                </a:solidFill>
              </a:rPr>
              <a:t> – грошових відносин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54313" y="5661025"/>
            <a:ext cx="3708400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Обмеження суверенітету України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825" y="4292600"/>
            <a:ext cx="266382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Встановлення контролю за органами місцевої влади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29263" y="2852738"/>
            <a:ext cx="287972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«Червоний терор», репресії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7763" y="1268413"/>
            <a:ext cx="2665412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Націоналізація виробництва та контроль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flipH="1">
            <a:off x="2951163" y="765175"/>
            <a:ext cx="1657350" cy="10429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flipH="1">
            <a:off x="3708400" y="765175"/>
            <a:ext cx="900113" cy="20875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 flipH="1">
            <a:off x="4157663" y="765175"/>
            <a:ext cx="450850" cy="3527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>
            <a:off x="4608513" y="765175"/>
            <a:ext cx="0" cy="47513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2"/>
          </p:cNvCxnSpPr>
          <p:nvPr/>
        </p:nvCxnSpPr>
        <p:spPr>
          <a:xfrm>
            <a:off x="4608513" y="765175"/>
            <a:ext cx="539750" cy="3527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>
            <a:off x="4608513" y="765175"/>
            <a:ext cx="971550" cy="20875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>
            <a:off x="4608513" y="765175"/>
            <a:ext cx="1547812" cy="10429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Політика «воєнного комунізму» та її наслідки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Воєнний комунізм — здійснювані більшовиками з середини 1918 (в Україні з 1919 року) по березень 1921 соціально-економічні перетворення на підконтрольній їм території колишньої Російської імперії.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276475"/>
            <a:ext cx="23812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450" y="188913"/>
            <a:ext cx="74168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ПОЛІТИКА ВОЄННОГО КОМУНІЗМУ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1268413"/>
            <a:ext cx="29527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Сільське господарство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2500" y="1268413"/>
            <a:ext cx="287972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Промисловість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59563" y="1268413"/>
            <a:ext cx="237648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Торгівля і фінанси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2349500"/>
            <a:ext cx="2952750" cy="4175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-</a:t>
            </a:r>
            <a:r>
              <a:rPr lang="uk-UA" dirty="0"/>
              <a:t> </a:t>
            </a:r>
            <a:r>
              <a:rPr lang="uk-UA" dirty="0">
                <a:solidFill>
                  <a:srgbClr val="C00000"/>
                </a:solidFill>
              </a:rPr>
              <a:t>Уведення продрозкладки;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rgbClr val="C00000"/>
                </a:solidFill>
              </a:rPr>
              <a:t>Державна монополія на продаж та закупівлю хліба;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rgbClr val="C00000"/>
                </a:solidFill>
              </a:rPr>
              <a:t>Ліквідація великих поміщицьких та селянських господарств;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rgbClr val="C00000"/>
                </a:solidFill>
              </a:rPr>
              <a:t>колективізація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2500" y="2349500"/>
            <a:ext cx="3024188" cy="4175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600" dirty="0">
                <a:solidFill>
                  <a:srgbClr val="C00000"/>
                </a:solidFill>
              </a:rPr>
              <a:t>Націоналізація підприємств важкої, середньої і дрібної промисловості;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600" dirty="0">
                <a:solidFill>
                  <a:srgbClr val="C00000"/>
                </a:solidFill>
              </a:rPr>
              <a:t>Встановлення державного контролю над виробництвом;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600" dirty="0">
                <a:solidFill>
                  <a:srgbClr val="C00000"/>
                </a:solidFill>
              </a:rPr>
              <a:t>Запровадження загальної трудової повинності;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600" dirty="0">
                <a:solidFill>
                  <a:srgbClr val="C00000"/>
                </a:solidFill>
              </a:rPr>
              <a:t>Централізація і мілітаризація економіки;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600" dirty="0">
                <a:solidFill>
                  <a:srgbClr val="C00000"/>
                </a:solidFill>
              </a:rPr>
              <a:t>Зрівняльна оплата праці;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600" dirty="0">
                <a:solidFill>
                  <a:srgbClr val="C00000"/>
                </a:solidFill>
              </a:rPr>
              <a:t>Зрівняльний розподіл продуктів </a:t>
            </a:r>
            <a:r>
              <a:rPr lang="uk-UA" sz="1600" dirty="0" err="1">
                <a:solidFill>
                  <a:srgbClr val="C00000"/>
                </a:solidFill>
              </a:rPr>
              <a:t>хзарчування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588" y="2349500"/>
            <a:ext cx="2303462" cy="4175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400" dirty="0">
                <a:solidFill>
                  <a:srgbClr val="C00000"/>
                </a:solidFill>
              </a:rPr>
              <a:t>Заборона приватної торгівлі;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400" dirty="0">
                <a:solidFill>
                  <a:srgbClr val="C00000"/>
                </a:solidFill>
              </a:rPr>
              <a:t>Перехід до прямого товарообігу;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400" dirty="0">
                <a:solidFill>
                  <a:srgbClr val="C00000"/>
                </a:solidFill>
              </a:rPr>
              <a:t>Запровадження твердих цін на товари;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400" dirty="0">
                <a:solidFill>
                  <a:srgbClr val="C00000"/>
                </a:solidFill>
              </a:rPr>
              <a:t>Карткова система постачання міського населення;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1400" dirty="0">
                <a:solidFill>
                  <a:srgbClr val="C00000"/>
                </a:solidFill>
              </a:rPr>
              <a:t>Скасування платні за житло, транспорт, комунальні послуги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79613" y="404813"/>
            <a:ext cx="532923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Сутність продовольчої диктатури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2205038"/>
            <a:ext cx="3313113" cy="1223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Вилучення всього зерна у селянських господарствах понад споживчу норму.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Норму визначав Раднарком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088" y="4076700"/>
            <a:ext cx="3313112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Держава зосереджувала в своїх руках вилучене зерно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5963" y="2205038"/>
            <a:ext cx="3097212" cy="1223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Вилучення зерна через комбіди та продзагони.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Терор, репресії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9700" y="4076700"/>
            <a:ext cx="3097213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Забезпечення зерном та хлібом армії, міст, селянської бідноти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6238" y="5718175"/>
            <a:ext cx="3455987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Селянам забороняли продавати хліб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flipH="1">
            <a:off x="3563938" y="1196975"/>
            <a:ext cx="1079500" cy="10080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643438" y="1196975"/>
            <a:ext cx="1152525" cy="10080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 flipH="1">
            <a:off x="3995738" y="1196975"/>
            <a:ext cx="647700" cy="2879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>
            <a:off x="4643438" y="1196975"/>
            <a:ext cx="720725" cy="2879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>
            <a:off x="4643438" y="1196975"/>
            <a:ext cx="0" cy="4464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17"/>
          <p:cNvSpPr txBox="1">
            <a:spLocks noChangeArrowheads="1"/>
          </p:cNvSpPr>
          <p:nvPr/>
        </p:nvSpPr>
        <p:spPr bwMode="auto">
          <a:xfrm>
            <a:off x="107950" y="1268413"/>
            <a:ext cx="32400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rgbClr val="FF0000"/>
                </a:solidFill>
                <a:latin typeface="Franklin Gothic Book"/>
              </a:rPr>
              <a:t>У кого хліб, у того й влада.</a:t>
            </a:r>
          </a:p>
          <a:p>
            <a:pPr algn="r"/>
            <a:r>
              <a:rPr lang="uk-UA" sz="1600">
                <a:solidFill>
                  <a:srgbClr val="FF0000"/>
                </a:solidFill>
                <a:latin typeface="Franklin Gothic Book"/>
              </a:rPr>
              <a:t>В.І.Ленін</a:t>
            </a:r>
            <a:endParaRPr lang="ru-RU" sz="1600">
              <a:solidFill>
                <a:srgbClr val="FF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95513" y="2997200"/>
            <a:ext cx="432117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Наслідки політики «воєнного комунізму»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950" y="188913"/>
            <a:ext cx="237648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Руйнування системи ринкових відносин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8038" y="188913"/>
            <a:ext cx="24479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Розрив економічних </a:t>
            </a:r>
            <a:r>
              <a:rPr lang="uk-UA" dirty="0" err="1">
                <a:solidFill>
                  <a:srgbClr val="C00000"/>
                </a:solidFill>
              </a:rPr>
              <a:t>зв»язків</a:t>
            </a:r>
            <a:r>
              <a:rPr lang="uk-UA" dirty="0">
                <a:solidFill>
                  <a:srgbClr val="C00000"/>
                </a:solidFill>
              </a:rPr>
              <a:t> між містом і селом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59563" y="188913"/>
            <a:ext cx="230505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Посилення бюрократизації, централізму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5589588"/>
            <a:ext cx="237648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Придушення приватної ініціативи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3363" y="5516563"/>
            <a:ext cx="23764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Система надзвичайних заходів і масових репресій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stCxn id="2" idx="0"/>
          </p:cNvCxnSpPr>
          <p:nvPr/>
        </p:nvCxnSpPr>
        <p:spPr>
          <a:xfrm flipV="1">
            <a:off x="4356100" y="1412875"/>
            <a:ext cx="2447925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0"/>
          </p:cNvCxnSpPr>
          <p:nvPr/>
        </p:nvCxnSpPr>
        <p:spPr>
          <a:xfrm flipH="1" flipV="1">
            <a:off x="2339975" y="1412875"/>
            <a:ext cx="2016125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0"/>
          </p:cNvCxnSpPr>
          <p:nvPr/>
        </p:nvCxnSpPr>
        <p:spPr>
          <a:xfrm flipV="1">
            <a:off x="4356100" y="1412875"/>
            <a:ext cx="144463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flipH="1">
            <a:off x="2484438" y="3933825"/>
            <a:ext cx="1871662" cy="16557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>
            <a:off x="4356100" y="3933825"/>
            <a:ext cx="2227263" cy="15827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Падіння радянської влади у 1919 </a:t>
            </a:r>
            <a:r>
              <a:rPr lang="uk-UA" dirty="0" smtClean="0"/>
              <a:t>році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813" y="1403350"/>
            <a:ext cx="6192837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Літо 1919р. – захоплення території України армією Денікіна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565400"/>
            <a:ext cx="2808287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Невизнання УНР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92475" y="2565400"/>
            <a:ext cx="266382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Утворення Київської, Харківської та Новоросійської губерній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7763" y="2565400"/>
            <a:ext cx="27368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Передача влади на місцях губернаторам з необмеженими повноваженнями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9725" y="4005263"/>
            <a:ext cx="8569325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Політика денікінського режиму: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solidFill>
                  <a:srgbClr val="C00000"/>
                </a:solidFill>
              </a:rPr>
              <a:t>Проголошення відновлення «єдиної Росії».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вільної торгівлі, приватної власності та повернення майна та цінностей поміщикам.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solidFill>
                  <a:srgbClr val="C00000"/>
                </a:solidFill>
              </a:rPr>
              <a:t>Скасування 8 – годинного робочого дня.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solidFill>
                  <a:srgbClr val="C00000"/>
                </a:solidFill>
              </a:rPr>
              <a:t>Русифікація.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solidFill>
                  <a:srgbClr val="C00000"/>
                </a:solidFill>
              </a:rPr>
              <a:t>«Білий терор»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84296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" y="4724400"/>
            <a:ext cx="84105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Познайомитися з процесом встановлення радянської влади в Україні;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Визначити основні складові політики радянського уряду на українських землях;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Вчитися працювати з джерелами інформації, характеризувати  історичні явища, робити висновки;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Розуміти про неприпустимість насильницьких методів боротьби та управління державою.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Відновлення радянської влади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З денікінським режимом боролися: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Підпільні більшовицькі організації під керівництвом </a:t>
            </a:r>
            <a:r>
              <a:rPr lang="uk-UA" dirty="0" err="1" smtClean="0"/>
              <a:t>Зафронтового</a:t>
            </a:r>
            <a:r>
              <a:rPr lang="uk-UA" dirty="0" smtClean="0"/>
              <a:t> бюро ЦК КП(б)У;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Селянські партизанські загони ( 100тис.чол.) контролювали значні території, де існували «республіки» ( Баштанська 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Революційно – повстанська армія України ( махновці).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Середина жовтня 1919р. – початок наступу радянських військ.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Протягом листопада – грудня 1919р. Армія Денікіна була розгромлена. Радянська влада була відновлена на більшості території України.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Решти білогвардійських військ укрилися в Криму під командуванням Врангеля.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Політика більшовиків в Україні на початку 1920р.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11.12.1919р. – утворення </a:t>
            </a:r>
            <a:r>
              <a:rPr lang="uk-UA" dirty="0" err="1" smtClean="0"/>
              <a:t>Всеукрревкому</a:t>
            </a:r>
            <a:r>
              <a:rPr lang="uk-UA" dirty="0" smtClean="0"/>
              <a:t> – тимчасового вищого законодавчого та виконавчого органу влади на чолі з Г.Петровським.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Лютий 1920р. – відновлення діяльності ВУЦВК та РНК України.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Формальне визнання незалежності УСРР.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Відновлення політики «воєнного комунізму».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Відмова від політики русифікації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Наскільки гасла більшовиків «Вся влада радам!», «Земля – селянам!», «Фабрики – робітникам!» реалізовувалися більшовиками на території України?</a:t>
            </a:r>
            <a:endParaRPr lang="ru-RU" smtClean="0"/>
          </a:p>
          <a:p>
            <a:pPr eaLnBrk="1" hangingPunct="1"/>
            <a:r>
              <a:rPr lang="uk-UA" smtClean="0"/>
              <a:t>Чому більшовикам не вдалося відразу встановити свою владу в Україні?</a:t>
            </a:r>
          </a:p>
          <a:p>
            <a:pPr eaLnBrk="1" hangingPunct="1"/>
            <a:r>
              <a:rPr lang="uk-UA" smtClean="0"/>
              <a:t>Що таке політика «воєнного комунізму»?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Встановлення радянської влади та її характер.</a:t>
            </a:r>
          </a:p>
          <a:p>
            <a:pPr eaLnBrk="1" hangingPunct="1"/>
            <a:r>
              <a:rPr lang="uk-UA" smtClean="0"/>
              <a:t>Політика «воєнного комунізму» та її наслідки.</a:t>
            </a:r>
          </a:p>
          <a:p>
            <a:pPr eaLnBrk="1" hangingPunct="1"/>
            <a:r>
              <a:rPr lang="uk-UA" smtClean="0"/>
              <a:t>Падіння радянської влади у 1919 році та її відновлення.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pPr eaLnBrk="1" hangingPunct="1"/>
            <a:r>
              <a:rPr lang="uk-UA" smtClean="0"/>
              <a:t>Опорні поняття:</a:t>
            </a:r>
          </a:p>
          <a:p>
            <a:pPr eaLnBrk="1" hangingPunct="1"/>
            <a:r>
              <a:rPr lang="uk-UA" smtClean="0"/>
              <a:t>Воєнний комунізм;</a:t>
            </a:r>
          </a:p>
          <a:p>
            <a:pPr eaLnBrk="1" hangingPunct="1"/>
            <a:r>
              <a:rPr lang="uk-UA" smtClean="0"/>
              <a:t>УСРС;</a:t>
            </a:r>
          </a:p>
          <a:p>
            <a:pPr eaLnBrk="1" hangingPunct="1"/>
            <a:r>
              <a:rPr lang="uk-UA" smtClean="0"/>
              <a:t>Рада Народних Комісарів;</a:t>
            </a:r>
          </a:p>
          <a:p>
            <a:pPr eaLnBrk="1" hangingPunct="1"/>
            <a:r>
              <a:rPr lang="uk-UA" smtClean="0"/>
              <a:t>продрозкладка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pPr eaLnBrk="1" hangingPunct="1"/>
            <a:r>
              <a:rPr lang="uk-UA" smtClean="0"/>
              <a:t>Опорні дати: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Наскільки гасла більшовиків «Вся влада радам!», «Земля – селянам!», «Фабрики – робітникам!» реалізовувалися більшовиками на території України?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25 жовтня 1917р. Більшовики здійснити переворот в Росії та захопили владу.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28 – 31 жовтня більшовики здійснили озброєну спробу встановити радянську владу в Україні.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Наприкінці жовтня – на початку листопада 1917 р. радянська на Донбасі, у Вінниці, </a:t>
            </a:r>
            <a:r>
              <a:rPr lang="uk-UA" dirty="0" err="1" smtClean="0"/>
              <a:t>Кам»янець</a:t>
            </a:r>
            <a:r>
              <a:rPr lang="uk-UA" dirty="0" smtClean="0"/>
              <a:t> – Подільському, Жмеринці, Проскурові, Коростені, Рівному, Луцьку та ін.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Наприкінці листопада 1917р. Центральна рада відновила свою владу над усією територією України.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 грудня 1917р. виникають на території України: радянська УНР, </a:t>
            </a:r>
            <a:r>
              <a:rPr lang="uk-UA" dirty="0" err="1" smtClean="0"/>
              <a:t>Донецько</a:t>
            </a:r>
            <a:r>
              <a:rPr lang="uk-UA" dirty="0" smtClean="0"/>
              <a:t> – Криворізька, Таврійська, Одеська радянські республіки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 грудні 1917р. – лютому 1918р. Радянські війська захопили значну частину території України.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За умовами Брест – </a:t>
            </a:r>
            <a:r>
              <a:rPr lang="uk-UA" dirty="0"/>
              <a:t>Л</a:t>
            </a:r>
            <a:r>
              <a:rPr lang="uk-UA" dirty="0" smtClean="0"/>
              <a:t>итовського мирного договору Радянська Росія виводила свої війська з території України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0"/>
            <a:ext cx="7991475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Встановлення радянської влади та її характер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137150" cy="4724400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13.11.1918р. Радянська Росія анулювала Брестський мирний договір.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17.11.1918р. - утворення Реввійськради ( Й.Сталін, Г.</a:t>
            </a:r>
            <a:r>
              <a:rPr lang="uk-UA" dirty="0" err="1" smtClean="0"/>
              <a:t>П»ятаков</a:t>
            </a:r>
            <a:r>
              <a:rPr lang="uk-UA" dirty="0" smtClean="0"/>
              <a:t>, В.</a:t>
            </a:r>
            <a:r>
              <a:rPr lang="uk-UA" dirty="0" err="1" smtClean="0"/>
              <a:t>Затонський</a:t>
            </a:r>
            <a:r>
              <a:rPr lang="uk-UA" dirty="0" smtClean="0"/>
              <a:t>, В.Антонов – </a:t>
            </a:r>
            <a:r>
              <a:rPr lang="uk-UA" dirty="0" err="1" smtClean="0"/>
              <a:t>Овсієнко</a:t>
            </a:r>
            <a:r>
              <a:rPr lang="uk-UA" dirty="0" smtClean="0"/>
              <a:t> 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Наприкінці листопада 1918р. з </a:t>
            </a:r>
            <a:r>
              <a:rPr lang="uk-UA" dirty="0" err="1" smtClean="0"/>
              <a:t>північно</a:t>
            </a:r>
            <a:r>
              <a:rPr lang="uk-UA" dirty="0" smtClean="0"/>
              <a:t> – східних районів України розпочався наступ радянських військ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28.11.1918р. – утворення у </a:t>
            </a:r>
            <a:r>
              <a:rPr lang="uk-UA" dirty="0" err="1" smtClean="0"/>
              <a:t>Сужді</a:t>
            </a:r>
            <a:r>
              <a:rPr lang="uk-UA" dirty="0" smtClean="0"/>
              <a:t> Тимчасового </a:t>
            </a:r>
            <a:r>
              <a:rPr lang="uk-UA" dirty="0" err="1" smtClean="0"/>
              <a:t>робітничо</a:t>
            </a:r>
            <a:r>
              <a:rPr lang="uk-UA" dirty="0" smtClean="0"/>
              <a:t> – селянського уряду України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03.01.1919р. – радянський уряд України розмістився у Харкові.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 12 січня по 5 лютого 1919р. Радянські війська оволоділи Черніговом, </a:t>
            </a:r>
            <a:r>
              <a:rPr lang="uk-UA" dirty="0" err="1" smtClean="0"/>
              <a:t>Катеринославовм</a:t>
            </a:r>
            <a:r>
              <a:rPr lang="uk-UA" dirty="0" smtClean="0"/>
              <a:t>, Кременчуком, Полтавою, Донбасом, Києвом.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 квітень 1919р. На більшості території України було встановлено радянську владу.</a:t>
            </a:r>
            <a:endParaRPr lang="ru-RU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628775"/>
            <a:ext cx="2841625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5441950" y="5373688"/>
            <a:ext cx="3683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Георгій (Юрій) Леонідович П'ятаков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580063" y="5805488"/>
            <a:ext cx="3455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Franklin Gothic Book"/>
              </a:rPr>
              <a:t>Перший секретар ЦК КП(б)У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774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22</vt:i4>
      </vt:variant>
    </vt:vector>
  </HeadingPairs>
  <TitlesOfParts>
    <vt:vector size="39" baseType="lpstr">
      <vt:lpstr>Arial</vt:lpstr>
      <vt:lpstr>Franklin Gothic Medium</vt:lpstr>
      <vt:lpstr>Franklin Gothic Book</vt:lpstr>
      <vt:lpstr>Wingdings 2</vt:lpstr>
      <vt:lpstr>Calibri</vt:lpstr>
      <vt:lpstr>Wingdings</vt:lpstr>
      <vt:lpstr>Tahoma</vt:lpstr>
      <vt:lpstr>Verdana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Максим</cp:lastModifiedBy>
  <cp:revision>58</cp:revision>
  <dcterms:modified xsi:type="dcterms:W3CDTF">2012-07-15T10:55:54Z</dcterms:modified>
</cp:coreProperties>
</file>