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72" r:id="rId10"/>
    <p:sldId id="268" r:id="rId11"/>
    <p:sldId id="269" r:id="rId12"/>
    <p:sldId id="270" r:id="rId13"/>
    <p:sldId id="265" r:id="rId14"/>
    <p:sldId id="266" r:id="rId15"/>
    <p:sldId id="267" r:id="rId16"/>
    <p:sldId id="273" r:id="rId17"/>
    <p:sldId id="274" r:id="rId18"/>
    <p:sldId id="275" r:id="rId19"/>
    <p:sldId id="276" r:id="rId20"/>
    <p:sldId id="278" r:id="rId21"/>
    <p:sldId id="279" r:id="rId22"/>
    <p:sldId id="277"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D0D"/>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2" autoAdjust="0"/>
    <p:restoredTop sz="94660"/>
  </p:normalViewPr>
  <p:slideViewPr>
    <p:cSldViewPr>
      <p:cViewPr varScale="1">
        <p:scale>
          <a:sx n="76" d="100"/>
          <a:sy n="76"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3620D22-9C1D-4467-92C1-B95AD3B6768F}" type="datetimeFigureOut">
              <a:rPr lang="ru-RU"/>
              <a:pPr>
                <a:defRPr/>
              </a:pPr>
              <a:t>16.04.2012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9B926EA-2529-407A-A3B0-A6171DD2AC80}"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A29B774-7415-449B-B98E-BCC5B0CDC45D}" type="datetimeFigureOut">
              <a:rPr lang="ru-RU"/>
              <a:pPr>
                <a:defRPr/>
              </a:pPr>
              <a:t>16.04.2012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27D3AA1-36D2-42EB-9409-06614D82A705}"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2AA9E81-55D0-4CE8-861B-137697F65BED}" type="datetimeFigureOut">
              <a:rPr lang="ru-RU"/>
              <a:pPr>
                <a:defRPr/>
              </a:pPr>
              <a:t>16.04.2012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0FC7E9B-1E21-496D-A371-141BA726540A}"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B6FA66B-5A47-454F-913A-DC03A96228BF}" type="datetimeFigureOut">
              <a:rPr lang="ru-RU"/>
              <a:pPr>
                <a:defRPr/>
              </a:pPr>
              <a:t>16.04.2012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CC87FF0-B66E-4690-8F19-EB81A1569635}"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0780EF7-080E-4C59-BFE9-C89E54CF61ED}" type="datetimeFigureOut">
              <a:rPr lang="ru-RU"/>
              <a:pPr>
                <a:defRPr/>
              </a:pPr>
              <a:t>16.04.2012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9DD3D85-23FC-4AC6-BF99-FC37A7B82849}"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CB04DA0-0419-4DE8-B8D2-65962E278F51}" type="datetimeFigureOut">
              <a:rPr lang="ru-RU"/>
              <a:pPr>
                <a:defRPr/>
              </a:pPr>
              <a:t>16.04.2012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BEED021-0630-42B5-B39C-525917976F6D}"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5059ACB-C9D9-4246-93F7-45931F48B07E}" type="datetimeFigureOut">
              <a:rPr lang="ru-RU"/>
              <a:pPr>
                <a:defRPr/>
              </a:pPr>
              <a:t>16.04.2012</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861B8F4-50A1-4956-9F42-ECCB742FBD3F}"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6349637-8A7E-44B9-A04A-FC1367A1B10A}" type="datetimeFigureOut">
              <a:rPr lang="ru-RU"/>
              <a:pPr>
                <a:defRPr/>
              </a:pPr>
              <a:t>16.04.2012</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76CF84E-AAAC-4071-ADEA-C4AAEC4F2DFA}"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EFEF8AE-CC2D-40B8-A3E2-896FAE084F95}" type="datetimeFigureOut">
              <a:rPr lang="ru-RU"/>
              <a:pPr>
                <a:defRPr/>
              </a:pPr>
              <a:t>16.04.2012</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E76290D-5E5A-4DB0-B0A2-3EE677381459}"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E73A6B4-00BE-4375-A08F-0D6BF98D6CE8}" type="datetimeFigureOut">
              <a:rPr lang="ru-RU"/>
              <a:pPr>
                <a:defRPr/>
              </a:pPr>
              <a:t>16.04.2012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BDFF110-3AFF-4B67-B7A3-C1696D847EB0}"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EDC368E-7CB3-4890-87E4-D18F51F21361}" type="datetimeFigureOut">
              <a:rPr lang="ru-RU"/>
              <a:pPr>
                <a:defRPr/>
              </a:pPr>
              <a:t>16.04.2012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32097D0-151F-412E-823B-630D484690DD}"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11B9C32-165C-4A6A-A340-FC041F956AA5}" type="datetimeFigureOut">
              <a:rPr lang="ru-RU"/>
              <a:pPr>
                <a:defRPr/>
              </a:pPr>
              <a:t>16.04.2012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2230253-CFEE-4B55-8537-022C12F5B50F}"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24.jpeg"/><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27.jpeg"/><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pPr eaLnBrk="1" hangingPunct="1"/>
            <a:r>
              <a:rPr lang="uk-UA" sz="6000" b="1" smtClean="0">
                <a:latin typeface="Times New Roman" pitchFamily="18" charset="0"/>
                <a:cs typeface="Times New Roman" pitchFamily="18" charset="0"/>
              </a:rPr>
              <a:t>Окупаційний режим в Україні</a:t>
            </a:r>
            <a:endParaRPr lang="ru-RU" sz="6000" b="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2530" name="Содержимое 2"/>
          <p:cNvSpPr>
            <a:spLocks noGrp="1"/>
          </p:cNvSpPr>
          <p:nvPr>
            <p:ph idx="1"/>
          </p:nvPr>
        </p:nvSpPr>
        <p:spPr>
          <a:xfrm>
            <a:off x="0" y="3357563"/>
            <a:ext cx="9144000" cy="428625"/>
          </a:xfrm>
        </p:spPr>
        <p:txBody>
          <a:bodyPr/>
          <a:lstStyle/>
          <a:p>
            <a:pPr algn="ctr" eaLnBrk="1" hangingPunct="1">
              <a:buFont typeface="Arial" charset="0"/>
              <a:buNone/>
            </a:pPr>
            <a:r>
              <a:rPr lang="ru-RU" sz="2000" smtClean="0">
                <a:solidFill>
                  <a:schemeClr val="bg1"/>
                </a:solidFill>
                <a:latin typeface="Times New Roman" pitchFamily="18" charset="0"/>
                <a:cs typeface="Times New Roman" pitchFamily="18" charset="0"/>
              </a:rPr>
              <a:t> </a:t>
            </a:r>
            <a:r>
              <a:rPr lang="uk-UA" sz="2000" smtClean="0">
                <a:solidFill>
                  <a:schemeClr val="bg1"/>
                </a:solidFill>
                <a:latin typeface="Times New Roman" pitchFamily="18" charset="0"/>
                <a:cs typeface="Times New Roman" pitchFamily="18" charset="0"/>
              </a:rPr>
              <a:t>Нинішній вид на територію Яновського табору (нині - виправний заклад</a:t>
            </a:r>
            <a:r>
              <a:rPr lang="ru-RU" sz="2000" smtClean="0">
                <a:solidFill>
                  <a:schemeClr val="bg1"/>
                </a:solidFill>
                <a:latin typeface="Times New Roman" pitchFamily="18" charset="0"/>
                <a:cs typeface="Times New Roman" pitchFamily="18" charset="0"/>
              </a:rPr>
              <a:t>)</a:t>
            </a:r>
          </a:p>
        </p:txBody>
      </p:sp>
      <p:pic>
        <p:nvPicPr>
          <p:cNvPr id="22531" name="Picture 2" descr="C:\Documents and Settings\Admin\Рабочий стол\фото\800px-Львов_тридцатка.jpg"/>
          <p:cNvPicPr>
            <a:picLocks noChangeAspect="1" noChangeArrowheads="1"/>
          </p:cNvPicPr>
          <p:nvPr/>
        </p:nvPicPr>
        <p:blipFill>
          <a:blip r:embed="rId3"/>
          <a:srcRect/>
          <a:stretch>
            <a:fillRect/>
          </a:stretch>
        </p:blipFill>
        <p:spPr bwMode="auto">
          <a:xfrm>
            <a:off x="0" y="0"/>
            <a:ext cx="9144000" cy="3333750"/>
          </a:xfrm>
          <a:prstGeom prst="rect">
            <a:avLst/>
          </a:prstGeom>
          <a:noFill/>
          <a:ln w="9525">
            <a:noFill/>
            <a:miter lim="800000"/>
            <a:headEnd/>
            <a:tailEnd/>
          </a:ln>
        </p:spPr>
      </p:pic>
      <p:pic>
        <p:nvPicPr>
          <p:cNvPr id="22532" name="Picture 3" descr="C:\Documents and Settings\Admin\Рабочий стол\фото\220px-Sonderkommando.PNG"/>
          <p:cNvPicPr>
            <a:picLocks noChangeAspect="1" noChangeArrowheads="1"/>
          </p:cNvPicPr>
          <p:nvPr/>
        </p:nvPicPr>
        <p:blipFill>
          <a:blip r:embed="rId4"/>
          <a:srcRect/>
          <a:stretch>
            <a:fillRect/>
          </a:stretch>
        </p:blipFill>
        <p:spPr bwMode="auto">
          <a:xfrm>
            <a:off x="0" y="3714750"/>
            <a:ext cx="2857500" cy="2571750"/>
          </a:xfrm>
          <a:prstGeom prst="rect">
            <a:avLst/>
          </a:prstGeom>
          <a:noFill/>
          <a:ln w="9525">
            <a:noFill/>
            <a:miter lim="800000"/>
            <a:headEnd/>
            <a:tailEnd/>
          </a:ln>
        </p:spPr>
      </p:pic>
      <p:sp>
        <p:nvSpPr>
          <p:cNvPr id="22533" name="Прямоугольник 7"/>
          <p:cNvSpPr>
            <a:spLocks noChangeArrowheads="1"/>
          </p:cNvSpPr>
          <p:nvPr/>
        </p:nvSpPr>
        <p:spPr bwMode="auto">
          <a:xfrm>
            <a:off x="2857500" y="4143375"/>
            <a:ext cx="2357438" cy="1570038"/>
          </a:xfrm>
          <a:prstGeom prst="rect">
            <a:avLst/>
          </a:prstGeom>
          <a:noFill/>
          <a:ln w="9525">
            <a:noFill/>
            <a:miter lim="800000"/>
            <a:headEnd/>
            <a:tailEnd/>
          </a:ln>
        </p:spPr>
        <p:txBody>
          <a:bodyPr>
            <a:spAutoFit/>
          </a:bodyPr>
          <a:lstStyle/>
          <a:p>
            <a:r>
              <a:rPr lang="uk-UA" sz="1600" b="1">
                <a:solidFill>
                  <a:schemeClr val="bg1"/>
                </a:solidFill>
                <a:latin typeface="Times New Roman" pitchFamily="18" charset="0"/>
                <a:cs typeface="Times New Roman" pitchFamily="18" charset="0"/>
              </a:rPr>
              <a:t>Члени зондеркоманди 1005 позують на тлі костемольної машини в Яновському концтаборі. (червень 1943 - жовтень 1943)</a:t>
            </a:r>
            <a:endParaRPr lang="ru-RU" sz="1600" b="1">
              <a:solidFill>
                <a:schemeClr val="bg1"/>
              </a:solidFill>
              <a:latin typeface="Times New Roman" pitchFamily="18" charset="0"/>
              <a:cs typeface="Times New Roman" pitchFamily="18" charset="0"/>
            </a:endParaRPr>
          </a:p>
        </p:txBody>
      </p:sp>
      <p:pic>
        <p:nvPicPr>
          <p:cNvPr id="22534" name="Picture 4" descr="C:\Documents and Settings\Admin\Рабочий стол\фото\Ianow.jpg"/>
          <p:cNvPicPr>
            <a:picLocks noChangeAspect="1" noChangeArrowheads="1"/>
          </p:cNvPicPr>
          <p:nvPr/>
        </p:nvPicPr>
        <p:blipFill>
          <a:blip r:embed="rId5"/>
          <a:srcRect/>
          <a:stretch>
            <a:fillRect/>
          </a:stretch>
        </p:blipFill>
        <p:spPr bwMode="auto">
          <a:xfrm>
            <a:off x="5429250" y="3786188"/>
            <a:ext cx="3405188" cy="2554287"/>
          </a:xfrm>
          <a:prstGeom prst="rect">
            <a:avLst/>
          </a:prstGeom>
          <a:noFill/>
          <a:ln w="9525">
            <a:noFill/>
            <a:miter lim="800000"/>
            <a:headEnd/>
            <a:tailEnd/>
          </a:ln>
        </p:spPr>
      </p:pic>
      <p:sp>
        <p:nvSpPr>
          <p:cNvPr id="22535" name="Прямоугольник 9"/>
          <p:cNvSpPr>
            <a:spLocks noChangeArrowheads="1"/>
          </p:cNvSpPr>
          <p:nvPr/>
        </p:nvSpPr>
        <p:spPr bwMode="auto">
          <a:xfrm>
            <a:off x="5286375" y="6286500"/>
            <a:ext cx="3857625" cy="646113"/>
          </a:xfrm>
          <a:prstGeom prst="rect">
            <a:avLst/>
          </a:prstGeom>
          <a:noFill/>
          <a:ln w="9525">
            <a:noFill/>
            <a:miter lim="800000"/>
            <a:headEnd/>
            <a:tailEnd/>
          </a:ln>
        </p:spPr>
        <p:txBody>
          <a:bodyPr>
            <a:spAutoFit/>
          </a:bodyPr>
          <a:lstStyle/>
          <a:p>
            <a:pPr algn="ctr"/>
            <a:r>
              <a:rPr lang="uk-UA" b="1">
                <a:solidFill>
                  <a:schemeClr val="bg1"/>
                </a:solidFill>
                <a:latin typeface="Times New Roman" pitchFamily="18" charset="0"/>
                <a:cs typeface="Times New Roman" pitchFamily="18" charset="0"/>
              </a:rPr>
              <a:t>Меморіальний камінь, на місці Яновського концтабору у Львові</a:t>
            </a:r>
            <a:endParaRPr lang="ru-RU"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2612"/>
          </a:xfrm>
        </p:spPr>
        <p:txBody>
          <a:bodyPr rtlCol="0">
            <a:normAutofit fontScale="90000"/>
          </a:bodyPr>
          <a:lstStyle/>
          <a:p>
            <a:pPr eaLnBrk="1" fontAlgn="auto" hangingPunct="1">
              <a:spcAft>
                <a:spcPts val="0"/>
              </a:spcAft>
              <a:defRPr/>
            </a:pPr>
            <a:r>
              <a:rPr lang="ru-RU" b="1" dirty="0" smtClean="0">
                <a:solidFill>
                  <a:schemeClr val="bg1"/>
                </a:solidFill>
                <a:latin typeface="Times New Roman" pitchFamily="18" charset="0"/>
                <a:cs typeface="Times New Roman" pitchFamily="18" charset="0"/>
              </a:rPr>
              <a:t>Танго </a:t>
            </a:r>
            <a:r>
              <a:rPr lang="ru-RU" b="1" dirty="0" err="1" smtClean="0">
                <a:solidFill>
                  <a:schemeClr val="bg1"/>
                </a:solidFill>
                <a:latin typeface="Times New Roman" pitchFamily="18" charset="0"/>
                <a:cs typeface="Times New Roman" pitchFamily="18" charset="0"/>
              </a:rPr>
              <a:t>смерті</a:t>
            </a:r>
            <a:endParaRPr lang="ru-RU"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071563"/>
            <a:ext cx="8229600" cy="3714750"/>
          </a:xfrm>
        </p:spPr>
        <p:txBody>
          <a:bodyPr rtlCol="0">
            <a:normAutofit fontScale="55000" lnSpcReduction="20000"/>
          </a:bodyPr>
          <a:lstStyle/>
          <a:p>
            <a:pPr eaLnBrk="1" fontAlgn="auto" hangingPunct="1">
              <a:spcAft>
                <a:spcPts val="0"/>
              </a:spcAft>
              <a:buFont typeface="Arial" pitchFamily="34" charset="0"/>
              <a:buChar char="•"/>
              <a:defRPr/>
            </a:pPr>
            <a:r>
              <a:rPr lang="uk-UA" dirty="0" smtClean="0">
                <a:solidFill>
                  <a:schemeClr val="bg1"/>
                </a:solidFill>
                <a:latin typeface="Times New Roman" pitchFamily="18" charset="0"/>
                <a:cs typeface="Times New Roman" pitchFamily="18" charset="0"/>
              </a:rPr>
              <a:t>Під час тортур, катувань і розстрілів, завжди грала музика. Оркестр складався з ув'язнених, вони грали одну й ту ж мелодію - «Танго смерті». Автор цього твору залишився невідомим. У числі оркестрантів були - професор Львівської державної консерваторії </a:t>
            </a:r>
            <a:r>
              <a:rPr lang="uk-UA" dirty="0" err="1" smtClean="0">
                <a:solidFill>
                  <a:schemeClr val="bg1"/>
                </a:solidFill>
                <a:latin typeface="Times New Roman" pitchFamily="18" charset="0"/>
                <a:cs typeface="Times New Roman" pitchFamily="18" charset="0"/>
              </a:rPr>
              <a:t>Штрікс</a:t>
            </a:r>
            <a:r>
              <a:rPr lang="uk-UA" dirty="0" smtClean="0">
                <a:solidFill>
                  <a:schemeClr val="bg1"/>
                </a:solidFill>
                <a:latin typeface="Times New Roman" pitchFamily="18" charset="0"/>
                <a:cs typeface="Times New Roman" pitchFamily="18" charset="0"/>
              </a:rPr>
              <a:t>, диригент опери </a:t>
            </a:r>
            <a:r>
              <a:rPr lang="uk-UA" dirty="0" err="1" smtClean="0">
                <a:solidFill>
                  <a:schemeClr val="bg1"/>
                </a:solidFill>
                <a:latin typeface="Times New Roman" pitchFamily="18" charset="0"/>
                <a:cs typeface="Times New Roman" pitchFamily="18" charset="0"/>
              </a:rPr>
              <a:t>Мунд</a:t>
            </a:r>
            <a:r>
              <a:rPr lang="uk-UA" dirty="0" smtClean="0">
                <a:solidFill>
                  <a:schemeClr val="bg1"/>
                </a:solidFill>
                <a:latin typeface="Times New Roman" pitchFamily="18" charset="0"/>
                <a:cs typeface="Times New Roman" pitchFamily="18" charset="0"/>
              </a:rPr>
              <a:t> та інші відомі єврейські музиканти.</a:t>
            </a:r>
          </a:p>
          <a:p>
            <a:pPr eaLnBrk="1" fontAlgn="auto" hangingPunct="1">
              <a:spcAft>
                <a:spcPts val="0"/>
              </a:spcAft>
              <a:buFont typeface="Arial" pitchFamily="34" charset="0"/>
              <a:buChar char="•"/>
              <a:defRPr/>
            </a:pPr>
            <a:r>
              <a:rPr lang="uk-UA" dirty="0" smtClean="0">
                <a:solidFill>
                  <a:schemeClr val="bg1"/>
                </a:solidFill>
                <a:latin typeface="Times New Roman" pitchFamily="18" charset="0"/>
                <a:cs typeface="Times New Roman" pitchFamily="18" charset="0"/>
              </a:rPr>
              <a:t>Фото оркестрантів було одним з обвинувальних документів на Нюрнберзькому процесі, під час повішення оркестру наказували виконувати танго, під час тортур - фокстрот, а іноді ввечері оркестрантів примушували грати під вікнами начальника табору по кілька годин поспіль.</a:t>
            </a:r>
          </a:p>
          <a:p>
            <a:pPr eaLnBrk="1" fontAlgn="auto" hangingPunct="1">
              <a:spcAft>
                <a:spcPts val="0"/>
              </a:spcAft>
              <a:buFont typeface="Arial" pitchFamily="34" charset="0"/>
              <a:buChar char="•"/>
              <a:defRPr/>
            </a:pPr>
            <a:r>
              <a:rPr lang="uk-UA" dirty="0" smtClean="0">
                <a:solidFill>
                  <a:schemeClr val="bg1"/>
                </a:solidFill>
                <a:latin typeface="Times New Roman" pitchFamily="18" charset="0"/>
                <a:cs typeface="Times New Roman" pitchFamily="18" charset="0"/>
              </a:rPr>
              <a:t>Напередодні звільнення Львова частинами Радянської Армії, німці збудували коло з 40 осіб з оркестру. Охорона табору оточила музикантів щільним кільцем і наказала грати. Спочатку був страчений диригент оркестру </a:t>
            </a:r>
            <a:r>
              <a:rPr lang="uk-UA" dirty="0" err="1" smtClean="0">
                <a:solidFill>
                  <a:schemeClr val="bg1"/>
                </a:solidFill>
                <a:latin typeface="Times New Roman" pitchFamily="18" charset="0"/>
                <a:cs typeface="Times New Roman" pitchFamily="18" charset="0"/>
              </a:rPr>
              <a:t>Мунд</a:t>
            </a:r>
            <a:r>
              <a:rPr lang="uk-UA" dirty="0" smtClean="0">
                <a:solidFill>
                  <a:schemeClr val="bg1"/>
                </a:solidFill>
                <a:latin typeface="Times New Roman" pitchFamily="18" charset="0"/>
                <a:cs typeface="Times New Roman" pitchFamily="18" charset="0"/>
              </a:rPr>
              <a:t>, далі за наказом коменданта кожен оркестрант виходив у центр кола, клав свій інструмент на землю, роздягався догола після чого був страчений пострілом в голову.</a:t>
            </a:r>
            <a:endParaRPr lang="ru-RU" dirty="0">
              <a:solidFill>
                <a:schemeClr val="bg1"/>
              </a:solidFill>
              <a:latin typeface="Times New Roman" pitchFamily="18" charset="0"/>
              <a:cs typeface="Times New Roman" pitchFamily="18" charset="0"/>
            </a:endParaRPr>
          </a:p>
        </p:txBody>
      </p:sp>
      <p:pic>
        <p:nvPicPr>
          <p:cNvPr id="23556" name="Picture 2" descr="C:\Documents and Settings\Admin\Рабочий стол\фото\Танго_Смерти_Яновска.jpg"/>
          <p:cNvPicPr>
            <a:picLocks noChangeAspect="1" noChangeArrowheads="1"/>
          </p:cNvPicPr>
          <p:nvPr/>
        </p:nvPicPr>
        <p:blipFill>
          <a:blip r:embed="rId3"/>
          <a:srcRect/>
          <a:stretch>
            <a:fillRect/>
          </a:stretch>
        </p:blipFill>
        <p:spPr bwMode="auto">
          <a:xfrm>
            <a:off x="5214938" y="4357688"/>
            <a:ext cx="3929062" cy="2500312"/>
          </a:xfrm>
          <a:prstGeom prst="rect">
            <a:avLst/>
          </a:prstGeom>
          <a:noFill/>
          <a:ln w="9525">
            <a:noFill/>
            <a:miter lim="800000"/>
            <a:headEnd/>
            <a:tailEnd/>
          </a:ln>
        </p:spPr>
      </p:pic>
      <p:sp>
        <p:nvSpPr>
          <p:cNvPr id="23557" name="Прямоугольник 5"/>
          <p:cNvSpPr>
            <a:spLocks noChangeArrowheads="1"/>
          </p:cNvSpPr>
          <p:nvPr/>
        </p:nvSpPr>
        <p:spPr bwMode="auto">
          <a:xfrm>
            <a:off x="2143125" y="5214938"/>
            <a:ext cx="3000375" cy="646112"/>
          </a:xfrm>
          <a:prstGeom prst="rect">
            <a:avLst/>
          </a:prstGeom>
          <a:noFill/>
          <a:ln w="9525">
            <a:noFill/>
            <a:miter lim="800000"/>
            <a:headEnd/>
            <a:tailEnd/>
          </a:ln>
        </p:spPr>
        <p:txBody>
          <a:bodyPr>
            <a:spAutoFit/>
          </a:bodyPr>
          <a:lstStyle/>
          <a:p>
            <a:pPr algn="ctr"/>
            <a:r>
              <a:rPr lang="ru-RU" b="1">
                <a:solidFill>
                  <a:schemeClr val="bg1"/>
                </a:solidFill>
                <a:latin typeface="Times New Roman" pitchFamily="18" charset="0"/>
                <a:cs typeface="Times New Roman" pitchFamily="18" charset="0"/>
              </a:rPr>
              <a:t>Оркестр з ув'язнених (Яновський табір)</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62763"/>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368300"/>
          </a:xfrm>
        </p:spPr>
        <p:txBody>
          <a:bodyPr rtlCol="0">
            <a:normAutofit fontScale="90000"/>
          </a:bodyPr>
          <a:lstStyle/>
          <a:p>
            <a:pPr eaLnBrk="1" fontAlgn="auto" hangingPunct="1">
              <a:spcAft>
                <a:spcPts val="0"/>
              </a:spcAft>
              <a:defRPr/>
            </a:pPr>
            <a:r>
              <a:rPr lang="uk-UA" b="1" dirty="0" smtClean="0">
                <a:solidFill>
                  <a:schemeClr val="bg1"/>
                </a:solidFill>
                <a:latin typeface="Times New Roman" pitchFamily="18" charset="0"/>
                <a:cs typeface="Times New Roman" pitchFamily="18" charset="0"/>
              </a:rPr>
              <a:t>Концтабір "Уманська Яма"</a:t>
            </a:r>
            <a:endParaRPr lang="ru-RU"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071563"/>
            <a:ext cx="8229600" cy="2286000"/>
          </a:xfrm>
        </p:spPr>
        <p:txBody>
          <a:bodyPr rtlCol="0">
            <a:normAutofit fontScale="25000" lnSpcReduction="20000"/>
          </a:bodyPr>
          <a:lstStyle/>
          <a:p>
            <a:pPr eaLnBrk="1" fontAlgn="auto" hangingPunct="1">
              <a:spcAft>
                <a:spcPts val="0"/>
              </a:spcAft>
              <a:buFont typeface="Arial" pitchFamily="34" charset="0"/>
              <a:buChar char="•"/>
              <a:defRPr/>
            </a:pPr>
            <a:r>
              <a:rPr lang="uk-UA" sz="7200" dirty="0" smtClean="0">
                <a:solidFill>
                  <a:schemeClr val="bg1"/>
                </a:solidFill>
                <a:latin typeface="Times New Roman" pitchFamily="18" charset="0"/>
                <a:cs typeface="Times New Roman" pitchFamily="18" charset="0"/>
              </a:rPr>
              <a:t>На місці птахоферми і глиняного кар'єру цегляного заводу розміщувався концтабір "Уманська Яма". Глибина кар'єру досягала 10 м, площа перевищувала 300 </a:t>
            </a:r>
            <a:r>
              <a:rPr lang="uk-UA" sz="7200" dirty="0" err="1" smtClean="0">
                <a:solidFill>
                  <a:schemeClr val="bg1"/>
                </a:solidFill>
                <a:latin typeface="Times New Roman" pitchFamily="18" charset="0"/>
                <a:cs typeface="Times New Roman" pitchFamily="18" charset="0"/>
              </a:rPr>
              <a:t>кв.м</a:t>
            </a:r>
            <a:r>
              <a:rPr lang="uk-UA" sz="7200" dirty="0" smtClean="0">
                <a:solidFill>
                  <a:schemeClr val="bg1"/>
                </a:solidFill>
                <a:latin typeface="Times New Roman" pitchFamily="18" charset="0"/>
                <a:cs typeface="Times New Roman" pitchFamily="18" charset="0"/>
              </a:rPr>
              <a:t>. На території ями ніяких споруд не було - полонені цілими днями знемагали під пекучим сонцем на голій землі. Лише для тяжкопоранених використовувалося накриття, де раніше сушили цеглу. За весь час тут побували понад 75 тисяч полонених. Від голоду, ран і хвороб кожну добу гинуло близько 100 осіб.</a:t>
            </a:r>
          </a:p>
          <a:p>
            <a:pPr eaLnBrk="1" fontAlgn="auto" hangingPunct="1">
              <a:spcAft>
                <a:spcPts val="0"/>
              </a:spcAft>
              <a:buFont typeface="Arial" pitchFamily="34" charset="0"/>
              <a:buChar char="•"/>
              <a:defRPr/>
            </a:pPr>
            <a:r>
              <a:rPr lang="uk-UA" sz="7200" dirty="0" smtClean="0">
                <a:solidFill>
                  <a:schemeClr val="bg1"/>
                </a:solidFill>
                <a:latin typeface="Times New Roman" pitchFamily="18" charset="0"/>
                <a:cs typeface="Times New Roman" pitchFamily="18" charset="0"/>
              </a:rPr>
              <a:t>За даними німецького командування 14 серпня 1941 в Уманському таборі перебувало 50 000 радянських військовополонених.</a:t>
            </a:r>
          </a:p>
          <a:p>
            <a:pPr eaLnBrk="1" fontAlgn="auto" hangingPunct="1">
              <a:spcAft>
                <a:spcPts val="0"/>
              </a:spcAft>
              <a:buFont typeface="Arial" pitchFamily="34" charset="0"/>
              <a:buChar char="•"/>
              <a:defRPr/>
            </a:pPr>
            <a:r>
              <a:rPr lang="uk-UA" sz="7200" dirty="0" smtClean="0">
                <a:solidFill>
                  <a:schemeClr val="bg1"/>
                </a:solidFill>
                <a:latin typeface="Times New Roman" pitchFamily="18" charset="0"/>
                <a:cs typeface="Times New Roman" pitchFamily="18" charset="0"/>
              </a:rPr>
              <a:t>У краєзнавчому музеї міста знаходяться цеглини з написами полонених "Уманської Ями".</a:t>
            </a:r>
            <a:endParaRPr lang="ru-RU" sz="7200" dirty="0">
              <a:solidFill>
                <a:schemeClr val="bg1"/>
              </a:solidFill>
              <a:latin typeface="Times New Roman" pitchFamily="18" charset="0"/>
              <a:cs typeface="Times New Roman" pitchFamily="18" charset="0"/>
            </a:endParaRPr>
          </a:p>
        </p:txBody>
      </p:sp>
      <p:pic>
        <p:nvPicPr>
          <p:cNvPr id="24580" name="Picture 4" descr="C:\Documents and Settings\Admin\Рабочий стол\фото\yman_jama-1.gif"/>
          <p:cNvPicPr>
            <a:picLocks noChangeAspect="1" noChangeArrowheads="1"/>
          </p:cNvPicPr>
          <p:nvPr/>
        </p:nvPicPr>
        <p:blipFill>
          <a:blip r:embed="rId3"/>
          <a:srcRect/>
          <a:stretch>
            <a:fillRect/>
          </a:stretch>
        </p:blipFill>
        <p:spPr bwMode="auto">
          <a:xfrm>
            <a:off x="357188" y="3929063"/>
            <a:ext cx="8501062"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11175"/>
          </a:xfrm>
        </p:spPr>
        <p:txBody>
          <a:bodyPr rtlCol="0">
            <a:normAutofit fontScale="90000"/>
          </a:bodyPr>
          <a:lstStyle/>
          <a:p>
            <a:pPr eaLnBrk="1" fontAlgn="auto" hangingPunct="1">
              <a:spcAft>
                <a:spcPts val="0"/>
              </a:spcAft>
              <a:defRPr/>
            </a:pPr>
            <a:r>
              <a:rPr lang="ru-RU" sz="3200" b="1" dirty="0" err="1" smtClean="0">
                <a:solidFill>
                  <a:schemeClr val="bg1"/>
                </a:solidFill>
                <a:latin typeface="Times New Roman" pitchFamily="18" charset="0"/>
                <a:cs typeface="Times New Roman" pitchFamily="18" charset="0"/>
              </a:rPr>
              <a:t>Голокост</a:t>
            </a:r>
            <a:endParaRPr lang="ru-RU" sz="3200"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714375"/>
            <a:ext cx="8229600" cy="2357438"/>
          </a:xfrm>
        </p:spPr>
        <p:txBody>
          <a:bodyPr rtlCol="0">
            <a:normAutofit fontScale="40000" lnSpcReduction="20000"/>
          </a:bodyPr>
          <a:lstStyle/>
          <a:p>
            <a:pPr eaLnBrk="1" fontAlgn="auto" hangingPunct="1">
              <a:spcAft>
                <a:spcPts val="0"/>
              </a:spcAft>
              <a:buFont typeface="Arial" pitchFamily="34" charset="0"/>
              <a:buChar char="•"/>
              <a:defRPr/>
            </a:pPr>
            <a:endParaRPr lang="ru-RU" dirty="0" smtClean="0"/>
          </a:p>
          <a:p>
            <a:pPr eaLnBrk="1" fontAlgn="auto" hangingPunct="1">
              <a:spcAft>
                <a:spcPts val="0"/>
              </a:spcAft>
              <a:buFont typeface="Arial" pitchFamily="34" charset="0"/>
              <a:buChar char="•"/>
              <a:defRPr/>
            </a:pPr>
            <a:r>
              <a:rPr lang="ru-RU" b="1" dirty="0" err="1" smtClean="0">
                <a:solidFill>
                  <a:schemeClr val="bg1"/>
                </a:solidFill>
                <a:latin typeface="Times New Roman" pitchFamily="18" charset="0"/>
                <a:cs typeface="Times New Roman" pitchFamily="18" charset="0"/>
              </a:rPr>
              <a:t>Особливу</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увагу</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приділяли</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окупанти</a:t>
            </a:r>
            <a:r>
              <a:rPr lang="ru-RU" b="1" dirty="0" smtClean="0">
                <a:solidFill>
                  <a:schemeClr val="bg1"/>
                </a:solidFill>
                <a:latin typeface="Times New Roman" pitchFamily="18" charset="0"/>
                <a:cs typeface="Times New Roman" pitchFamily="18" charset="0"/>
              </a:rPr>
              <a:t> систематичного </a:t>
            </a:r>
            <a:r>
              <a:rPr lang="ru-RU" b="1" dirty="0" err="1" smtClean="0">
                <a:solidFill>
                  <a:schemeClr val="bg1"/>
                </a:solidFill>
                <a:latin typeface="Times New Roman" pitchFamily="18" charset="0"/>
                <a:cs typeface="Times New Roman" pitchFamily="18" charset="0"/>
              </a:rPr>
              <a:t>і</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планомірного</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знищення</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єврейського</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населення</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Ця</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політика</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отримала</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назву</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голокост</a:t>
            </a:r>
            <a:r>
              <a:rPr lang="ru-RU" b="1" dirty="0" smtClean="0">
                <a:solidFill>
                  <a:schemeClr val="bg1"/>
                </a:solidFill>
                <a:latin typeface="Times New Roman" pitchFamily="18" charset="0"/>
                <a:cs typeface="Times New Roman" pitchFamily="18" charset="0"/>
              </a:rPr>
              <a:t> (в </a:t>
            </a:r>
            <a:r>
              <a:rPr lang="ru-RU" b="1" dirty="0" err="1" smtClean="0">
                <a:solidFill>
                  <a:schemeClr val="bg1"/>
                </a:solidFill>
                <a:latin typeface="Times New Roman" pitchFamily="18" charset="0"/>
                <a:cs typeface="Times New Roman" pitchFamily="18" charset="0"/>
              </a:rPr>
              <a:t>перекладі</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з</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ін</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грец</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Знищення</a:t>
            </a:r>
            <a:r>
              <a:rPr lang="ru-RU" b="1" dirty="0" smtClean="0">
                <a:solidFill>
                  <a:schemeClr val="bg1"/>
                </a:solidFill>
                <a:latin typeface="Times New Roman" pitchFamily="18" charset="0"/>
                <a:cs typeface="Times New Roman" pitchFamily="18" charset="0"/>
              </a:rPr>
              <a:t> вогнем», «</a:t>
            </a:r>
            <a:r>
              <a:rPr lang="ru-RU" b="1" dirty="0" err="1" smtClean="0">
                <a:solidFill>
                  <a:schemeClr val="bg1"/>
                </a:solidFill>
                <a:latin typeface="Times New Roman" pitchFamily="18" charset="0"/>
                <a:cs typeface="Times New Roman" pitchFamily="18" charset="0"/>
              </a:rPr>
              <a:t>жертвопринесення</a:t>
            </a:r>
            <a:r>
              <a:rPr lang="ru-RU" b="1" dirty="0" smtClean="0">
                <a:solidFill>
                  <a:schemeClr val="bg1"/>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uk-UA" b="1" dirty="0" smtClean="0">
                <a:solidFill>
                  <a:schemeClr val="bg1"/>
                </a:solidFill>
                <a:latin typeface="Times New Roman" pitchFamily="18" charset="0"/>
                <a:cs typeface="Times New Roman" pitchFamily="18" charset="0"/>
              </a:rPr>
              <a:t>В Україні масові вбивства євреїв почалися в Житомирі. Одним із найжорстокіших актів геноциду проти єврейського населення в Україні вважається масовий розстріл у Бабиному Яру в кінці вересня 1941 р. в Києві.</a:t>
            </a:r>
          </a:p>
          <a:p>
            <a:pPr eaLnBrk="1" fontAlgn="auto" hangingPunct="1">
              <a:spcAft>
                <a:spcPts val="0"/>
              </a:spcAft>
              <a:buFont typeface="Arial" pitchFamily="34" charset="0"/>
              <a:buChar char="•"/>
              <a:defRPr/>
            </a:pPr>
            <a:r>
              <a:rPr lang="uk-UA" b="1" dirty="0" smtClean="0">
                <a:solidFill>
                  <a:schemeClr val="bg1"/>
                </a:solidFill>
                <a:latin typeface="Times New Roman" pitchFamily="18" charset="0"/>
                <a:cs typeface="Times New Roman" pitchFamily="18" charset="0"/>
              </a:rPr>
              <a:t>Тільки 29-30 вересня 1941 р. нацисти вбили в Бабине Яру 33731 єврея.</a:t>
            </a:r>
          </a:p>
          <a:p>
            <a:pPr eaLnBrk="1" fontAlgn="auto" hangingPunct="1">
              <a:spcAft>
                <a:spcPts val="0"/>
              </a:spcAft>
              <a:buFont typeface="Arial" pitchFamily="34" charset="0"/>
              <a:buChar char="•"/>
              <a:defRPr/>
            </a:pPr>
            <a:r>
              <a:rPr lang="uk-UA" b="1" dirty="0" smtClean="0">
                <a:solidFill>
                  <a:schemeClr val="bg1"/>
                </a:solidFill>
                <a:latin typeface="Times New Roman" pitchFamily="18" charset="0"/>
                <a:cs typeface="Times New Roman" pitchFamily="18" charset="0"/>
              </a:rPr>
              <a:t>Гітлерівці створювали спеціальні місця концентрації євреїв - гетто. В Україні таких гетто налічувалося кілька десятків, найбільші в Кам'янець-Подільському, Львові, Харкові.</a:t>
            </a:r>
          </a:p>
          <a:p>
            <a:pPr eaLnBrk="1" fontAlgn="auto" hangingPunct="1">
              <a:spcAft>
                <a:spcPts val="0"/>
              </a:spcAft>
              <a:buFont typeface="Arial" pitchFamily="34" charset="0"/>
              <a:buChar char="•"/>
              <a:defRPr/>
            </a:pPr>
            <a:r>
              <a:rPr lang="uk-UA" b="1" dirty="0" smtClean="0">
                <a:solidFill>
                  <a:schemeClr val="bg1"/>
                </a:solidFill>
                <a:latin typeface="Times New Roman" pitchFamily="18" charset="0"/>
                <a:cs typeface="Times New Roman" pitchFamily="18" charset="0"/>
              </a:rPr>
              <a:t>Під час нацистської окупації в Європі було знищено 6 </a:t>
            </a:r>
            <a:r>
              <a:rPr lang="uk-UA" b="1" dirty="0" err="1" smtClean="0">
                <a:solidFill>
                  <a:schemeClr val="bg1"/>
                </a:solidFill>
                <a:latin typeface="Times New Roman" pitchFamily="18" charset="0"/>
                <a:cs typeface="Times New Roman" pitchFamily="18" charset="0"/>
              </a:rPr>
              <a:t>млн</a:t>
            </a:r>
            <a:r>
              <a:rPr lang="uk-UA" b="1" dirty="0" smtClean="0">
                <a:solidFill>
                  <a:schemeClr val="bg1"/>
                </a:solidFill>
                <a:latin typeface="Times New Roman" pitchFamily="18" charset="0"/>
                <a:cs typeface="Times New Roman" pitchFamily="18" charset="0"/>
              </a:rPr>
              <a:t> євреїв, четверта частина жертв припала на Україну.</a:t>
            </a:r>
            <a:endParaRPr lang="ru-RU" b="1" dirty="0">
              <a:solidFill>
                <a:schemeClr val="bg1"/>
              </a:solidFill>
              <a:latin typeface="Times New Roman" pitchFamily="18" charset="0"/>
              <a:cs typeface="Times New Roman" pitchFamily="18" charset="0"/>
            </a:endParaRPr>
          </a:p>
        </p:txBody>
      </p:sp>
      <p:pic>
        <p:nvPicPr>
          <p:cNvPr id="25604" name="Picture 2" descr="C:\Documents and Settings\Admin\Рабочий стол\фото\camp_children1.jpg"/>
          <p:cNvPicPr>
            <a:picLocks noChangeAspect="1" noChangeArrowheads="1"/>
          </p:cNvPicPr>
          <p:nvPr/>
        </p:nvPicPr>
        <p:blipFill>
          <a:blip r:embed="rId3"/>
          <a:srcRect/>
          <a:stretch>
            <a:fillRect/>
          </a:stretch>
        </p:blipFill>
        <p:spPr bwMode="auto">
          <a:xfrm>
            <a:off x="214313" y="2928938"/>
            <a:ext cx="2825750" cy="2825750"/>
          </a:xfrm>
          <a:prstGeom prst="rect">
            <a:avLst/>
          </a:prstGeom>
          <a:noFill/>
          <a:ln w="9525">
            <a:noFill/>
            <a:miter lim="800000"/>
            <a:headEnd/>
            <a:tailEnd/>
          </a:ln>
        </p:spPr>
      </p:pic>
      <p:pic>
        <p:nvPicPr>
          <p:cNvPr id="25605" name="Picture 3" descr="C:\Documents and Settings\Admin\Рабочий стол\фото\Australian-Holocaust.jpg"/>
          <p:cNvPicPr>
            <a:picLocks noChangeAspect="1" noChangeArrowheads="1"/>
          </p:cNvPicPr>
          <p:nvPr/>
        </p:nvPicPr>
        <p:blipFill>
          <a:blip r:embed="rId4"/>
          <a:srcRect/>
          <a:stretch>
            <a:fillRect/>
          </a:stretch>
        </p:blipFill>
        <p:spPr bwMode="auto">
          <a:xfrm>
            <a:off x="1571625" y="4929188"/>
            <a:ext cx="2357438" cy="1770062"/>
          </a:xfrm>
          <a:prstGeom prst="rect">
            <a:avLst/>
          </a:prstGeom>
          <a:noFill/>
          <a:ln w="9525">
            <a:noFill/>
            <a:miter lim="800000"/>
            <a:headEnd/>
            <a:tailEnd/>
          </a:ln>
        </p:spPr>
      </p:pic>
      <p:pic>
        <p:nvPicPr>
          <p:cNvPr id="25606" name="Picture 4" descr="C:\Documents and Settings\Admin\Рабочий стол\фото\holocaust1.jpg"/>
          <p:cNvPicPr>
            <a:picLocks noChangeAspect="1" noChangeArrowheads="1"/>
          </p:cNvPicPr>
          <p:nvPr/>
        </p:nvPicPr>
        <p:blipFill>
          <a:blip r:embed="rId5"/>
          <a:srcRect/>
          <a:stretch>
            <a:fillRect/>
          </a:stretch>
        </p:blipFill>
        <p:spPr bwMode="auto">
          <a:xfrm>
            <a:off x="6548438" y="4776788"/>
            <a:ext cx="2595562" cy="2081212"/>
          </a:xfrm>
          <a:prstGeom prst="rect">
            <a:avLst/>
          </a:prstGeom>
          <a:noFill/>
          <a:ln w="9525">
            <a:noFill/>
            <a:miter lim="800000"/>
            <a:headEnd/>
            <a:tailEnd/>
          </a:ln>
        </p:spPr>
      </p:pic>
      <p:pic>
        <p:nvPicPr>
          <p:cNvPr id="25607" name="Picture 5" descr="C:\Documents and Settings\Admin\Рабочий стол\фото\54379196_holocaustremnants2.GIF"/>
          <p:cNvPicPr>
            <a:picLocks noChangeAspect="1" noChangeArrowheads="1"/>
          </p:cNvPicPr>
          <p:nvPr/>
        </p:nvPicPr>
        <p:blipFill>
          <a:blip r:embed="rId6"/>
          <a:srcRect/>
          <a:stretch>
            <a:fillRect/>
          </a:stretch>
        </p:blipFill>
        <p:spPr bwMode="auto">
          <a:xfrm>
            <a:off x="3786188" y="2928938"/>
            <a:ext cx="3252787" cy="2538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6626" name="Заголовок 1"/>
          <p:cNvSpPr>
            <a:spLocks noGrp="1"/>
          </p:cNvSpPr>
          <p:nvPr>
            <p:ph type="title"/>
          </p:nvPr>
        </p:nvSpPr>
        <p:spPr>
          <a:xfrm>
            <a:off x="457200" y="285750"/>
            <a:ext cx="8229600" cy="571500"/>
          </a:xfrm>
        </p:spPr>
        <p:txBody>
          <a:bodyPr/>
          <a:lstStyle/>
          <a:p>
            <a:pPr eaLnBrk="1" hangingPunct="1"/>
            <a:r>
              <a:rPr lang="uk-UA" sz="2800" b="1" smtClean="0">
                <a:solidFill>
                  <a:schemeClr val="bg1"/>
                </a:solidFill>
                <a:latin typeface="Times New Roman" pitchFamily="18" charset="0"/>
                <a:cs typeface="Times New Roman" pitchFamily="18" charset="0"/>
              </a:rPr>
              <a:t>3. Гастарбайтери</a:t>
            </a:r>
            <a:endParaRPr lang="ru-RU" sz="2800" b="1" smtClean="0">
              <a:solidFill>
                <a:schemeClr val="bg1"/>
              </a:solidFill>
              <a:latin typeface="Times New Roman" pitchFamily="18" charset="0"/>
              <a:cs typeface="Times New Roman" pitchFamily="18" charset="0"/>
            </a:endParaRPr>
          </a:p>
        </p:txBody>
      </p:sp>
      <p:sp>
        <p:nvSpPr>
          <p:cNvPr id="26627" name="Содержимое 2"/>
          <p:cNvSpPr>
            <a:spLocks noGrp="1"/>
          </p:cNvSpPr>
          <p:nvPr>
            <p:ph idx="1"/>
          </p:nvPr>
        </p:nvSpPr>
        <p:spPr>
          <a:xfrm>
            <a:off x="457200" y="785813"/>
            <a:ext cx="8229600" cy="3000375"/>
          </a:xfrm>
        </p:spPr>
        <p:txBody>
          <a:bodyPr/>
          <a:lstStyle/>
          <a:p>
            <a:pPr eaLnBrk="1" hangingPunct="1"/>
            <a:r>
              <a:rPr lang="uk-UA" sz="1800" smtClean="0">
                <a:solidFill>
                  <a:schemeClr val="bg1"/>
                </a:solidFill>
                <a:latin typeface="Times New Roman" pitchFamily="18" charset="0"/>
                <a:cs typeface="Times New Roman" pitchFamily="18" charset="0"/>
              </a:rPr>
              <a:t>На окупованих територіях гітлерівці розгорнули пропагандистську кампанію, закликаючи працездатних людей на роботи до рейху, які отримали назву «гастарбайтери».</a:t>
            </a:r>
          </a:p>
          <a:p>
            <a:pPr eaLnBrk="1" hangingPunct="1"/>
            <a:r>
              <a:rPr lang="uk-UA" sz="1800" smtClean="0">
                <a:solidFill>
                  <a:schemeClr val="bg1"/>
                </a:solidFill>
                <a:latin typeface="Times New Roman" pitchFamily="18" charset="0"/>
                <a:cs typeface="Times New Roman" pitchFamily="18" charset="0"/>
              </a:rPr>
              <a:t>Гастарбайтер - це іноземець з тимчасового найму.</a:t>
            </a:r>
          </a:p>
          <a:p>
            <a:pPr eaLnBrk="1" hangingPunct="1"/>
            <a:r>
              <a:rPr lang="uk-UA" sz="1800" smtClean="0">
                <a:solidFill>
                  <a:schemeClr val="bg1"/>
                </a:solidFill>
                <a:latin typeface="Times New Roman" pitchFamily="18" charset="0"/>
                <a:cs typeface="Times New Roman" pitchFamily="18" charset="0"/>
              </a:rPr>
              <a:t>Гастарбайтерів з Україною використовували на важких роботах. Значна частина гинула.</a:t>
            </a:r>
          </a:p>
          <a:p>
            <a:pPr eaLnBrk="1" hangingPunct="1"/>
            <a:r>
              <a:rPr lang="uk-UA" sz="1800" smtClean="0">
                <a:solidFill>
                  <a:schemeClr val="bg1"/>
                </a:solidFill>
                <a:latin typeface="Times New Roman" pitchFamily="18" charset="0"/>
                <a:cs typeface="Times New Roman" pitchFamily="18" charset="0"/>
              </a:rPr>
              <a:t>Тих хто бажав їхати на роботу в »прекрасну Німеччину» ставало все менше, тому вивіз придбав примусовий характер.</a:t>
            </a:r>
          </a:p>
          <a:p>
            <a:pPr eaLnBrk="1" hangingPunct="1"/>
            <a:r>
              <a:rPr lang="uk-UA" sz="1800" smtClean="0">
                <a:solidFill>
                  <a:schemeClr val="bg1"/>
                </a:solidFill>
                <a:latin typeface="Times New Roman" pitchFamily="18" charset="0"/>
                <a:cs typeface="Times New Roman" pitchFamily="18" charset="0"/>
              </a:rPr>
              <a:t>Протягом 1942-1944 рр.. окупанти вивезли з України 2,4 млн чоловіків і жінок працездатного віку.</a:t>
            </a:r>
            <a:endParaRPr lang="ru-RU" sz="1800" smtClean="0">
              <a:solidFill>
                <a:schemeClr val="bg1"/>
              </a:solidFill>
              <a:latin typeface="Times New Roman" pitchFamily="18" charset="0"/>
              <a:cs typeface="Times New Roman" pitchFamily="18" charset="0"/>
            </a:endParaRPr>
          </a:p>
        </p:txBody>
      </p:sp>
      <p:pic>
        <p:nvPicPr>
          <p:cNvPr id="26628" name="Picture 2" descr="C:\Documents and Settings\Admin\Рабочий стол\фото\00d435a5ecc5dba07d25688f377.jpg"/>
          <p:cNvPicPr>
            <a:picLocks noChangeAspect="1" noChangeArrowheads="1"/>
          </p:cNvPicPr>
          <p:nvPr/>
        </p:nvPicPr>
        <p:blipFill>
          <a:blip r:embed="rId3"/>
          <a:srcRect/>
          <a:stretch>
            <a:fillRect/>
          </a:stretch>
        </p:blipFill>
        <p:spPr bwMode="auto">
          <a:xfrm>
            <a:off x="0" y="3571875"/>
            <a:ext cx="3452813" cy="2439988"/>
          </a:xfrm>
          <a:prstGeom prst="rect">
            <a:avLst/>
          </a:prstGeom>
          <a:noFill/>
          <a:ln w="9525">
            <a:noFill/>
            <a:miter lim="800000"/>
            <a:headEnd/>
            <a:tailEnd/>
          </a:ln>
        </p:spPr>
      </p:pic>
      <p:pic>
        <p:nvPicPr>
          <p:cNvPr id="26629" name="Picture 3" descr="C:\Documents and Settings\Admin\Рабочий стол\фото\pobeda_46.jpg"/>
          <p:cNvPicPr>
            <a:picLocks noChangeAspect="1" noChangeArrowheads="1"/>
          </p:cNvPicPr>
          <p:nvPr/>
        </p:nvPicPr>
        <p:blipFill>
          <a:blip r:embed="rId4"/>
          <a:srcRect/>
          <a:stretch>
            <a:fillRect/>
          </a:stretch>
        </p:blipFill>
        <p:spPr bwMode="auto">
          <a:xfrm>
            <a:off x="3500438" y="3571875"/>
            <a:ext cx="2643187" cy="2428875"/>
          </a:xfrm>
          <a:prstGeom prst="rect">
            <a:avLst/>
          </a:prstGeom>
          <a:noFill/>
          <a:ln w="9525">
            <a:noFill/>
            <a:miter lim="800000"/>
            <a:headEnd/>
            <a:tailEnd/>
          </a:ln>
        </p:spPr>
      </p:pic>
      <p:pic>
        <p:nvPicPr>
          <p:cNvPr id="26630" name="Picture 4" descr="C:\Documents and Settings\Admin\Рабочий стол\фото\25.jpg"/>
          <p:cNvPicPr>
            <a:picLocks noChangeAspect="1" noChangeArrowheads="1"/>
          </p:cNvPicPr>
          <p:nvPr/>
        </p:nvPicPr>
        <p:blipFill>
          <a:blip r:embed="rId5"/>
          <a:srcRect/>
          <a:stretch>
            <a:fillRect/>
          </a:stretch>
        </p:blipFill>
        <p:spPr bwMode="auto">
          <a:xfrm>
            <a:off x="6215063" y="3571875"/>
            <a:ext cx="2928937" cy="2428875"/>
          </a:xfrm>
          <a:prstGeom prst="rect">
            <a:avLst/>
          </a:prstGeom>
          <a:noFill/>
          <a:ln w="9525">
            <a:noFill/>
            <a:miter lim="800000"/>
            <a:headEnd/>
            <a:tailEnd/>
          </a:ln>
        </p:spPr>
      </p:pic>
      <p:sp>
        <p:nvSpPr>
          <p:cNvPr id="26631" name="Rectangle 5"/>
          <p:cNvSpPr>
            <a:spLocks noChangeArrowheads="1"/>
          </p:cNvSpPr>
          <p:nvPr/>
        </p:nvSpPr>
        <p:spPr bwMode="auto">
          <a:xfrm>
            <a:off x="0" y="5991225"/>
            <a:ext cx="9144000" cy="831850"/>
          </a:xfrm>
          <a:prstGeom prst="rect">
            <a:avLst/>
          </a:prstGeom>
          <a:noFill/>
          <a:ln w="9525">
            <a:noFill/>
            <a:miter lim="800000"/>
            <a:headEnd/>
            <a:tailEnd/>
          </a:ln>
        </p:spPr>
        <p:txBody>
          <a:bodyPr anchor="ctr">
            <a:spAutoFit/>
          </a:bodyPr>
          <a:lstStyle/>
          <a:p>
            <a:pPr algn="ctr"/>
            <a:r>
              <a:rPr lang="uk-UA" sz="2400" b="1">
                <a:solidFill>
                  <a:schemeClr val="bg1"/>
                </a:solidFill>
                <a:latin typeface="Times New Roman" pitchFamily="18" charset="0"/>
                <a:cs typeface="Times New Roman" pitchFamily="18" charset="0"/>
              </a:rPr>
              <a:t>Відправлення радянських громадян на примусові роботи до Німеччини</a:t>
            </a:r>
            <a:endParaRPr lang="ru-RU" sz="24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7650" name="Заголовок 1"/>
          <p:cNvSpPr>
            <a:spLocks noGrp="1"/>
          </p:cNvSpPr>
          <p:nvPr>
            <p:ph type="title"/>
          </p:nvPr>
        </p:nvSpPr>
        <p:spPr>
          <a:xfrm>
            <a:off x="457200" y="0"/>
            <a:ext cx="8229600" cy="1417638"/>
          </a:xfrm>
        </p:spPr>
        <p:txBody>
          <a:bodyPr/>
          <a:lstStyle/>
          <a:p>
            <a:pPr eaLnBrk="1" hangingPunct="1"/>
            <a:r>
              <a:rPr lang="uk-UA" sz="3200" b="1" smtClean="0">
                <a:solidFill>
                  <a:schemeClr val="bg1"/>
                </a:solidFill>
                <a:latin typeface="Times New Roman" pitchFamily="18" charset="0"/>
                <a:cs typeface="Times New Roman" pitchFamily="18" charset="0"/>
              </a:rPr>
              <a:t>4. Життя в евакуації </a:t>
            </a:r>
            <a:r>
              <a:rPr lang="uk-UA" smtClean="0">
                <a:solidFill>
                  <a:schemeClr val="bg1"/>
                </a:solidFill>
                <a:latin typeface="Times New Roman" pitchFamily="18" charset="0"/>
                <a:cs typeface="Times New Roman" pitchFamily="18" charset="0"/>
              </a:rPr>
              <a:t/>
            </a:r>
            <a:br>
              <a:rPr lang="uk-UA" smtClean="0">
                <a:solidFill>
                  <a:schemeClr val="bg1"/>
                </a:solidFill>
                <a:latin typeface="Times New Roman" pitchFamily="18" charset="0"/>
                <a:cs typeface="Times New Roman" pitchFamily="18" charset="0"/>
              </a:rPr>
            </a:br>
            <a:endParaRPr lang="ru-RU" smtClean="0"/>
          </a:p>
        </p:txBody>
      </p:sp>
      <p:sp>
        <p:nvSpPr>
          <p:cNvPr id="27651" name="Содержимое 2"/>
          <p:cNvSpPr>
            <a:spLocks noGrp="1"/>
          </p:cNvSpPr>
          <p:nvPr>
            <p:ph idx="1"/>
          </p:nvPr>
        </p:nvSpPr>
        <p:spPr>
          <a:xfrm>
            <a:off x="0" y="857250"/>
            <a:ext cx="9144000" cy="6000750"/>
          </a:xfrm>
        </p:spPr>
        <p:txBody>
          <a:bodyPr/>
          <a:lstStyle/>
          <a:p>
            <a:pPr eaLnBrk="1" hangingPunct="1"/>
            <a:r>
              <a:rPr lang="uk-UA" sz="1800" smtClean="0">
                <a:solidFill>
                  <a:schemeClr val="bg1"/>
                </a:solidFill>
                <a:latin typeface="Times New Roman" pitchFamily="18" charset="0"/>
                <a:cs typeface="Times New Roman" pitchFamily="18" charset="0"/>
              </a:rPr>
              <a:t>На схід Росії, до республік Середньої Азії і Казахстану було евакуйовано більше 3,5 млн жителів України.</a:t>
            </a:r>
          </a:p>
          <a:p>
            <a:pPr eaLnBrk="1" hangingPunct="1"/>
            <a:r>
              <a:rPr lang="uk-UA" sz="1800" smtClean="0">
                <a:solidFill>
                  <a:schemeClr val="bg1"/>
                </a:solidFill>
                <a:latin typeface="Times New Roman" pitchFamily="18" charset="0"/>
                <a:cs typeface="Times New Roman" pitchFamily="18" charset="0"/>
              </a:rPr>
              <a:t>Успіхи Червоної Армії на фронті в значній мірі залежали від праці евакуйованих жителів. Операції з переміщення та пошуку евакуйованих підприємств була надзвичайно складною. Тільки для перевозу металургійного комбінату «Запоріжсталь» з Дніпропетровська до Магнітогорська було використано 8 тис. вагонів. Сотні українських фабрик і заводів прибутку в Казахстан, Киргизію, Узбекистан, Таджикистан, Туркменістан.</a:t>
            </a:r>
          </a:p>
          <a:p>
            <a:pPr eaLnBrk="1" hangingPunct="1"/>
            <a:r>
              <a:rPr lang="uk-UA" sz="1800" smtClean="0">
                <a:solidFill>
                  <a:schemeClr val="bg1"/>
                </a:solidFill>
                <a:latin typeface="Times New Roman" pitchFamily="18" charset="0"/>
                <a:cs typeface="Times New Roman" pitchFamily="18" charset="0"/>
              </a:rPr>
              <a:t>Евакуйовані працівники змушені тулитися в легких бараках, наметах, миритися з поганим постачанням їжі.</a:t>
            </a:r>
          </a:p>
          <a:p>
            <a:pPr eaLnBrk="1" hangingPunct="1"/>
            <a:r>
              <a:rPr lang="uk-UA" sz="1800" smtClean="0">
                <a:solidFill>
                  <a:schemeClr val="bg1"/>
                </a:solidFill>
                <a:latin typeface="Times New Roman" pitchFamily="18" charset="0"/>
                <a:cs typeface="Times New Roman" pitchFamily="18" charset="0"/>
              </a:rPr>
              <a:t>У незвично важких умовах суворої зими 1941-1942 рр.. евакуйовані підприємства починали давати продукцію для фронту. Через 2-3 тижні після приїзду дали першу продукцію київські заводи «Арсенал», «Транссигнал» верстатобудівний ім. М. Горького, Краматорський завод важкого машинобудування та інші.</a:t>
            </a:r>
          </a:p>
          <a:p>
            <a:pPr eaLnBrk="1" hangingPunct="1"/>
            <a:r>
              <a:rPr lang="ru-RU" sz="1800" smtClean="0">
                <a:solidFill>
                  <a:schemeClr val="bg1"/>
                </a:solidFill>
                <a:latin typeface="Times New Roman" pitchFamily="18" charset="0"/>
                <a:cs typeface="Times New Roman" pitchFamily="18" charset="0"/>
              </a:rPr>
              <a:t>Істотним був внесок і українського селянства. Евакуйовані з Київщини в заволзькі степи селяни почали вирощувати цукрові буряки та іншу с / г продукцію. </a:t>
            </a:r>
          </a:p>
          <a:p>
            <a:pPr eaLnBrk="1" hangingPunct="1"/>
            <a:r>
              <a:rPr lang="uk-UA" sz="1800" smtClean="0">
                <a:solidFill>
                  <a:schemeClr val="bg1"/>
                </a:solidFill>
                <a:latin typeface="Times New Roman" pitchFamily="18" charset="0"/>
                <a:cs typeface="Times New Roman" pitchFamily="18" charset="0"/>
              </a:rPr>
              <a:t>Значним внеском у майбутню перемогу була й робота в'язнів ГУЛАГу, де, як і раніше, знаходилася величезна кількість людей.</a:t>
            </a:r>
            <a:endParaRPr lang="ru-RU" sz="180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8674" name="Заголовок 1"/>
          <p:cNvSpPr>
            <a:spLocks noGrp="1"/>
          </p:cNvSpPr>
          <p:nvPr>
            <p:ph type="title"/>
          </p:nvPr>
        </p:nvSpPr>
        <p:spPr>
          <a:xfrm>
            <a:off x="457200" y="274638"/>
            <a:ext cx="8229600" cy="939800"/>
          </a:xfrm>
        </p:spPr>
        <p:txBody>
          <a:bodyPr/>
          <a:lstStyle/>
          <a:p>
            <a:pPr eaLnBrk="1" hangingPunct="1"/>
            <a:r>
              <a:rPr lang="uk-UA" sz="3600" b="1" smtClean="0">
                <a:solidFill>
                  <a:schemeClr val="bg1"/>
                </a:solidFill>
                <a:latin typeface="Times New Roman" pitchFamily="18" charset="0"/>
                <a:cs typeface="Times New Roman" pitchFamily="18" charset="0"/>
              </a:rPr>
              <a:t>Евакуація підприємств і робітників на Схід 1941</a:t>
            </a:r>
            <a:endParaRPr lang="ru-RU" sz="3600" b="1" smtClean="0">
              <a:solidFill>
                <a:schemeClr val="bg1"/>
              </a:solidFill>
              <a:latin typeface="Times New Roman" pitchFamily="18" charset="0"/>
              <a:cs typeface="Times New Roman" pitchFamily="18" charset="0"/>
            </a:endParaRPr>
          </a:p>
        </p:txBody>
      </p:sp>
      <p:pic>
        <p:nvPicPr>
          <p:cNvPr id="28675" name="Picture 2" descr="C:\Documents and Settings\Admin\Рабочий стол\фото\images.jpg"/>
          <p:cNvPicPr>
            <a:picLocks noGrp="1" noChangeAspect="1" noChangeArrowheads="1"/>
          </p:cNvPicPr>
          <p:nvPr>
            <p:ph idx="1"/>
          </p:nvPr>
        </p:nvPicPr>
        <p:blipFill>
          <a:blip r:embed="rId3"/>
          <a:srcRect/>
          <a:stretch>
            <a:fillRect/>
          </a:stretch>
        </p:blipFill>
        <p:spPr>
          <a:xfrm>
            <a:off x="357188" y="1643063"/>
            <a:ext cx="4643437" cy="3214687"/>
          </a:xfrm>
        </p:spPr>
      </p:pic>
      <p:pic>
        <p:nvPicPr>
          <p:cNvPr id="28676" name="Picture 3" descr="C:\Documents and Settings\Admin\Рабочий стол\фото\34.jpg"/>
          <p:cNvPicPr>
            <a:picLocks noChangeAspect="1" noChangeArrowheads="1"/>
          </p:cNvPicPr>
          <p:nvPr/>
        </p:nvPicPr>
        <p:blipFill>
          <a:blip r:embed="rId4"/>
          <a:srcRect/>
          <a:stretch>
            <a:fillRect/>
          </a:stretch>
        </p:blipFill>
        <p:spPr bwMode="auto">
          <a:xfrm>
            <a:off x="3571875" y="4357688"/>
            <a:ext cx="3571875" cy="2357437"/>
          </a:xfrm>
          <a:prstGeom prst="rect">
            <a:avLst/>
          </a:prstGeom>
          <a:noFill/>
          <a:ln w="9525">
            <a:noFill/>
            <a:miter lim="800000"/>
            <a:headEnd/>
            <a:tailEnd/>
          </a:ln>
        </p:spPr>
      </p:pic>
      <p:pic>
        <p:nvPicPr>
          <p:cNvPr id="28677" name="Picture 4" descr="C:\Documents and Settings\Admin\Рабочий стол\фото\58530866.jpg"/>
          <p:cNvPicPr>
            <a:picLocks noChangeAspect="1" noChangeArrowheads="1"/>
          </p:cNvPicPr>
          <p:nvPr/>
        </p:nvPicPr>
        <p:blipFill>
          <a:blip r:embed="rId5"/>
          <a:srcRect/>
          <a:stretch>
            <a:fillRect/>
          </a:stretch>
        </p:blipFill>
        <p:spPr bwMode="auto">
          <a:xfrm>
            <a:off x="5429250" y="1928813"/>
            <a:ext cx="3143250" cy="2357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9698" name="Заголовок 1"/>
          <p:cNvSpPr>
            <a:spLocks noGrp="1"/>
          </p:cNvSpPr>
          <p:nvPr>
            <p:ph type="title"/>
          </p:nvPr>
        </p:nvSpPr>
        <p:spPr/>
        <p:txBody>
          <a:bodyPr/>
          <a:lstStyle/>
          <a:p>
            <a:pPr eaLnBrk="1" hangingPunct="1"/>
            <a:r>
              <a:rPr lang="uk-UA" sz="3200" b="1" smtClean="0">
                <a:solidFill>
                  <a:schemeClr val="bg2"/>
                </a:solidFill>
                <a:latin typeface="Times New Roman" pitchFamily="18" charset="0"/>
                <a:cs typeface="Times New Roman" pitchFamily="18" charset="0"/>
              </a:rPr>
              <a:t>Фільми, які варто подивитися</a:t>
            </a:r>
            <a:endParaRPr lang="ru-RU" sz="3200" b="1" smtClean="0">
              <a:solidFill>
                <a:schemeClr val="bg2"/>
              </a:solidFill>
              <a:latin typeface="Times New Roman" pitchFamily="18" charset="0"/>
              <a:cs typeface="Times New Roman" pitchFamily="18" charset="0"/>
            </a:endParaRPr>
          </a:p>
        </p:txBody>
      </p:sp>
      <p:pic>
        <p:nvPicPr>
          <p:cNvPr id="29699" name="Picture 2" descr="D:\Катрин\фото\447057497_tonnel.gif.jpg"/>
          <p:cNvPicPr>
            <a:picLocks noChangeAspect="1" noChangeArrowheads="1"/>
          </p:cNvPicPr>
          <p:nvPr/>
        </p:nvPicPr>
        <p:blipFill>
          <a:blip r:embed="rId3"/>
          <a:srcRect/>
          <a:stretch>
            <a:fillRect/>
          </a:stretch>
        </p:blipFill>
        <p:spPr bwMode="auto">
          <a:xfrm>
            <a:off x="0" y="1285875"/>
            <a:ext cx="3219450" cy="2190750"/>
          </a:xfrm>
          <a:prstGeom prst="rect">
            <a:avLst/>
          </a:prstGeom>
          <a:noFill/>
          <a:ln w="9525">
            <a:noFill/>
            <a:miter lim="800000"/>
            <a:headEnd/>
            <a:tailEnd/>
          </a:ln>
        </p:spPr>
      </p:pic>
      <p:sp>
        <p:nvSpPr>
          <p:cNvPr id="29700" name="Прямоугольник 4"/>
          <p:cNvSpPr>
            <a:spLocks noChangeArrowheads="1"/>
          </p:cNvSpPr>
          <p:nvPr/>
        </p:nvSpPr>
        <p:spPr bwMode="auto">
          <a:xfrm>
            <a:off x="0" y="3429000"/>
            <a:ext cx="3000375" cy="2678113"/>
          </a:xfrm>
          <a:prstGeom prst="rect">
            <a:avLst/>
          </a:prstGeom>
          <a:noFill/>
          <a:ln w="9525">
            <a:noFill/>
            <a:miter lim="800000"/>
            <a:headEnd/>
            <a:tailEnd/>
          </a:ln>
        </p:spPr>
        <p:txBody>
          <a:bodyPr>
            <a:spAutoFit/>
          </a:bodyPr>
          <a:lstStyle/>
          <a:p>
            <a:r>
              <a:rPr lang="uk-UA" sz="2800" b="1">
                <a:solidFill>
                  <a:schemeClr val="bg1"/>
                </a:solidFill>
                <a:latin typeface="Times New Roman" pitchFamily="18" charset="0"/>
                <a:cs typeface="Times New Roman" pitchFamily="18" charset="0"/>
              </a:rPr>
              <a:t>«Піаніст» </a:t>
            </a:r>
            <a:r>
              <a:rPr lang="uk-UA" sz="2000">
                <a:solidFill>
                  <a:schemeClr val="bg1"/>
                </a:solidFill>
                <a:latin typeface="Times New Roman" pitchFamily="18" charset="0"/>
                <a:cs typeface="Times New Roman" pitchFamily="18" charset="0"/>
              </a:rPr>
              <a:t>- фільм Романа Поланського, який був удостоєний «Золотої пальмової гілки» на Канському кінофестивалі 2002 року, а також трьох премій «Оскар».</a:t>
            </a:r>
            <a:endParaRPr lang="ru-RU" sz="2000">
              <a:solidFill>
                <a:schemeClr val="bg1"/>
              </a:solidFill>
              <a:latin typeface="Times New Roman" pitchFamily="18" charset="0"/>
              <a:cs typeface="Times New Roman" pitchFamily="18" charset="0"/>
            </a:endParaRPr>
          </a:p>
        </p:txBody>
      </p:sp>
      <p:pic>
        <p:nvPicPr>
          <p:cNvPr id="29701" name="Picture 3" descr="D:\Катрин\фото\d68a0cfdf7fc24e0edff9658a15.jpg"/>
          <p:cNvPicPr>
            <a:picLocks noChangeAspect="1" noChangeArrowheads="1"/>
          </p:cNvPicPr>
          <p:nvPr/>
        </p:nvPicPr>
        <p:blipFill>
          <a:blip r:embed="rId4"/>
          <a:srcRect/>
          <a:stretch>
            <a:fillRect/>
          </a:stretch>
        </p:blipFill>
        <p:spPr bwMode="auto">
          <a:xfrm>
            <a:off x="3214688" y="1285875"/>
            <a:ext cx="2928937" cy="2214563"/>
          </a:xfrm>
          <a:prstGeom prst="rect">
            <a:avLst/>
          </a:prstGeom>
          <a:noFill/>
          <a:ln w="9525">
            <a:noFill/>
            <a:miter lim="800000"/>
            <a:headEnd/>
            <a:tailEnd/>
          </a:ln>
        </p:spPr>
      </p:pic>
      <p:sp>
        <p:nvSpPr>
          <p:cNvPr id="29702" name="Прямоугольник 6"/>
          <p:cNvSpPr>
            <a:spLocks noChangeArrowheads="1"/>
          </p:cNvSpPr>
          <p:nvPr/>
        </p:nvSpPr>
        <p:spPr bwMode="auto">
          <a:xfrm>
            <a:off x="3214688" y="3429000"/>
            <a:ext cx="2928937" cy="2492375"/>
          </a:xfrm>
          <a:prstGeom prst="rect">
            <a:avLst/>
          </a:prstGeom>
          <a:noFill/>
          <a:ln w="9525">
            <a:noFill/>
            <a:miter lim="800000"/>
            <a:headEnd/>
            <a:tailEnd/>
          </a:ln>
        </p:spPr>
        <p:txBody>
          <a:bodyPr>
            <a:spAutoFit/>
          </a:bodyPr>
          <a:lstStyle/>
          <a:p>
            <a:r>
              <a:rPr lang="uk-UA" sz="2800" b="1">
                <a:solidFill>
                  <a:schemeClr val="bg1"/>
                </a:solidFill>
                <a:latin typeface="Times New Roman" pitchFamily="18" charset="0"/>
                <a:cs typeface="Times New Roman" pitchFamily="18" charset="0"/>
              </a:rPr>
              <a:t>«Список Шиндлера» </a:t>
            </a:r>
            <a:r>
              <a:rPr lang="uk-UA" sz="2000">
                <a:solidFill>
                  <a:schemeClr val="bg1"/>
                </a:solidFill>
                <a:latin typeface="Times New Roman" pitchFamily="18" charset="0"/>
                <a:cs typeface="Times New Roman" pitchFamily="18" charset="0"/>
              </a:rPr>
              <a:t>- фільм Стівена Спілберга 1993 року, отримав 7 премій «Оскар», включаючи премію за найкращий фільм.</a:t>
            </a:r>
            <a:endParaRPr lang="ru-RU" sz="2000">
              <a:solidFill>
                <a:schemeClr val="bg1"/>
              </a:solidFill>
              <a:latin typeface="Times New Roman" pitchFamily="18" charset="0"/>
              <a:cs typeface="Times New Roman" pitchFamily="18" charset="0"/>
            </a:endParaRPr>
          </a:p>
        </p:txBody>
      </p:sp>
      <p:pic>
        <p:nvPicPr>
          <p:cNvPr id="29703" name="Picture 4" descr="D:\Катрин\фото\article_image-image-article.jpg"/>
          <p:cNvPicPr>
            <a:picLocks noChangeAspect="1" noChangeArrowheads="1"/>
          </p:cNvPicPr>
          <p:nvPr/>
        </p:nvPicPr>
        <p:blipFill>
          <a:blip r:embed="rId5"/>
          <a:srcRect/>
          <a:stretch>
            <a:fillRect/>
          </a:stretch>
        </p:blipFill>
        <p:spPr bwMode="auto">
          <a:xfrm>
            <a:off x="6143625" y="1285875"/>
            <a:ext cx="3000375" cy="2214563"/>
          </a:xfrm>
          <a:prstGeom prst="rect">
            <a:avLst/>
          </a:prstGeom>
          <a:noFill/>
          <a:ln w="9525">
            <a:noFill/>
            <a:miter lim="800000"/>
            <a:headEnd/>
            <a:tailEnd/>
          </a:ln>
        </p:spPr>
      </p:pic>
      <p:sp>
        <p:nvSpPr>
          <p:cNvPr id="29704" name="Прямоугольник 8"/>
          <p:cNvSpPr>
            <a:spLocks noChangeArrowheads="1"/>
          </p:cNvSpPr>
          <p:nvPr/>
        </p:nvSpPr>
        <p:spPr bwMode="auto">
          <a:xfrm>
            <a:off x="6357938" y="3500438"/>
            <a:ext cx="2786062" cy="2616200"/>
          </a:xfrm>
          <a:prstGeom prst="rect">
            <a:avLst/>
          </a:prstGeom>
          <a:noFill/>
          <a:ln w="9525">
            <a:noFill/>
            <a:miter lim="800000"/>
            <a:headEnd/>
            <a:tailEnd/>
          </a:ln>
        </p:spPr>
        <p:txBody>
          <a:bodyPr>
            <a:spAutoFit/>
          </a:bodyPr>
          <a:lstStyle/>
          <a:p>
            <a:r>
              <a:rPr lang="uk-UA" sz="2800" b="1">
                <a:solidFill>
                  <a:schemeClr val="bg1"/>
                </a:solidFill>
                <a:latin typeface="Times New Roman" pitchFamily="18" charset="0"/>
                <a:cs typeface="Times New Roman" pitchFamily="18" charset="0"/>
              </a:rPr>
              <a:t>«Хлопчик у смугастій піжамі» </a:t>
            </a:r>
            <a:r>
              <a:rPr lang="uk-UA" sz="2000">
                <a:solidFill>
                  <a:schemeClr val="bg1"/>
                </a:solidFill>
                <a:latin typeface="Times New Roman" pitchFamily="18" charset="0"/>
                <a:cs typeface="Times New Roman" pitchFamily="18" charset="0"/>
              </a:rPr>
              <a:t>- фільм 2008 року режисера Марка Хермана за однойменним романом Джона Бойна.</a:t>
            </a:r>
            <a:endParaRPr lang="ru-RU" sz="2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22" name="Заголовок 1"/>
          <p:cNvSpPr>
            <a:spLocks noGrp="1"/>
          </p:cNvSpPr>
          <p:nvPr>
            <p:ph type="title"/>
          </p:nvPr>
        </p:nvSpPr>
        <p:spPr>
          <a:xfrm>
            <a:off x="457200" y="274638"/>
            <a:ext cx="8229600" cy="796925"/>
          </a:xfrm>
        </p:spPr>
        <p:txBody>
          <a:bodyPr/>
          <a:lstStyle/>
          <a:p>
            <a:pPr eaLnBrk="1" hangingPunct="1"/>
            <a:r>
              <a:rPr lang="uk-UA" sz="3200" b="1" smtClean="0">
                <a:solidFill>
                  <a:schemeClr val="bg2"/>
                </a:solidFill>
                <a:latin typeface="Times New Roman" pitchFamily="18" charset="0"/>
                <a:cs typeface="Times New Roman" pitchFamily="18" charset="0"/>
              </a:rPr>
              <a:t>Фільми, які варто подивитися</a:t>
            </a:r>
            <a:endParaRPr lang="ru-RU" sz="3200" smtClean="0"/>
          </a:p>
        </p:txBody>
      </p:sp>
      <p:pic>
        <p:nvPicPr>
          <p:cNvPr id="30723" name="Picture 2" descr="D:\Катрин\фото\image025.gif"/>
          <p:cNvPicPr>
            <a:picLocks noChangeAspect="1" noChangeArrowheads="1"/>
          </p:cNvPicPr>
          <p:nvPr/>
        </p:nvPicPr>
        <p:blipFill>
          <a:blip r:embed="rId3"/>
          <a:srcRect/>
          <a:stretch>
            <a:fillRect/>
          </a:stretch>
        </p:blipFill>
        <p:spPr bwMode="auto">
          <a:xfrm>
            <a:off x="0" y="1143000"/>
            <a:ext cx="2857500" cy="2500313"/>
          </a:xfrm>
          <a:prstGeom prst="rect">
            <a:avLst/>
          </a:prstGeom>
          <a:noFill/>
          <a:ln w="9525">
            <a:noFill/>
            <a:miter lim="800000"/>
            <a:headEnd/>
            <a:tailEnd/>
          </a:ln>
        </p:spPr>
      </p:pic>
      <p:sp>
        <p:nvSpPr>
          <p:cNvPr id="30724" name="Прямоугольник 6"/>
          <p:cNvSpPr>
            <a:spLocks noChangeArrowheads="1"/>
          </p:cNvSpPr>
          <p:nvPr/>
        </p:nvSpPr>
        <p:spPr bwMode="auto">
          <a:xfrm>
            <a:off x="0" y="3643313"/>
            <a:ext cx="2928938" cy="2185987"/>
          </a:xfrm>
          <a:prstGeom prst="rect">
            <a:avLst/>
          </a:prstGeom>
          <a:noFill/>
          <a:ln w="9525">
            <a:noFill/>
            <a:miter lim="800000"/>
            <a:headEnd/>
            <a:tailEnd/>
          </a:ln>
        </p:spPr>
        <p:txBody>
          <a:bodyPr>
            <a:spAutoFit/>
          </a:bodyPr>
          <a:lstStyle/>
          <a:p>
            <a:r>
              <a:rPr lang="uk-UA" sz="2800" b="1">
                <a:solidFill>
                  <a:schemeClr val="bg2"/>
                </a:solidFill>
                <a:latin typeface="Times New Roman" pitchFamily="18" charset="0"/>
                <a:cs typeface="Times New Roman" pitchFamily="18" charset="0"/>
              </a:rPr>
              <a:t>"Щоденник Анни  Франк" </a:t>
            </a:r>
            <a:r>
              <a:rPr lang="uk-UA" sz="2000">
                <a:solidFill>
                  <a:schemeClr val="bg2"/>
                </a:solidFill>
                <a:latin typeface="Times New Roman" pitchFamily="18" charset="0"/>
                <a:cs typeface="Times New Roman" pitchFamily="18" charset="0"/>
              </a:rPr>
              <a:t>- фільм Джорджа Стівенса 1959 року. Отримав 3 премії "Оскар" і "Золотий глобус".</a:t>
            </a:r>
            <a:endParaRPr lang="ru-RU" sz="2000">
              <a:solidFill>
                <a:schemeClr val="bg2"/>
              </a:solidFill>
              <a:latin typeface="Times New Roman" pitchFamily="18" charset="0"/>
              <a:cs typeface="Times New Roman" pitchFamily="18" charset="0"/>
            </a:endParaRPr>
          </a:p>
        </p:txBody>
      </p:sp>
      <p:sp>
        <p:nvSpPr>
          <p:cNvPr id="30725" name="Прямоугольник 7"/>
          <p:cNvSpPr>
            <a:spLocks noChangeArrowheads="1"/>
          </p:cNvSpPr>
          <p:nvPr/>
        </p:nvSpPr>
        <p:spPr bwMode="auto">
          <a:xfrm>
            <a:off x="2928938" y="3643313"/>
            <a:ext cx="3000375" cy="2800350"/>
          </a:xfrm>
          <a:prstGeom prst="rect">
            <a:avLst/>
          </a:prstGeom>
          <a:noFill/>
          <a:ln w="9525">
            <a:noFill/>
            <a:miter lim="800000"/>
            <a:headEnd/>
            <a:tailEnd/>
          </a:ln>
        </p:spPr>
        <p:txBody>
          <a:bodyPr>
            <a:spAutoFit/>
          </a:bodyPr>
          <a:lstStyle/>
          <a:p>
            <a:r>
              <a:rPr lang="uk-UA" sz="2800" b="1">
                <a:solidFill>
                  <a:schemeClr val="bg2"/>
                </a:solidFill>
                <a:latin typeface="Times New Roman" pitchFamily="18" charset="0"/>
                <a:cs typeface="Times New Roman" pitchFamily="18" charset="0"/>
              </a:rPr>
              <a:t>"Дамський кравець" </a:t>
            </a:r>
            <a:r>
              <a:rPr lang="uk-UA" sz="2000">
                <a:solidFill>
                  <a:schemeClr val="bg2"/>
                </a:solidFill>
                <a:latin typeface="Times New Roman" pitchFamily="18" charset="0"/>
                <a:cs typeface="Times New Roman" pitchFamily="18" charset="0"/>
              </a:rPr>
              <a:t>- радянська кінодрама режисера Леоніда Горовця 1990 року, знята за мотивами однойменної повісті Олександра Борщагівського.</a:t>
            </a:r>
            <a:endParaRPr lang="ru-RU" sz="2000">
              <a:solidFill>
                <a:schemeClr val="bg2"/>
              </a:solidFill>
              <a:latin typeface="Times New Roman" pitchFamily="18" charset="0"/>
              <a:cs typeface="Times New Roman" pitchFamily="18" charset="0"/>
            </a:endParaRPr>
          </a:p>
        </p:txBody>
      </p:sp>
      <p:pic>
        <p:nvPicPr>
          <p:cNvPr id="30726" name="Picture 3" descr="D:\Катрин\фото\611d5ed5e5dcec9a6f16bcc1a56.jpg"/>
          <p:cNvPicPr>
            <a:picLocks noChangeAspect="1" noChangeArrowheads="1"/>
          </p:cNvPicPr>
          <p:nvPr/>
        </p:nvPicPr>
        <p:blipFill>
          <a:blip r:embed="rId4"/>
          <a:srcRect/>
          <a:stretch>
            <a:fillRect/>
          </a:stretch>
        </p:blipFill>
        <p:spPr bwMode="auto">
          <a:xfrm>
            <a:off x="2849563" y="1116013"/>
            <a:ext cx="3071812" cy="2527300"/>
          </a:xfrm>
          <a:prstGeom prst="rect">
            <a:avLst/>
          </a:prstGeom>
          <a:noFill/>
          <a:ln w="9525">
            <a:noFill/>
            <a:miter lim="800000"/>
            <a:headEnd/>
            <a:tailEnd/>
          </a:ln>
        </p:spPr>
      </p:pic>
      <p:pic>
        <p:nvPicPr>
          <p:cNvPr id="30727" name="Picture 2" descr="C:\Documents and Settings\Admin\Рабочий стол\90e1b1ba0bb218583b812e1d329.png"/>
          <p:cNvPicPr>
            <a:picLocks noChangeAspect="1" noChangeArrowheads="1"/>
          </p:cNvPicPr>
          <p:nvPr/>
        </p:nvPicPr>
        <p:blipFill>
          <a:blip r:embed="rId5"/>
          <a:srcRect/>
          <a:stretch>
            <a:fillRect/>
          </a:stretch>
        </p:blipFill>
        <p:spPr bwMode="auto">
          <a:xfrm>
            <a:off x="5857875" y="1071563"/>
            <a:ext cx="3286125" cy="2571750"/>
          </a:xfrm>
          <a:prstGeom prst="rect">
            <a:avLst/>
          </a:prstGeom>
          <a:noFill/>
          <a:ln w="9525">
            <a:noFill/>
            <a:miter lim="800000"/>
            <a:headEnd/>
            <a:tailEnd/>
          </a:ln>
        </p:spPr>
      </p:pic>
      <p:sp>
        <p:nvSpPr>
          <p:cNvPr id="30728" name="Прямоугольник 8"/>
          <p:cNvSpPr>
            <a:spLocks noChangeArrowheads="1"/>
          </p:cNvSpPr>
          <p:nvPr/>
        </p:nvSpPr>
        <p:spPr bwMode="auto">
          <a:xfrm>
            <a:off x="5786438" y="3571875"/>
            <a:ext cx="3357562" cy="2370138"/>
          </a:xfrm>
          <a:prstGeom prst="rect">
            <a:avLst/>
          </a:prstGeom>
          <a:noFill/>
          <a:ln w="9525">
            <a:noFill/>
            <a:miter lim="800000"/>
            <a:headEnd/>
            <a:tailEnd/>
          </a:ln>
        </p:spPr>
        <p:txBody>
          <a:bodyPr>
            <a:spAutoFit/>
          </a:bodyPr>
          <a:lstStyle/>
          <a:p>
            <a:r>
              <a:rPr lang="uk-UA" sz="2800" b="1">
                <a:solidFill>
                  <a:schemeClr val="bg2"/>
                </a:solidFill>
                <a:latin typeface="Times New Roman" pitchFamily="18" charset="0"/>
                <a:cs typeface="Times New Roman" pitchFamily="18" charset="0"/>
              </a:rPr>
              <a:t>«Втеча з Собібора»</a:t>
            </a:r>
            <a:r>
              <a:rPr lang="uk-UA" sz="2800" b="1">
                <a:latin typeface="Times New Roman" pitchFamily="18" charset="0"/>
                <a:cs typeface="Times New Roman" pitchFamily="18" charset="0"/>
              </a:rPr>
              <a:t> </a:t>
            </a:r>
            <a:r>
              <a:rPr lang="uk-UA" sz="2000">
                <a:solidFill>
                  <a:schemeClr val="bg2"/>
                </a:solidFill>
                <a:latin typeface="Times New Roman" pitchFamily="18" charset="0"/>
                <a:cs typeface="Times New Roman" pitchFamily="18" charset="0"/>
              </a:rPr>
              <a:t>- кінофільм 1987 року.</a:t>
            </a:r>
            <a:r>
              <a:rPr lang="uk-UA" sz="2000">
                <a:latin typeface="Times New Roman" pitchFamily="18" charset="0"/>
                <a:cs typeface="Times New Roman" pitchFamily="18" charset="0"/>
              </a:rPr>
              <a:t> </a:t>
            </a:r>
            <a:r>
              <a:rPr lang="uk-UA" sz="2000">
                <a:solidFill>
                  <a:schemeClr val="bg2"/>
                </a:solidFill>
                <a:latin typeface="Times New Roman" pitchFamily="18" charset="0"/>
                <a:cs typeface="Times New Roman" pitchFamily="18" charset="0"/>
              </a:rPr>
              <a:t>В основу сюжету покладено реальна історія єдиного вдалого повстання в нацистському таборі смерті Собібор.</a:t>
            </a:r>
            <a:endParaRPr lang="ru-RU" sz="2000">
              <a:solidFill>
                <a:schemeClr val="bg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D:\Катрин\фото\61176d0d-16f5-45d8-a44d-e3c43a2a12d2wallpaper.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0" y="1928813"/>
            <a:ext cx="9144000" cy="2857500"/>
          </a:xfrm>
        </p:spPr>
        <p:style>
          <a:lnRef idx="2">
            <a:schemeClr val="dk1"/>
          </a:lnRef>
          <a:fillRef idx="1">
            <a:schemeClr val="lt1"/>
          </a:fillRef>
          <a:effectRef idx="0">
            <a:schemeClr val="dk1"/>
          </a:effectRef>
          <a:fontRef idx="minor">
            <a:schemeClr val="dk1"/>
          </a:fontRef>
        </p:style>
        <p:txBody>
          <a:bodyPr rtlCol="0">
            <a:noAutofit/>
          </a:bodyPr>
          <a:lstStyle/>
          <a:p>
            <a:pPr eaLnBrk="1" fontAlgn="auto" hangingPunct="1">
              <a:spcAft>
                <a:spcPts val="0"/>
              </a:spcAft>
              <a:defRPr/>
            </a:pPr>
            <a:r>
              <a:rPr lang="ru-RU" sz="1600" dirty="0" err="1" smtClean="0">
                <a:latin typeface="Times New Roman" pitchFamily="18" charset="0"/>
                <a:cs typeface="Times New Roman" pitchFamily="18" charset="0"/>
              </a:rPr>
              <a:t>Шість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мільйонів</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євреїв</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розстріляних</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удушення</a:t>
            </a:r>
            <a:r>
              <a:rPr lang="ru-RU" sz="1600" dirty="0" smtClean="0">
                <a:latin typeface="Times New Roman" pitchFamily="18" charset="0"/>
                <a:cs typeface="Times New Roman" pitchFamily="18" charset="0"/>
              </a:rPr>
              <a:t> в </a:t>
            </a:r>
            <a:r>
              <a:rPr lang="ru-RU" sz="1600" dirty="0" err="1" smtClean="0">
                <a:latin typeface="Times New Roman" pitchFamily="18" charset="0"/>
                <a:cs typeface="Times New Roman" pitchFamily="18" charset="0"/>
              </a:rPr>
              <a:t>газовках</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Шість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мільйонів</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кожен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окремо</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Це</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пам'ять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що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противляться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забуттю</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Це</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поклик</a:t>
            </a:r>
            <a:r>
              <a:rPr lang="ru-RU" sz="1600" dirty="0" smtClean="0">
                <a:latin typeface="Times New Roman" pitchFamily="18" charset="0"/>
                <a:cs typeface="Times New Roman" pitchFamily="18" charset="0"/>
              </a:rPr>
              <a:t> людей до </a:t>
            </a:r>
            <a:r>
              <a:rPr lang="ru-RU" sz="1600" dirty="0" err="1" smtClean="0">
                <a:latin typeface="Times New Roman" pitchFamily="18" charset="0"/>
                <a:cs typeface="Times New Roman" pitchFamily="18" charset="0"/>
              </a:rPr>
              <a:t>взаємної</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близькості</a:t>
            </a:r>
            <a:r>
              <a:rPr lang="ru-RU" sz="1600" dirty="0" smtClean="0">
                <a:latin typeface="Times New Roman" pitchFamily="18" charset="0"/>
                <a:cs typeface="Times New Roman" pitchFamily="18" charset="0"/>
              </a:rPr>
              <a:t>, недоступною без заборони на </a:t>
            </a:r>
            <a:r>
              <a:rPr lang="ru-RU" sz="1600" dirty="0" err="1" smtClean="0">
                <a:latin typeface="Times New Roman" pitchFamily="18" charset="0"/>
                <a:cs typeface="Times New Roman" pitchFamily="18" charset="0"/>
              </a:rPr>
              <a:t>вбивство</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Це</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переконання</a:t>
            </a:r>
            <a:r>
              <a:rPr lang="ru-RU" sz="1600" dirty="0" smtClean="0">
                <a:latin typeface="Times New Roman" pitchFamily="18" charset="0"/>
                <a:cs typeface="Times New Roman" pitchFamily="18" charset="0"/>
              </a:rPr>
              <a:t>: НІ ГЕНОЦИДУ ПРОТИ «КОГОСЬ», ГЕНОЦИД ЗАВЖДИ ПРОТИ ВСІХ. Ось </a:t>
            </a:r>
            <a:r>
              <a:rPr lang="ru-RU" sz="1600" dirty="0" err="1" smtClean="0">
                <a:latin typeface="Times New Roman" pitchFamily="18" charset="0"/>
                <a:cs typeface="Times New Roman" pitchFamily="18" charset="0"/>
              </a:rPr>
              <a:t>що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означає</a:t>
            </a:r>
            <a:r>
              <a:rPr lang="ru-RU" sz="1600" dirty="0" smtClean="0">
                <a:latin typeface="Times New Roman" pitchFamily="18" charset="0"/>
                <a:cs typeface="Times New Roman" pitchFamily="18" charset="0"/>
              </a:rPr>
              <a:t> ГОЛОКОСТ.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t>
            </a:r>
            <a:r>
              <a:rPr lang="uk-UA" sz="1600" dirty="0" smtClean="0"/>
              <a:t>Михайло </a:t>
            </a:r>
            <a:r>
              <a:rPr lang="uk-UA" sz="1600" dirty="0" err="1" smtClean="0"/>
              <a:t>Гефтер</a:t>
            </a:r>
            <a:r>
              <a:rPr lang="uk-UA" sz="1600" dirty="0" smtClean="0"/>
              <a:t>, «Відлуння Голокосту»</a:t>
            </a:r>
            <a:endParaRPr lang="ru-RU"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a:bodyPr>
          <a:lstStyle/>
          <a:p>
            <a:pPr eaLnBrk="1" fontAlgn="auto" hangingPunct="1">
              <a:spcAft>
                <a:spcPts val="0"/>
              </a:spcAft>
              <a:defRPr/>
            </a:pPr>
            <a:r>
              <a:rPr lang="ru-RU" b="1" dirty="0" smtClean="0">
                <a:solidFill>
                  <a:schemeClr val="bg1">
                    <a:lumMod val="95000"/>
                  </a:schemeClr>
                </a:solidFill>
                <a:latin typeface="Times New Roman" pitchFamily="18" charset="0"/>
                <a:cs typeface="Times New Roman" pitchFamily="18" charset="0"/>
              </a:rPr>
              <a:t>Мета:</a:t>
            </a:r>
            <a:endParaRPr lang="ru-RU" b="1" dirty="0">
              <a:solidFill>
                <a:schemeClr val="bg1">
                  <a:lumMod val="95000"/>
                </a:schemeClr>
              </a:solidFill>
              <a:latin typeface="Times New Roman" pitchFamily="18" charset="0"/>
              <a:cs typeface="Times New Roman" pitchFamily="18" charset="0"/>
            </a:endParaRPr>
          </a:p>
        </p:txBody>
      </p:sp>
      <p:sp>
        <p:nvSpPr>
          <p:cNvPr id="14339" name="Содержимое 2"/>
          <p:cNvSpPr>
            <a:spLocks noGrp="1"/>
          </p:cNvSpPr>
          <p:nvPr>
            <p:ph idx="1"/>
          </p:nvPr>
        </p:nvSpPr>
        <p:spPr/>
        <p:txBody>
          <a:bodyPr/>
          <a:lstStyle/>
          <a:p>
            <a:pPr eaLnBrk="1" hangingPunct="1"/>
            <a:r>
              <a:rPr lang="uk-UA" sz="2400" smtClean="0">
                <a:solidFill>
                  <a:schemeClr val="bg1"/>
                </a:solidFill>
                <a:latin typeface="Times New Roman" pitchFamily="18" charset="0"/>
                <a:cs typeface="Times New Roman" pitchFamily="18" charset="0"/>
              </a:rPr>
              <a:t>Ознайомити учнів з гітлерівським «новим порядком», з організацією та реалізацією плану «Ост», з рухом опору і його особливостями </a:t>
            </a:r>
          </a:p>
          <a:p>
            <a:pPr eaLnBrk="1" hangingPunct="1"/>
            <a:r>
              <a:rPr lang="uk-UA" sz="2400" smtClean="0">
                <a:solidFill>
                  <a:schemeClr val="bg1"/>
                </a:solidFill>
                <a:latin typeface="Times New Roman" pitchFamily="18" charset="0"/>
                <a:cs typeface="Times New Roman" pitchFamily="18" charset="0"/>
              </a:rPr>
              <a:t>Розвинути в учнів уміння порівнювати і критично оцінювати діяльність різних, по політичною спрямованістю, сил руху опору; розвинути вміння аргументовано, на підставі історичних фактів обстоювати власні погляди.</a:t>
            </a:r>
          </a:p>
          <a:p>
            <a:pPr eaLnBrk="1" hangingPunct="1"/>
            <a:r>
              <a:rPr lang="uk-UA" sz="2400" smtClean="0">
                <a:solidFill>
                  <a:schemeClr val="bg1"/>
                </a:solidFill>
                <a:latin typeface="Times New Roman" pitchFamily="18" charset="0"/>
                <a:cs typeface="Times New Roman" pitchFamily="18" charset="0"/>
              </a:rPr>
              <a:t>Виховати почуття національної свідомості, на основі ОУН-УПА, толерантне ставлення до думки інших, терпіння і увага до опонента.</a:t>
            </a:r>
            <a:endParaRPr lang="ru-RU"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2770" name="Заголовок 1"/>
          <p:cNvSpPr>
            <a:spLocks noGrp="1"/>
          </p:cNvSpPr>
          <p:nvPr>
            <p:ph type="title"/>
          </p:nvPr>
        </p:nvSpPr>
        <p:spPr>
          <a:xfrm>
            <a:off x="457200" y="0"/>
            <a:ext cx="8229600" cy="642938"/>
          </a:xfrm>
        </p:spPr>
        <p:txBody>
          <a:bodyPr/>
          <a:lstStyle/>
          <a:p>
            <a:pPr eaLnBrk="1" hangingPunct="1"/>
            <a:r>
              <a:rPr lang="ru-RU" sz="4800" smtClean="0">
                <a:solidFill>
                  <a:schemeClr val="bg1"/>
                </a:solidFill>
                <a:latin typeface="Times New Roman" pitchFamily="18" charset="0"/>
                <a:cs typeface="Times New Roman" pitchFamily="18" charset="0"/>
              </a:rPr>
              <a:t>Виконайте тести:</a:t>
            </a:r>
          </a:p>
        </p:txBody>
      </p:sp>
      <p:sp>
        <p:nvSpPr>
          <p:cNvPr id="32771" name="Содержимое 2"/>
          <p:cNvSpPr>
            <a:spLocks noGrp="1"/>
          </p:cNvSpPr>
          <p:nvPr>
            <p:ph idx="1"/>
          </p:nvPr>
        </p:nvSpPr>
        <p:spPr>
          <a:xfrm>
            <a:off x="0" y="714375"/>
            <a:ext cx="9144000" cy="5929313"/>
          </a:xfrm>
        </p:spPr>
        <p:txBody>
          <a:bodyPr/>
          <a:lstStyle/>
          <a:p>
            <a:pPr eaLnBrk="1" hangingPunct="1">
              <a:buFont typeface="Arial" charset="0"/>
              <a:buNone/>
            </a:pPr>
            <a:r>
              <a:rPr lang="uk-UA" sz="2300" smtClean="0">
                <a:solidFill>
                  <a:schemeClr val="bg1"/>
                </a:solidFill>
                <a:latin typeface="Times New Roman" pitchFamily="18" charset="0"/>
                <a:cs typeface="Times New Roman" pitchFamily="18" charset="0"/>
              </a:rPr>
              <a:t>1.У яку зону фашистської окупації України входив Дніпропетровськ?</a:t>
            </a:r>
          </a:p>
          <a:p>
            <a:pPr eaLnBrk="1" hangingPunct="1">
              <a:buFont typeface="Arial" charset="0"/>
              <a:buNone/>
            </a:pPr>
            <a:r>
              <a:rPr lang="uk-UA" sz="2300" b="1" smtClean="0">
                <a:solidFill>
                  <a:schemeClr val="bg1"/>
                </a:solidFill>
                <a:latin typeface="Times New Roman" pitchFamily="18" charset="0"/>
                <a:cs typeface="Times New Roman" pitchFamily="18" charset="0"/>
              </a:rPr>
              <a:t>А) Рейхскомісаріат «Україна» </a:t>
            </a:r>
            <a:r>
              <a:rPr lang="uk-UA" sz="2300" smtClean="0">
                <a:solidFill>
                  <a:schemeClr val="bg1"/>
                </a:solidFill>
                <a:latin typeface="Times New Roman" pitchFamily="18" charset="0"/>
                <a:cs typeface="Times New Roman" pitchFamily="18" charset="0"/>
              </a:rPr>
              <a:t>Б) Зона військової адміністрації              </a:t>
            </a:r>
          </a:p>
          <a:p>
            <a:pPr eaLnBrk="1" hangingPunct="1">
              <a:buFont typeface="Arial" charset="0"/>
              <a:buNone/>
            </a:pPr>
            <a:r>
              <a:rPr lang="uk-UA" sz="2300" smtClean="0">
                <a:solidFill>
                  <a:schemeClr val="bg1"/>
                </a:solidFill>
                <a:latin typeface="Times New Roman" pitchFamily="18" charset="0"/>
                <a:cs typeface="Times New Roman" pitchFamily="18" charset="0"/>
              </a:rPr>
              <a:t>В)Губернаторство «Трансністрія»</a:t>
            </a:r>
          </a:p>
          <a:p>
            <a:pPr eaLnBrk="1" hangingPunct="1">
              <a:buFont typeface="Arial" charset="0"/>
              <a:buNone/>
            </a:pPr>
            <a:r>
              <a:rPr lang="uk-UA" sz="2300" smtClean="0">
                <a:solidFill>
                  <a:schemeClr val="bg1"/>
                </a:solidFill>
                <a:latin typeface="Times New Roman" pitchFamily="18" charset="0"/>
                <a:cs typeface="Times New Roman" pitchFamily="18" charset="0"/>
              </a:rPr>
              <a:t>2.Скільки існувало на Україні концентраційних таборів?</a:t>
            </a:r>
          </a:p>
          <a:p>
            <a:pPr eaLnBrk="1" hangingPunct="1">
              <a:buFont typeface="Arial" charset="0"/>
              <a:buNone/>
            </a:pPr>
            <a:r>
              <a:rPr lang="uk-UA" sz="2300" smtClean="0">
                <a:solidFill>
                  <a:schemeClr val="bg1"/>
                </a:solidFill>
                <a:latin typeface="Times New Roman" pitchFamily="18" charset="0"/>
                <a:cs typeface="Times New Roman" pitchFamily="18" charset="0"/>
              </a:rPr>
              <a:t>А)70 Б)200 </a:t>
            </a:r>
            <a:r>
              <a:rPr lang="uk-UA" sz="2300" b="1" smtClean="0">
                <a:solidFill>
                  <a:schemeClr val="bg1"/>
                </a:solidFill>
                <a:latin typeface="Times New Roman" pitchFamily="18" charset="0"/>
                <a:cs typeface="Times New Roman" pitchFamily="18" charset="0"/>
              </a:rPr>
              <a:t>В)180</a:t>
            </a:r>
          </a:p>
          <a:p>
            <a:pPr eaLnBrk="1" hangingPunct="1">
              <a:buFont typeface="Arial" charset="0"/>
              <a:buNone/>
            </a:pPr>
            <a:r>
              <a:rPr lang="uk-UA" sz="2300" smtClean="0">
                <a:solidFill>
                  <a:schemeClr val="bg1"/>
                </a:solidFill>
                <a:latin typeface="Times New Roman" pitchFamily="18" charset="0"/>
                <a:cs typeface="Times New Roman" pitchFamily="18" charset="0"/>
              </a:rPr>
              <a:t>3. В якому місті України почалися масові вбивства євреїв?</a:t>
            </a:r>
          </a:p>
          <a:p>
            <a:pPr eaLnBrk="1" hangingPunct="1">
              <a:buFont typeface="Arial" charset="0"/>
              <a:buNone/>
            </a:pPr>
            <a:r>
              <a:rPr lang="uk-UA" sz="2300" smtClean="0">
                <a:solidFill>
                  <a:schemeClr val="bg1"/>
                </a:solidFill>
                <a:latin typeface="Times New Roman" pitchFamily="18" charset="0"/>
                <a:cs typeface="Times New Roman" pitchFamily="18" charset="0"/>
              </a:rPr>
              <a:t>А) Дніпропетровськ Б) Харків </a:t>
            </a:r>
            <a:r>
              <a:rPr lang="uk-UA" sz="2300" b="1" smtClean="0">
                <a:solidFill>
                  <a:schemeClr val="bg1"/>
                </a:solidFill>
                <a:latin typeface="Times New Roman" pitchFamily="18" charset="0"/>
                <a:cs typeface="Times New Roman" pitchFamily="18" charset="0"/>
              </a:rPr>
              <a:t>В)Житомир</a:t>
            </a:r>
          </a:p>
          <a:p>
            <a:pPr eaLnBrk="1" hangingPunct="1">
              <a:buFont typeface="Arial" charset="0"/>
              <a:buNone/>
            </a:pPr>
            <a:r>
              <a:rPr lang="uk-UA" sz="2300" smtClean="0">
                <a:solidFill>
                  <a:schemeClr val="bg1"/>
                </a:solidFill>
                <a:latin typeface="Times New Roman" pitchFamily="18" charset="0"/>
                <a:cs typeface="Times New Roman" pitchFamily="18" charset="0"/>
              </a:rPr>
              <a:t>4. Де було вбито нацистами 33731 єврея?</a:t>
            </a:r>
          </a:p>
          <a:p>
            <a:pPr eaLnBrk="1" hangingPunct="1">
              <a:buFont typeface="Arial" charset="0"/>
              <a:buNone/>
            </a:pPr>
            <a:r>
              <a:rPr lang="uk-UA" sz="2300" smtClean="0">
                <a:solidFill>
                  <a:schemeClr val="bg1"/>
                </a:solidFill>
                <a:latin typeface="Times New Roman" pitchFamily="18" charset="0"/>
                <a:cs typeface="Times New Roman" pitchFamily="18" charset="0"/>
              </a:rPr>
              <a:t>А) Яновський табір </a:t>
            </a:r>
            <a:r>
              <a:rPr lang="uk-UA" sz="2300" b="1" smtClean="0">
                <a:solidFill>
                  <a:schemeClr val="bg1"/>
                </a:solidFill>
                <a:latin typeface="Times New Roman" pitchFamily="18" charset="0"/>
                <a:cs typeface="Times New Roman" pitchFamily="18" charset="0"/>
              </a:rPr>
              <a:t>Б) Бабин Яр </a:t>
            </a:r>
            <a:r>
              <a:rPr lang="uk-UA" sz="2300" smtClean="0">
                <a:solidFill>
                  <a:schemeClr val="bg1"/>
                </a:solidFill>
                <a:latin typeface="Times New Roman" pitchFamily="18" charset="0"/>
                <a:cs typeface="Times New Roman" pitchFamily="18" charset="0"/>
              </a:rPr>
              <a:t>В) Уманська яма </a:t>
            </a:r>
            <a:endParaRPr lang="ru-RU" sz="2300" smtClean="0">
              <a:solidFill>
                <a:schemeClr val="bg1"/>
              </a:solidFill>
              <a:latin typeface="Times New Roman" pitchFamily="18" charset="0"/>
              <a:cs typeface="Times New Roman" pitchFamily="18" charset="0"/>
            </a:endParaRPr>
          </a:p>
          <a:p>
            <a:pPr eaLnBrk="1" hangingPunct="1">
              <a:buFont typeface="Arial" charset="0"/>
              <a:buNone/>
            </a:pPr>
            <a:r>
              <a:rPr lang="uk-UA" sz="2300" smtClean="0">
                <a:solidFill>
                  <a:schemeClr val="bg1"/>
                </a:solidFill>
                <a:latin typeface="Times New Roman" pitchFamily="18" charset="0"/>
                <a:cs typeface="Times New Roman" pitchFamily="18" charset="0"/>
              </a:rPr>
              <a:t>5.Як називають іноземців з тимчасового найму?</a:t>
            </a:r>
          </a:p>
          <a:p>
            <a:pPr eaLnBrk="1" hangingPunct="1">
              <a:buFont typeface="Arial" charset="0"/>
              <a:buNone/>
            </a:pPr>
            <a:r>
              <a:rPr lang="uk-UA" sz="2300" smtClean="0">
                <a:solidFill>
                  <a:schemeClr val="bg1"/>
                </a:solidFill>
                <a:latin typeface="Times New Roman" pitchFamily="18" charset="0"/>
                <a:cs typeface="Times New Roman" pitchFamily="18" charset="0"/>
              </a:rPr>
              <a:t>А)Партизани </a:t>
            </a:r>
            <a:r>
              <a:rPr lang="uk-UA" sz="2300" b="1" smtClean="0">
                <a:solidFill>
                  <a:schemeClr val="bg1"/>
                </a:solidFill>
                <a:latin typeface="Times New Roman" pitchFamily="18" charset="0"/>
                <a:cs typeface="Times New Roman" pitchFamily="18" charset="0"/>
              </a:rPr>
              <a:t>Б) Гастарбайтери </a:t>
            </a:r>
            <a:r>
              <a:rPr lang="uk-UA" sz="2300" smtClean="0">
                <a:solidFill>
                  <a:schemeClr val="bg1"/>
                </a:solidFill>
                <a:latin typeface="Times New Roman" pitchFamily="18" charset="0"/>
                <a:cs typeface="Times New Roman" pitchFamily="18" charset="0"/>
              </a:rPr>
              <a:t>В)</a:t>
            </a:r>
            <a:r>
              <a:rPr lang="ru-RU" sz="2300" smtClean="0">
                <a:solidFill>
                  <a:schemeClr val="bg1"/>
                </a:solidFill>
                <a:latin typeface="Times New Roman" pitchFamily="18" charset="0"/>
                <a:cs typeface="Times New Roman" pitchFamily="18" charset="0"/>
              </a:rPr>
              <a:t> </a:t>
            </a:r>
            <a:r>
              <a:rPr lang="uk-UA" sz="2300" smtClean="0">
                <a:solidFill>
                  <a:schemeClr val="bg1"/>
                </a:solidFill>
                <a:latin typeface="Times New Roman" pitchFamily="18" charset="0"/>
                <a:cs typeface="Times New Roman" pitchFamily="18" charset="0"/>
              </a:rPr>
              <a:t>Есесівці</a:t>
            </a:r>
            <a:endParaRPr lang="ru-RU" sz="2300" smtClean="0">
              <a:solidFill>
                <a:schemeClr val="bg1"/>
              </a:solidFill>
              <a:latin typeface="Times New Roman" pitchFamily="18" charset="0"/>
              <a:cs typeface="Times New Roman" pitchFamily="18" charset="0"/>
            </a:endParaRPr>
          </a:p>
          <a:p>
            <a:pPr eaLnBrk="1" hangingPunct="1">
              <a:buFont typeface="Arial" charset="0"/>
              <a:buNone/>
            </a:pPr>
            <a:r>
              <a:rPr lang="uk-UA" sz="2300" smtClean="0">
                <a:solidFill>
                  <a:schemeClr val="bg1"/>
                </a:solidFill>
                <a:latin typeface="Times New Roman" pitchFamily="18" charset="0"/>
                <a:cs typeface="Times New Roman" pitchFamily="18" charset="0"/>
              </a:rPr>
              <a:t>6. На схід Росії, до республік Середньої Азії і Казахстану було евакуйовано?</a:t>
            </a:r>
          </a:p>
          <a:p>
            <a:pPr eaLnBrk="1" hangingPunct="1">
              <a:buFont typeface="Arial" charset="0"/>
              <a:buNone/>
            </a:pPr>
            <a:r>
              <a:rPr lang="uk-UA" sz="2300" smtClean="0">
                <a:solidFill>
                  <a:schemeClr val="bg1"/>
                </a:solidFill>
                <a:latin typeface="Times New Roman" pitchFamily="18" charset="0"/>
                <a:cs typeface="Times New Roman" pitchFamily="18" charset="0"/>
              </a:rPr>
              <a:t>А)1,5 млн Б)4,8 млн </a:t>
            </a:r>
            <a:r>
              <a:rPr lang="uk-UA" sz="2300" b="1" smtClean="0">
                <a:solidFill>
                  <a:schemeClr val="bg1"/>
                </a:solidFill>
                <a:latin typeface="Times New Roman" pitchFamily="18" charset="0"/>
                <a:cs typeface="Times New Roman" pitchFamily="18" charset="0"/>
              </a:rPr>
              <a:t>В)3,5 млн</a:t>
            </a:r>
            <a:endParaRPr lang="ru-RU" sz="2300" b="1" smtClean="0">
              <a:solidFill>
                <a:schemeClr val="bg1"/>
              </a:solidFill>
              <a:latin typeface="Times New Roman" pitchFamily="18" charset="0"/>
              <a:cs typeface="Times New Roman" pitchFamily="18" charset="0"/>
            </a:endParaRPr>
          </a:p>
          <a:p>
            <a:pPr eaLnBrk="1" hangingPunct="1">
              <a:buFont typeface="Arial" charset="0"/>
              <a:buNone/>
            </a:pPr>
            <a:endParaRPr lang="ru-RU" sz="2300" smtClean="0">
              <a:latin typeface="Times New Roman" pitchFamily="18" charset="0"/>
              <a:cs typeface="Times New Roman" pitchFamily="18" charset="0"/>
            </a:endParaRPr>
          </a:p>
          <a:p>
            <a:pPr eaLnBrk="1" hangingPunct="1">
              <a:buFont typeface="Arial" charset="0"/>
              <a:buNone/>
            </a:pPr>
            <a:endParaRPr lang="ru-RU" sz="1600" smtClean="0"/>
          </a:p>
          <a:p>
            <a:pPr eaLnBrk="1" hangingPunct="1">
              <a:buFont typeface="Arial" charset="0"/>
              <a:buNone/>
            </a:pPr>
            <a:endParaRPr lang="ru-RU" sz="1600" smtClean="0"/>
          </a:p>
          <a:p>
            <a:pPr eaLnBrk="1" hangingPunct="1">
              <a:buFont typeface="Arial" charset="0"/>
              <a:buNone/>
            </a:pPr>
            <a:endParaRPr lang="ru-RU" sz="16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3794" name="Заголовок 1"/>
          <p:cNvSpPr>
            <a:spLocks noGrp="1"/>
          </p:cNvSpPr>
          <p:nvPr>
            <p:ph type="title"/>
          </p:nvPr>
        </p:nvSpPr>
        <p:spPr/>
        <p:txBody>
          <a:bodyPr/>
          <a:lstStyle/>
          <a:p>
            <a:pPr eaLnBrk="1" hangingPunct="1"/>
            <a:r>
              <a:rPr lang="uk-UA" smtClean="0">
                <a:solidFill>
                  <a:schemeClr val="bg1"/>
                </a:solidFill>
                <a:latin typeface="Times New Roman" pitchFamily="18" charset="0"/>
                <a:cs typeface="Times New Roman" pitchFamily="18" charset="0"/>
              </a:rPr>
              <a:t>Домашнє завдання</a:t>
            </a:r>
            <a:endParaRPr lang="ru-RU" smtClean="0">
              <a:solidFill>
                <a:schemeClr val="bg1"/>
              </a:solidFill>
              <a:latin typeface="Times New Roman" pitchFamily="18" charset="0"/>
              <a:cs typeface="Times New Roman" pitchFamily="18" charset="0"/>
            </a:endParaRPr>
          </a:p>
        </p:txBody>
      </p:sp>
      <p:sp>
        <p:nvSpPr>
          <p:cNvPr id="33795" name="Содержимое 2"/>
          <p:cNvSpPr>
            <a:spLocks noGrp="1"/>
          </p:cNvSpPr>
          <p:nvPr>
            <p:ph idx="1"/>
          </p:nvPr>
        </p:nvSpPr>
        <p:spPr/>
        <p:txBody>
          <a:bodyPr/>
          <a:lstStyle/>
          <a:p>
            <a:pPr eaLnBrk="1" hangingPunct="1"/>
            <a:r>
              <a:rPr lang="uk-UA" sz="3600" smtClean="0">
                <a:solidFill>
                  <a:schemeClr val="bg1"/>
                </a:solidFill>
                <a:latin typeface="Times New Roman" pitchFamily="18" charset="0"/>
                <a:cs typeface="Times New Roman" pitchFamily="18" charset="0"/>
              </a:rPr>
              <a:t>Параграф 4., Сторінка 34,відповісти на питання(письмово).,</a:t>
            </a:r>
          </a:p>
          <a:p>
            <a:pPr eaLnBrk="1" hangingPunct="1"/>
            <a:r>
              <a:rPr lang="uk-UA" sz="3600" smtClean="0">
                <a:solidFill>
                  <a:schemeClr val="bg1"/>
                </a:solidFill>
                <a:latin typeface="Times New Roman" pitchFamily="18" charset="0"/>
                <a:cs typeface="Times New Roman" pitchFamily="18" charset="0"/>
              </a:rPr>
              <a:t>Особливу увагу приділити 4 пункту.,</a:t>
            </a:r>
          </a:p>
          <a:p>
            <a:pPr eaLnBrk="1" hangingPunct="1"/>
            <a:r>
              <a:rPr lang="uk-UA" sz="3600" smtClean="0">
                <a:solidFill>
                  <a:schemeClr val="bg1"/>
                </a:solidFill>
                <a:latin typeface="Times New Roman" pitchFamily="18" charset="0"/>
                <a:cs typeface="Times New Roman" pitchFamily="18" charset="0"/>
              </a:rPr>
              <a:t>Вивчити ключові терміни та поняття.</a:t>
            </a:r>
            <a:endParaRPr lang="ru-RU" sz="360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Содержимое 2"/>
          <p:cNvSpPr>
            <a:spLocks noGrp="1"/>
          </p:cNvSpPr>
          <p:nvPr>
            <p:ph idx="1"/>
          </p:nvPr>
        </p:nvSpPr>
        <p:spPr>
          <a:xfrm>
            <a:off x="457200" y="285750"/>
            <a:ext cx="8229600" cy="5840413"/>
          </a:xfrm>
        </p:spPr>
        <p:txBody>
          <a:bodyPr/>
          <a:lstStyle/>
          <a:p>
            <a:pPr algn="ctr" eaLnBrk="1" hangingPunct="1">
              <a:buFont typeface="Arial" charset="0"/>
              <a:buNone/>
            </a:pPr>
            <a:endParaRPr lang="ru-RU" smtClean="0"/>
          </a:p>
          <a:p>
            <a:pPr algn="ctr" eaLnBrk="1" hangingPunct="1">
              <a:buFont typeface="Arial" charset="0"/>
              <a:buNone/>
            </a:pPr>
            <a:endParaRPr lang="ru-RU" sz="6600" b="1" smtClean="0">
              <a:latin typeface="Times New Roman" pitchFamily="18" charset="0"/>
              <a:cs typeface="Times New Roman" pitchFamily="18" charset="0"/>
            </a:endParaRPr>
          </a:p>
          <a:p>
            <a:pPr algn="ctr" eaLnBrk="1" hangingPunct="1">
              <a:buFont typeface="Arial" charset="0"/>
              <a:buNone/>
            </a:pPr>
            <a:r>
              <a:rPr lang="ru-RU" sz="7200" b="1" smtClean="0">
                <a:latin typeface="Times New Roman" pitchFamily="18" charset="0"/>
                <a:cs typeface="Times New Roman" pitchFamily="18" charset="0"/>
              </a:rPr>
              <a:t>Дякую за увагу!</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5362" name="Заголовок 3"/>
          <p:cNvSpPr>
            <a:spLocks noGrp="1"/>
          </p:cNvSpPr>
          <p:nvPr>
            <p:ph type="title"/>
          </p:nvPr>
        </p:nvSpPr>
        <p:spPr/>
        <p:txBody>
          <a:bodyPr/>
          <a:lstStyle/>
          <a:p>
            <a:pPr eaLnBrk="1" hangingPunct="1"/>
            <a:r>
              <a:rPr lang="ru-RU" b="1" smtClean="0">
                <a:solidFill>
                  <a:schemeClr val="bg1"/>
                </a:solidFill>
                <a:latin typeface="Times New Roman" pitchFamily="18" charset="0"/>
                <a:cs typeface="Times New Roman" pitchFamily="18" charset="0"/>
              </a:rPr>
              <a:t>Основні поняття:</a:t>
            </a:r>
          </a:p>
        </p:txBody>
      </p:sp>
      <p:sp>
        <p:nvSpPr>
          <p:cNvPr id="15363" name="Содержимое 4"/>
          <p:cNvSpPr>
            <a:spLocks noGrp="1"/>
          </p:cNvSpPr>
          <p:nvPr>
            <p:ph idx="1"/>
          </p:nvPr>
        </p:nvSpPr>
        <p:spPr/>
        <p:txBody>
          <a:bodyPr/>
          <a:lstStyle/>
          <a:p>
            <a:pPr eaLnBrk="1" hangingPunct="1">
              <a:buFont typeface="Arial" charset="0"/>
              <a:buNone/>
            </a:pPr>
            <a:endParaRPr lang="ru-RU" smtClean="0">
              <a:solidFill>
                <a:schemeClr val="bg1"/>
              </a:solidFill>
              <a:latin typeface="Times New Roman" pitchFamily="18" charset="0"/>
              <a:cs typeface="Times New Roman" pitchFamily="18" charset="0"/>
            </a:endParaRPr>
          </a:p>
          <a:p>
            <a:pPr eaLnBrk="1" hangingPunct="1">
              <a:buFont typeface="Arial" charset="0"/>
              <a:buNone/>
            </a:pPr>
            <a:r>
              <a:rPr lang="ru-RU" smtClean="0">
                <a:solidFill>
                  <a:schemeClr val="bg1"/>
                </a:solidFill>
                <a:latin typeface="Times New Roman" pitchFamily="18" charset="0"/>
                <a:cs typeface="Times New Roman" pitchFamily="18" charset="0"/>
              </a:rPr>
              <a:t>«новий порядок»</a:t>
            </a:r>
          </a:p>
          <a:p>
            <a:pPr eaLnBrk="1" hangingPunct="1">
              <a:buFont typeface="Arial" charset="0"/>
              <a:buNone/>
            </a:pPr>
            <a:r>
              <a:rPr lang="ru-RU" smtClean="0">
                <a:solidFill>
                  <a:schemeClr val="bg1"/>
                </a:solidFill>
                <a:latin typeface="Times New Roman" pitchFamily="18" charset="0"/>
                <a:cs typeface="Times New Roman" pitchFamily="18" charset="0"/>
              </a:rPr>
              <a:t>«рейкова </a:t>
            </a:r>
            <a:r>
              <a:rPr lang="uk-UA" smtClean="0">
                <a:solidFill>
                  <a:schemeClr val="bg1"/>
                </a:solidFill>
                <a:latin typeface="Times New Roman" pitchFamily="18" charset="0"/>
                <a:cs typeface="Times New Roman" pitchFamily="18" charset="0"/>
              </a:rPr>
              <a:t>війна</a:t>
            </a:r>
            <a:r>
              <a:rPr lang="ru-RU" smtClean="0">
                <a:solidFill>
                  <a:schemeClr val="bg1"/>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386" name="Заголовок 1"/>
          <p:cNvSpPr>
            <a:spLocks noGrp="1"/>
          </p:cNvSpPr>
          <p:nvPr>
            <p:ph type="title"/>
          </p:nvPr>
        </p:nvSpPr>
        <p:spPr/>
        <p:txBody>
          <a:bodyPr/>
          <a:lstStyle/>
          <a:p>
            <a:pPr eaLnBrk="1" hangingPunct="1"/>
            <a:r>
              <a:rPr lang="uk-UA" b="1" smtClean="0">
                <a:solidFill>
                  <a:schemeClr val="bg1"/>
                </a:solidFill>
                <a:latin typeface="Times New Roman" pitchFamily="18" charset="0"/>
                <a:cs typeface="Times New Roman" pitchFamily="18" charset="0"/>
              </a:rPr>
              <a:t>План</a:t>
            </a:r>
            <a:endParaRPr lang="ru-RU" b="1" smtClean="0">
              <a:solidFill>
                <a:schemeClr val="bg1"/>
              </a:solidFill>
              <a:latin typeface="Times New Roman" pitchFamily="18" charset="0"/>
              <a:cs typeface="Times New Roman" pitchFamily="18" charset="0"/>
            </a:endParaRPr>
          </a:p>
        </p:txBody>
      </p:sp>
      <p:sp>
        <p:nvSpPr>
          <p:cNvPr id="16387" name="Содержимое 2"/>
          <p:cNvSpPr>
            <a:spLocks noGrp="1"/>
          </p:cNvSpPr>
          <p:nvPr>
            <p:ph idx="1"/>
          </p:nvPr>
        </p:nvSpPr>
        <p:spPr/>
        <p:txBody>
          <a:bodyPr/>
          <a:lstStyle/>
          <a:p>
            <a:pPr eaLnBrk="1" hangingPunct="1">
              <a:buFont typeface="Arial" charset="0"/>
              <a:buNone/>
            </a:pPr>
            <a:r>
              <a:rPr lang="uk-UA" smtClean="0">
                <a:solidFill>
                  <a:schemeClr val="bg1"/>
                </a:solidFill>
                <a:latin typeface="Times New Roman" pitchFamily="18" charset="0"/>
                <a:cs typeface="Times New Roman" pitchFamily="18" charset="0"/>
              </a:rPr>
              <a:t>1. Нацистський "новий порядок" і життя населення в умовах окупації</a:t>
            </a:r>
          </a:p>
          <a:p>
            <a:pPr eaLnBrk="1" hangingPunct="1">
              <a:buFont typeface="Arial" charset="0"/>
              <a:buNone/>
            </a:pPr>
            <a:r>
              <a:rPr lang="uk-UA" smtClean="0">
                <a:solidFill>
                  <a:schemeClr val="bg1"/>
                </a:solidFill>
                <a:latin typeface="Times New Roman" pitchFamily="18" charset="0"/>
                <a:cs typeface="Times New Roman" pitchFamily="18" charset="0"/>
              </a:rPr>
              <a:t>2.</a:t>
            </a:r>
            <a:r>
              <a:rPr lang="uk-UA" smtClean="0"/>
              <a:t> </a:t>
            </a:r>
            <a:r>
              <a:rPr lang="uk-UA" smtClean="0">
                <a:solidFill>
                  <a:schemeClr val="bg1"/>
                </a:solidFill>
                <a:latin typeface="Times New Roman" pitchFamily="18" charset="0"/>
                <a:cs typeface="Times New Roman" pitchFamily="18" charset="0"/>
              </a:rPr>
              <a:t>Концтабори та масове знищення людей. Голокост</a:t>
            </a:r>
          </a:p>
          <a:p>
            <a:pPr eaLnBrk="1" hangingPunct="1">
              <a:buFont typeface="Arial" charset="0"/>
              <a:buNone/>
            </a:pPr>
            <a:r>
              <a:rPr lang="uk-UA" smtClean="0">
                <a:solidFill>
                  <a:schemeClr val="bg1"/>
                </a:solidFill>
                <a:latin typeface="Times New Roman" pitchFamily="18" charset="0"/>
                <a:cs typeface="Times New Roman" pitchFamily="18" charset="0"/>
              </a:rPr>
              <a:t>3. Гастарбайтери</a:t>
            </a:r>
          </a:p>
          <a:p>
            <a:pPr eaLnBrk="1" hangingPunct="1">
              <a:buFont typeface="Arial" charset="0"/>
              <a:buNone/>
            </a:pPr>
            <a:r>
              <a:rPr lang="uk-UA" smtClean="0">
                <a:solidFill>
                  <a:schemeClr val="bg1"/>
                </a:solidFill>
                <a:latin typeface="Times New Roman" pitchFamily="18" charset="0"/>
                <a:cs typeface="Times New Roman" pitchFamily="18" charset="0"/>
              </a:rPr>
              <a:t>4. Життя в евакуації</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1439862"/>
          </a:xfrm>
        </p:spPr>
        <p:txBody>
          <a:bodyPr rtlCol="0">
            <a:normAutofit fontScale="90000"/>
          </a:bodyPr>
          <a:lstStyle/>
          <a:p>
            <a:pPr eaLnBrk="1" fontAlgn="auto" hangingPunct="1">
              <a:spcAft>
                <a:spcPts val="0"/>
              </a:spcAft>
              <a:defRPr/>
            </a:pPr>
            <a:r>
              <a:rPr lang="uk-UA" sz="3100" b="1" dirty="0" smtClean="0">
                <a:solidFill>
                  <a:schemeClr val="bg1"/>
                </a:solidFill>
                <a:latin typeface="Times New Roman" pitchFamily="18" charset="0"/>
                <a:cs typeface="Times New Roman" pitchFamily="18" charset="0"/>
              </a:rPr>
              <a:t>1. Нацистський "новий порядок" і життя населення в умовах окупації </a:t>
            </a:r>
            <a:r>
              <a:rPr lang="uk-UA" dirty="0" smtClean="0">
                <a:solidFill>
                  <a:schemeClr val="bg1"/>
                </a:solidFill>
                <a:latin typeface="Times New Roman" pitchFamily="18" charset="0"/>
                <a:cs typeface="Times New Roman" pitchFamily="18" charset="0"/>
              </a:rPr>
              <a:t/>
            </a:r>
            <a:br>
              <a:rPr lang="uk-UA" dirty="0" smtClean="0">
                <a:solidFill>
                  <a:schemeClr val="bg1"/>
                </a:solidFill>
                <a:latin typeface="Times New Roman" pitchFamily="18" charset="0"/>
                <a:cs typeface="Times New Roman" pitchFamily="18" charset="0"/>
              </a:rPr>
            </a:br>
            <a:r>
              <a:rPr lang="uk-UA" sz="1600" dirty="0" smtClean="0"/>
              <a:t> </a:t>
            </a:r>
            <a:r>
              <a:rPr lang="uk-UA" sz="2000" dirty="0" smtClean="0">
                <a:solidFill>
                  <a:schemeClr val="bg1"/>
                </a:solidFill>
              </a:rPr>
              <a:t>Протягом одного року вся територія України була окупована нацистами. </a:t>
            </a:r>
            <a:r>
              <a:rPr lang="uk-UA" sz="1800" dirty="0" smtClean="0">
                <a:solidFill>
                  <a:schemeClr val="bg1"/>
                </a:solidFill>
                <a:latin typeface="Times New Roman" pitchFamily="18" charset="0"/>
                <a:cs typeface="Times New Roman" pitchFamily="18" charset="0"/>
              </a:rPr>
              <a:t/>
            </a:r>
            <a:br>
              <a:rPr lang="uk-UA" sz="1800" dirty="0" smtClean="0">
                <a:solidFill>
                  <a:schemeClr val="bg1"/>
                </a:solidFill>
                <a:latin typeface="Times New Roman" pitchFamily="18" charset="0"/>
                <a:cs typeface="Times New Roman" pitchFamily="18" charset="0"/>
              </a:rPr>
            </a:br>
            <a:r>
              <a:rPr lang="uk-UA" sz="2000" dirty="0" smtClean="0"/>
              <a:t> </a:t>
            </a:r>
            <a:r>
              <a:rPr lang="uk-UA" sz="2200" b="1" dirty="0" smtClean="0">
                <a:solidFill>
                  <a:schemeClr val="bg1"/>
                </a:solidFill>
                <a:latin typeface="Times New Roman" pitchFamily="18" charset="0"/>
                <a:cs typeface="Times New Roman" pitchFamily="18" charset="0"/>
              </a:rPr>
              <a:t>Зони фашистської окупації Україні</a:t>
            </a:r>
            <a:endParaRPr lang="ru-RU" sz="2200" b="1" dirty="0">
              <a:solidFill>
                <a:schemeClr val="bg1"/>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57188" y="1785938"/>
          <a:ext cx="8229600" cy="4668837"/>
        </p:xfrm>
        <a:graphic>
          <a:graphicData uri="http://schemas.openxmlformats.org/drawingml/2006/table">
            <a:tbl>
              <a:tblPr firstRow="1" bandRow="1">
                <a:tableStyleId>{91EBBBCC-DAD2-459C-BE2E-F6DE35CF9A28}</a:tableStyleId>
              </a:tblPr>
              <a:tblGrid>
                <a:gridCol w="2428892"/>
                <a:gridCol w="1685908"/>
                <a:gridCol w="2057400"/>
                <a:gridCol w="2057400"/>
              </a:tblGrid>
              <a:tr h="1285883">
                <a:tc>
                  <a:txBody>
                    <a:bodyPr/>
                    <a:lstStyle/>
                    <a:p>
                      <a:r>
                        <a:rPr lang="uk-UA" dirty="0" err="1" smtClean="0">
                          <a:latin typeface="Times New Roman" pitchFamily="18" charset="0"/>
                          <a:cs typeface="Times New Roman" pitchFamily="18" charset="0"/>
                        </a:rPr>
                        <a:t>Рейхскомісаріат</a:t>
                      </a:r>
                      <a:r>
                        <a:rPr lang="uk-UA" dirty="0" smtClean="0">
                          <a:latin typeface="Times New Roman" pitchFamily="18" charset="0"/>
                          <a:cs typeface="Times New Roman" pitchFamily="18" charset="0"/>
                        </a:rPr>
                        <a:t> «Україна»:</a:t>
                      </a:r>
                      <a:endParaRPr lang="ru-RU" dirty="0">
                        <a:latin typeface="Times New Roman" pitchFamily="18" charset="0"/>
                        <a:cs typeface="Times New Roman" pitchFamily="18" charset="0"/>
                      </a:endParaRPr>
                    </a:p>
                  </a:txBody>
                  <a:tcPr/>
                </a:tc>
                <a:tc>
                  <a:txBody>
                    <a:bodyPr/>
                    <a:lstStyle/>
                    <a:p>
                      <a:r>
                        <a:rPr lang="uk-UA" dirty="0" smtClean="0">
                          <a:latin typeface="Times New Roman" pitchFamily="18" charset="0"/>
                          <a:cs typeface="Times New Roman" pitchFamily="18" charset="0"/>
                        </a:rPr>
                        <a:t>Дистрикт «Галичина»:</a:t>
                      </a:r>
                      <a:endParaRPr lang="ru-RU" dirty="0">
                        <a:latin typeface="Times New Roman" pitchFamily="18" charset="0"/>
                        <a:cs typeface="Times New Roman" pitchFamily="18" charset="0"/>
                      </a:endParaRPr>
                    </a:p>
                  </a:txBody>
                  <a:tcPr/>
                </a:tc>
                <a:tc>
                  <a:txBody>
                    <a:bodyPr/>
                    <a:lstStyle/>
                    <a:p>
                      <a:r>
                        <a:rPr lang="uk-UA" dirty="0" smtClean="0">
                          <a:latin typeface="Times New Roman" pitchFamily="18" charset="0"/>
                          <a:cs typeface="Times New Roman" pitchFamily="18" charset="0"/>
                        </a:rPr>
                        <a:t>Губернаторство «</a:t>
                      </a:r>
                      <a:r>
                        <a:rPr lang="uk-UA" dirty="0" err="1" smtClean="0">
                          <a:latin typeface="Times New Roman" pitchFamily="18" charset="0"/>
                          <a:cs typeface="Times New Roman" pitchFamily="18" charset="0"/>
                        </a:rPr>
                        <a:t>Трансністрія</a:t>
                      </a:r>
                      <a:r>
                        <a:rPr lang="uk-UA" dirty="0" smtClean="0">
                          <a:latin typeface="Times New Roman" pitchFamily="18" charset="0"/>
                          <a:cs typeface="Times New Roman" pitchFamily="18" charset="0"/>
                        </a:rPr>
                        <a:t>» (під управлінням Румунії):</a:t>
                      </a:r>
                      <a:endParaRPr lang="ru-RU" dirty="0">
                        <a:latin typeface="Times New Roman" pitchFamily="18" charset="0"/>
                        <a:cs typeface="Times New Roman" pitchFamily="18" charset="0"/>
                      </a:endParaRPr>
                    </a:p>
                  </a:txBody>
                  <a:tcPr/>
                </a:tc>
                <a:tc>
                  <a:txBody>
                    <a:bodyPr/>
                    <a:lstStyle/>
                    <a:p>
                      <a:r>
                        <a:rPr lang="uk-UA" dirty="0" smtClean="0">
                          <a:latin typeface="Times New Roman" pitchFamily="18" charset="0"/>
                          <a:cs typeface="Times New Roman" pitchFamily="18" charset="0"/>
                        </a:rPr>
                        <a:t>Зона військової адміністрації (під управлінням вермахту):</a:t>
                      </a:r>
                      <a:endParaRPr lang="ru-RU" dirty="0">
                        <a:latin typeface="Times New Roman" pitchFamily="18" charset="0"/>
                        <a:cs typeface="Times New Roman" pitchFamily="18" charset="0"/>
                      </a:endParaRPr>
                    </a:p>
                  </a:txBody>
                  <a:tcPr/>
                </a:tc>
              </a:tr>
              <a:tr h="3141398">
                <a:tc>
                  <a:txBody>
                    <a:bodyPr/>
                    <a:lstStyle/>
                    <a:p>
                      <a:r>
                        <a:rPr lang="uk-UA" dirty="0" smtClean="0">
                          <a:latin typeface="Times New Roman" pitchFamily="18" charset="0"/>
                          <a:cs typeface="Times New Roman" pitchFamily="18" charset="0"/>
                        </a:rPr>
                        <a:t>Рівненська, Волинська, Кам'янець-Подільська, Житомирська, Вінницька, Київська, Чернігівська, Полтавська, Сумська, Дніпропетровська, Кримська області, північні райони Тернопільщини і східні Миколаївщини</a:t>
                      </a:r>
                      <a:endParaRPr lang="ru-RU" dirty="0">
                        <a:latin typeface="Times New Roman" pitchFamily="18" charset="0"/>
                        <a:cs typeface="Times New Roman" pitchFamily="18" charset="0"/>
                      </a:endParaRPr>
                    </a:p>
                  </a:txBody>
                  <a:tcPr/>
                </a:tc>
                <a:tc>
                  <a:txBody>
                    <a:bodyPr/>
                    <a:lstStyle/>
                    <a:p>
                      <a:r>
                        <a:rPr lang="uk-UA" dirty="0" smtClean="0">
                          <a:latin typeface="Times New Roman" pitchFamily="18" charset="0"/>
                          <a:cs typeface="Times New Roman" pitchFamily="18" charset="0"/>
                        </a:rPr>
                        <a:t>Львівська, Станіславська, Тернопільська області</a:t>
                      </a:r>
                      <a:endParaRPr lang="ru-RU" dirty="0">
                        <a:latin typeface="Times New Roman" pitchFamily="18" charset="0"/>
                        <a:cs typeface="Times New Roman" pitchFamily="18" charset="0"/>
                      </a:endParaRPr>
                    </a:p>
                  </a:txBody>
                  <a:tcPr/>
                </a:tc>
                <a:tc>
                  <a:txBody>
                    <a:bodyPr/>
                    <a:lstStyle/>
                    <a:p>
                      <a:r>
                        <a:rPr lang="uk-UA" dirty="0" smtClean="0">
                          <a:latin typeface="Times New Roman" pitchFamily="18" charset="0"/>
                          <a:cs typeface="Times New Roman" pitchFamily="18" charset="0"/>
                        </a:rPr>
                        <a:t>Чернівецька, Ізмаїльська, Одеська області, північні райони Вінниччини і західні Миколаївщини</a:t>
                      </a:r>
                      <a:endParaRPr lang="ru-RU" dirty="0">
                        <a:latin typeface="Times New Roman" pitchFamily="18" charset="0"/>
                        <a:cs typeface="Times New Roman" pitchFamily="18" charset="0"/>
                      </a:endParaRPr>
                    </a:p>
                  </a:txBody>
                  <a:tcPr/>
                </a:tc>
                <a:tc>
                  <a:txBody>
                    <a:bodyPr/>
                    <a:lstStyle/>
                    <a:p>
                      <a:r>
                        <a:rPr lang="uk-UA" dirty="0" smtClean="0">
                          <a:latin typeface="Times New Roman" pitchFamily="18" charset="0"/>
                          <a:cs typeface="Times New Roman" pitchFamily="18" charset="0"/>
                        </a:rPr>
                        <a:t>Чернігівщина, Сумщина, Харківщина і Донбас</a:t>
                      </a:r>
                      <a:endParaRPr lang="ru-RU"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4" name="Содержимое 2"/>
          <p:cNvSpPr>
            <a:spLocks noGrp="1"/>
          </p:cNvSpPr>
          <p:nvPr>
            <p:ph idx="1"/>
          </p:nvPr>
        </p:nvSpPr>
        <p:spPr>
          <a:xfrm>
            <a:off x="0" y="0"/>
            <a:ext cx="9144000" cy="6643688"/>
          </a:xfrm>
        </p:spPr>
        <p:txBody>
          <a:bodyPr/>
          <a:lstStyle/>
          <a:p>
            <a:pPr eaLnBrk="1" hangingPunct="1"/>
            <a:endParaRPr lang="ru-RU" sz="2000" smtClean="0"/>
          </a:p>
          <a:p>
            <a:pPr eaLnBrk="1" hangingPunct="1"/>
            <a:r>
              <a:rPr lang="ru-RU" sz="2300" b="1" smtClean="0">
                <a:solidFill>
                  <a:schemeClr val="bg1"/>
                </a:solidFill>
                <a:latin typeface="Times New Roman" pitchFamily="18" charset="0"/>
                <a:cs typeface="Times New Roman" pitchFamily="18" charset="0"/>
              </a:rPr>
              <a:t>На окупованій території німецькі загарбники почали втілення плану «Ост», генеральної ідеєю якого була депортація слов'янського населення в Сибір.</a:t>
            </a:r>
          </a:p>
          <a:p>
            <a:pPr eaLnBrk="1" hangingPunct="1"/>
            <a:r>
              <a:rPr lang="uk-UA" sz="2300" b="1" smtClean="0">
                <a:solidFill>
                  <a:schemeClr val="bg1"/>
                </a:solidFill>
                <a:latin typeface="Times New Roman" pitchFamily="18" charset="0"/>
                <a:cs typeface="Times New Roman" pitchFamily="18" charset="0"/>
              </a:rPr>
              <a:t>Нацистська верхівка взялася активно проводить онімечення українських земель.</a:t>
            </a:r>
          </a:p>
          <a:p>
            <a:pPr eaLnBrk="1" hangingPunct="1"/>
            <a:r>
              <a:rPr lang="uk-UA" sz="2300" b="1" smtClean="0">
                <a:solidFill>
                  <a:schemeClr val="bg1"/>
                </a:solidFill>
                <a:latin typeface="Times New Roman" pitchFamily="18" charset="0"/>
                <a:cs typeface="Times New Roman" pitchFamily="18" charset="0"/>
              </a:rPr>
              <a:t>Окупанти перетворили Україна в аграрно-сировинний придаток рейху</a:t>
            </a:r>
          </a:p>
          <a:p>
            <a:pPr eaLnBrk="1" hangingPunct="1"/>
            <a:r>
              <a:rPr lang="uk-UA" sz="2300" b="1" smtClean="0">
                <a:solidFill>
                  <a:schemeClr val="bg1"/>
                </a:solidFill>
                <a:latin typeface="Times New Roman" pitchFamily="18" charset="0"/>
                <a:cs typeface="Times New Roman" pitchFamily="18" charset="0"/>
              </a:rPr>
              <a:t>ресурсом для окупантів стало багатомільйонне населення України. Проводилося впровадження трудової повинності в окупованих областях.</a:t>
            </a:r>
            <a:br>
              <a:rPr lang="uk-UA" sz="2300" b="1" smtClean="0">
                <a:solidFill>
                  <a:schemeClr val="bg1"/>
                </a:solidFill>
                <a:latin typeface="Times New Roman" pitchFamily="18" charset="0"/>
                <a:cs typeface="Times New Roman" pitchFamily="18" charset="0"/>
              </a:rPr>
            </a:br>
            <a:r>
              <a:rPr lang="uk-UA" sz="2300" b="1" smtClean="0">
                <a:solidFill>
                  <a:schemeClr val="bg1"/>
                </a:solidFill>
                <a:latin typeface="Times New Roman" pitchFamily="18" charset="0"/>
                <a:cs typeface="Times New Roman" pitchFamily="18" charset="0"/>
              </a:rPr>
              <a:t>На захопленій території впроваджувався «новий порядок». Тобто відмежування від усього того, що робилося комуністичною владою.</a:t>
            </a:r>
          </a:p>
          <a:p>
            <a:pPr eaLnBrk="1" hangingPunct="1"/>
            <a:r>
              <a:rPr lang="uk-UA" sz="2300" b="1" smtClean="0">
                <a:solidFill>
                  <a:schemeClr val="bg1"/>
                </a:solidFill>
                <a:latin typeface="Times New Roman" pitchFamily="18" charset="0"/>
                <a:cs typeface="Times New Roman" pitchFamily="18" charset="0"/>
              </a:rPr>
              <a:t>В містах та інших населених пунктах вводився комендантську годину, тобто заборона з'являтися місцевим жителям на вулицях з 18-ї вечора до 5-ти ранку; порушників розстрілювали.</a:t>
            </a:r>
            <a:endParaRPr lang="ru-RU" sz="2300" b="1"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Documents and Settings\Admin\Рабочий стол\фото\9974.jpg"/>
          <p:cNvPicPr>
            <a:picLocks noGrp="1" noChangeAspect="1" noChangeArrowheads="1"/>
          </p:cNvPicPr>
          <p:nvPr>
            <p:ph idx="1"/>
          </p:nvPr>
        </p:nvPicPr>
        <p:blipFill>
          <a:blip r:embed="rId2"/>
          <a:srcRect/>
          <a:stretch>
            <a:fillRect/>
          </a:stretch>
        </p:blipFill>
        <p:spPr>
          <a:xfrm>
            <a:off x="0" y="0"/>
            <a:ext cx="9144000" cy="6858000"/>
          </a:xfrm>
        </p:spPr>
      </p:pic>
      <p:sp>
        <p:nvSpPr>
          <p:cNvPr id="19458" name="Заголовок 1"/>
          <p:cNvSpPr>
            <a:spLocks noGrp="1"/>
          </p:cNvSpPr>
          <p:nvPr>
            <p:ph type="title"/>
          </p:nvPr>
        </p:nvSpPr>
        <p:spPr/>
        <p:txBody>
          <a:bodyPr/>
          <a:lstStyle/>
          <a:p>
            <a:pPr eaLnBrk="1" hangingPunct="1"/>
            <a:r>
              <a:rPr lang="ru-RU" b="1" smtClean="0">
                <a:solidFill>
                  <a:schemeClr val="bg1"/>
                </a:solidFill>
                <a:latin typeface="Times New Roman" pitchFamily="18" charset="0"/>
                <a:cs typeface="Times New Roman" pitchFamily="18" charset="0"/>
              </a:rPr>
              <a:t>Жертви «нового порядку»</a:t>
            </a:r>
          </a:p>
        </p:txBody>
      </p:sp>
      <p:pic>
        <p:nvPicPr>
          <p:cNvPr id="19459" name="Picture 5" descr="C:\Documents and Settings\Admin\Рабочий стол\фото\nazi-voda_l.jpg"/>
          <p:cNvPicPr>
            <a:picLocks noChangeAspect="1" noChangeArrowheads="1"/>
          </p:cNvPicPr>
          <p:nvPr/>
        </p:nvPicPr>
        <p:blipFill>
          <a:blip r:embed="rId3"/>
          <a:srcRect/>
          <a:stretch>
            <a:fillRect/>
          </a:stretch>
        </p:blipFill>
        <p:spPr bwMode="auto">
          <a:xfrm>
            <a:off x="0" y="4572000"/>
            <a:ext cx="3314700" cy="2286000"/>
          </a:xfrm>
          <a:prstGeom prst="rect">
            <a:avLst/>
          </a:prstGeom>
          <a:noFill/>
          <a:ln w="9525">
            <a:noFill/>
            <a:miter lim="800000"/>
            <a:headEnd/>
            <a:tailEnd/>
          </a:ln>
        </p:spPr>
      </p:pic>
      <p:pic>
        <p:nvPicPr>
          <p:cNvPr id="19460" name="Picture 7" descr="C:\Documents and Settings\Admin\Рабочий стол\фото\osv-kiev.jpg"/>
          <p:cNvPicPr>
            <a:picLocks noChangeAspect="1" noChangeArrowheads="1"/>
          </p:cNvPicPr>
          <p:nvPr/>
        </p:nvPicPr>
        <p:blipFill>
          <a:blip r:embed="rId4"/>
          <a:srcRect/>
          <a:stretch>
            <a:fillRect/>
          </a:stretch>
        </p:blipFill>
        <p:spPr bwMode="auto">
          <a:xfrm>
            <a:off x="3500438" y="4572000"/>
            <a:ext cx="3643312" cy="2286000"/>
          </a:xfrm>
          <a:prstGeom prst="rect">
            <a:avLst/>
          </a:prstGeom>
          <a:noFill/>
          <a:ln w="9525">
            <a:noFill/>
            <a:miter lim="800000"/>
            <a:headEnd/>
            <a:tailEnd/>
          </a:ln>
        </p:spPr>
      </p:pic>
      <p:pic>
        <p:nvPicPr>
          <p:cNvPr id="19461" name="Picture 9" descr="C:\Documents and Settings\Admin\Рабочий стол\фото\deaf9e03b5b2.jpg"/>
          <p:cNvPicPr>
            <a:picLocks noChangeAspect="1" noChangeArrowheads="1"/>
          </p:cNvPicPr>
          <p:nvPr/>
        </p:nvPicPr>
        <p:blipFill>
          <a:blip r:embed="rId5"/>
          <a:srcRect/>
          <a:stretch>
            <a:fillRect/>
          </a:stretch>
        </p:blipFill>
        <p:spPr bwMode="auto">
          <a:xfrm>
            <a:off x="0" y="1500188"/>
            <a:ext cx="2676525" cy="2894012"/>
          </a:xfrm>
          <a:prstGeom prst="rect">
            <a:avLst/>
          </a:prstGeom>
          <a:noFill/>
          <a:ln w="9525">
            <a:noFill/>
            <a:miter lim="800000"/>
            <a:headEnd/>
            <a:tailEnd/>
          </a:ln>
        </p:spPr>
      </p:pic>
      <p:pic>
        <p:nvPicPr>
          <p:cNvPr id="19462" name="Picture 10" descr="C:\Documents and Settings\Admin\Рабочий стол\фото\31861.jpg.jpg"/>
          <p:cNvPicPr>
            <a:picLocks noChangeAspect="1" noChangeArrowheads="1"/>
          </p:cNvPicPr>
          <p:nvPr/>
        </p:nvPicPr>
        <p:blipFill>
          <a:blip r:embed="rId6"/>
          <a:srcRect/>
          <a:stretch>
            <a:fillRect/>
          </a:stretch>
        </p:blipFill>
        <p:spPr bwMode="auto">
          <a:xfrm>
            <a:off x="7378700" y="4465638"/>
            <a:ext cx="1765300" cy="2392362"/>
          </a:xfrm>
          <a:prstGeom prst="rect">
            <a:avLst/>
          </a:prstGeom>
          <a:noFill/>
          <a:ln w="9525">
            <a:noFill/>
            <a:miter lim="800000"/>
            <a:headEnd/>
            <a:tailEnd/>
          </a:ln>
        </p:spPr>
      </p:pic>
      <p:pic>
        <p:nvPicPr>
          <p:cNvPr id="19463" name="Picture 11" descr="C:\Documents and Settings\Admin\Рабочий стол\фото\5b5d66c0ddf8.jpg"/>
          <p:cNvPicPr>
            <a:picLocks noChangeAspect="1" noChangeArrowheads="1"/>
          </p:cNvPicPr>
          <p:nvPr/>
        </p:nvPicPr>
        <p:blipFill>
          <a:blip r:embed="rId7"/>
          <a:srcRect/>
          <a:stretch>
            <a:fillRect/>
          </a:stretch>
        </p:blipFill>
        <p:spPr bwMode="auto">
          <a:xfrm>
            <a:off x="2786063" y="1500188"/>
            <a:ext cx="6143625"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82" name="Заголовок 1"/>
          <p:cNvSpPr>
            <a:spLocks noGrp="1"/>
          </p:cNvSpPr>
          <p:nvPr>
            <p:ph type="title"/>
          </p:nvPr>
        </p:nvSpPr>
        <p:spPr/>
        <p:txBody>
          <a:bodyPr/>
          <a:lstStyle/>
          <a:p>
            <a:pPr eaLnBrk="1" hangingPunct="1"/>
            <a:r>
              <a:rPr lang="uk-UA" sz="2800" b="1" smtClean="0">
                <a:solidFill>
                  <a:schemeClr val="bg1"/>
                </a:solidFill>
                <a:latin typeface="Times New Roman" pitchFamily="18" charset="0"/>
                <a:cs typeface="Times New Roman" pitchFamily="18" charset="0"/>
              </a:rPr>
              <a:t>2.Концлагеря і масове знищення людей. </a:t>
            </a:r>
            <a:br>
              <a:rPr lang="uk-UA" sz="2800" b="1" smtClean="0">
                <a:solidFill>
                  <a:schemeClr val="bg1"/>
                </a:solidFill>
                <a:latin typeface="Times New Roman" pitchFamily="18" charset="0"/>
                <a:cs typeface="Times New Roman" pitchFamily="18" charset="0"/>
              </a:rPr>
            </a:br>
            <a:r>
              <a:rPr lang="uk-UA" sz="2800" b="1" smtClean="0">
                <a:solidFill>
                  <a:schemeClr val="bg1"/>
                </a:solidFill>
                <a:latin typeface="Times New Roman" pitchFamily="18" charset="0"/>
                <a:cs typeface="Times New Roman" pitchFamily="18" charset="0"/>
              </a:rPr>
              <a:t>Голокост </a:t>
            </a:r>
            <a:r>
              <a:rPr lang="uk-UA" sz="3600" b="1" smtClean="0">
                <a:latin typeface="Times New Roman" pitchFamily="18" charset="0"/>
                <a:cs typeface="Times New Roman" pitchFamily="18" charset="0"/>
              </a:rPr>
              <a:t/>
            </a:r>
            <a:br>
              <a:rPr lang="uk-UA" sz="3600" b="1" smtClean="0">
                <a:latin typeface="Times New Roman" pitchFamily="18" charset="0"/>
                <a:cs typeface="Times New Roman" pitchFamily="18" charset="0"/>
              </a:rPr>
            </a:br>
            <a:endParaRPr lang="ru-RU" sz="3600" b="1" smtClean="0"/>
          </a:p>
        </p:txBody>
      </p:sp>
      <p:sp>
        <p:nvSpPr>
          <p:cNvPr id="20483" name="Содержимое 2"/>
          <p:cNvSpPr>
            <a:spLocks noGrp="1"/>
          </p:cNvSpPr>
          <p:nvPr>
            <p:ph idx="1"/>
          </p:nvPr>
        </p:nvSpPr>
        <p:spPr>
          <a:xfrm>
            <a:off x="0" y="1285875"/>
            <a:ext cx="9144000" cy="5000625"/>
          </a:xfrm>
        </p:spPr>
        <p:txBody>
          <a:bodyPr/>
          <a:lstStyle/>
          <a:p>
            <a:pPr eaLnBrk="1" hangingPunct="1"/>
            <a:endParaRPr lang="ru-RU" sz="2000" smtClean="0"/>
          </a:p>
          <a:p>
            <a:pPr eaLnBrk="1" hangingPunct="1"/>
            <a:r>
              <a:rPr lang="ru-RU" sz="2000" b="1" smtClean="0">
                <a:solidFill>
                  <a:schemeClr val="bg1"/>
                </a:solidFill>
                <a:latin typeface="Times New Roman" pitchFamily="18" charset="0"/>
                <a:cs typeface="Times New Roman" pitchFamily="18" charset="0"/>
              </a:rPr>
              <a:t>Значна частина бійців Червоної Армії потрапила в полон і опинилася у створених німцями концентраційних таборах. У таких таборах людей змушували виконувати важкі роботи, а потім відправляли на смерть.</a:t>
            </a:r>
          </a:p>
          <a:p>
            <a:pPr eaLnBrk="1" hangingPunct="1"/>
            <a:r>
              <a:rPr lang="uk-UA" sz="2000" b="1" smtClean="0">
                <a:solidFill>
                  <a:schemeClr val="bg1"/>
                </a:solidFill>
                <a:latin typeface="Times New Roman" pitchFamily="18" charset="0"/>
                <a:cs typeface="Times New Roman" pitchFamily="18" charset="0"/>
              </a:rPr>
              <a:t>На Україні діяло 180 таких концентраційних таборів.</a:t>
            </a:r>
          </a:p>
          <a:p>
            <a:pPr eaLnBrk="1" hangingPunct="1"/>
            <a:r>
              <a:rPr lang="uk-UA" sz="2000" b="1" smtClean="0">
                <a:solidFill>
                  <a:schemeClr val="bg1"/>
                </a:solidFill>
                <a:latin typeface="Times New Roman" pitchFamily="18" charset="0"/>
                <a:cs typeface="Times New Roman" pitchFamily="18" charset="0"/>
              </a:rPr>
              <a:t>Порушуючи міжнародні конвенції, гітлерівці перетворили табори в «фабрики смерті».</a:t>
            </a:r>
          </a:p>
          <a:p>
            <a:pPr eaLnBrk="1" hangingPunct="1"/>
            <a:r>
              <a:rPr lang="uk-UA" sz="2000" b="1" smtClean="0">
                <a:solidFill>
                  <a:schemeClr val="bg1"/>
                </a:solidFill>
                <a:latin typeface="Times New Roman" pitchFamily="18" charset="0"/>
                <a:cs typeface="Times New Roman" pitchFamily="18" charset="0"/>
              </a:rPr>
              <a:t>В Яновському таборі (Львів) знищено 200 тис. чол., В Дарницькому (Київ) - 130 тис. чол., Хорольському (Полтавська обл.) - 53 тис. чол., В Уманській ямі - 50 тис. чол. Усього в Україну нацисти знищили 1500000 військовополонених.</a:t>
            </a:r>
          </a:p>
          <a:p>
            <a:pPr eaLnBrk="1" hangingPunct="1"/>
            <a:r>
              <a:rPr lang="uk-UA" sz="2000" b="1" smtClean="0">
                <a:solidFill>
                  <a:schemeClr val="bg1"/>
                </a:solidFill>
                <a:latin typeface="Times New Roman" pitchFamily="18" charset="0"/>
                <a:cs typeface="Times New Roman" pitchFamily="18" charset="0"/>
              </a:rPr>
              <a:t>У табори потрапляли не тільки військовополонених, а й радянські керівники, комуністи, ті, до чинив опір окупаційному режиму, представники «расово неповноцінних народів» (євреї, цигани та інші).</a:t>
            </a:r>
            <a:endParaRPr lang="ru-RU" sz="2000" b="1"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descr="C:\Documents and Settings\Admin\Рабочий стол\фото\997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142875"/>
            <a:ext cx="8229600" cy="642938"/>
          </a:xfrm>
        </p:spPr>
        <p:txBody>
          <a:bodyPr rtlCol="0">
            <a:normAutofit fontScale="90000"/>
          </a:bodyPr>
          <a:lstStyle/>
          <a:p>
            <a:pPr eaLnBrk="1" fontAlgn="auto" hangingPunct="1">
              <a:spcAft>
                <a:spcPts val="0"/>
              </a:spcAft>
              <a:defRPr/>
            </a:pPr>
            <a:r>
              <a:rPr lang="uk-UA" b="1" dirty="0" smtClean="0">
                <a:solidFill>
                  <a:schemeClr val="bg1"/>
                </a:solidFill>
                <a:latin typeface="Times New Roman" pitchFamily="18" charset="0"/>
                <a:cs typeface="Times New Roman" pitchFamily="18" charset="0"/>
              </a:rPr>
              <a:t>Яновський концтабір</a:t>
            </a:r>
            <a:endParaRPr lang="ru-RU" b="1" dirty="0">
              <a:solidFill>
                <a:schemeClr val="bg1"/>
              </a:solidFill>
              <a:latin typeface="Times New Roman" pitchFamily="18" charset="0"/>
              <a:cs typeface="Times New Roman" pitchFamily="18" charset="0"/>
            </a:endParaRPr>
          </a:p>
        </p:txBody>
      </p:sp>
      <p:sp>
        <p:nvSpPr>
          <p:cNvPr id="21507" name="Содержимое 2"/>
          <p:cNvSpPr>
            <a:spLocks noGrp="1"/>
          </p:cNvSpPr>
          <p:nvPr>
            <p:ph idx="1"/>
          </p:nvPr>
        </p:nvSpPr>
        <p:spPr>
          <a:xfrm>
            <a:off x="0" y="928688"/>
            <a:ext cx="9144000" cy="5643562"/>
          </a:xfrm>
        </p:spPr>
        <p:txBody>
          <a:bodyPr/>
          <a:lstStyle/>
          <a:p>
            <a:pPr eaLnBrk="1" hangingPunct="1"/>
            <a:r>
              <a:rPr lang="uk-UA" sz="1600" smtClean="0">
                <a:solidFill>
                  <a:schemeClr val="bg1"/>
                </a:solidFill>
                <a:latin typeface="Times New Roman" pitchFamily="18" charset="0"/>
                <a:cs typeface="Times New Roman" pitchFamily="18" charset="0"/>
              </a:rPr>
              <a:t>Яновський трудовий табір був створений у вересні 1941 спочатку тільки для євреїв з львівського гетто, яке за величиною було третім, після Варшавського та Лодзинського гетто. У жовтні 1941 там знаходилося 600 євреїв працюють слюсарями та теслями. З 1942 в таборі також містилися і поляки та українці, яких потім перевозили в Майданек.</a:t>
            </a:r>
            <a:br>
              <a:rPr lang="uk-UA" sz="1600" smtClean="0">
                <a:solidFill>
                  <a:schemeClr val="bg1"/>
                </a:solidFill>
                <a:latin typeface="Times New Roman" pitchFamily="18" charset="0"/>
                <a:cs typeface="Times New Roman" pitchFamily="18" charset="0"/>
              </a:rPr>
            </a:br>
            <a:r>
              <a:rPr lang="uk-UA" sz="1600" smtClean="0">
                <a:solidFill>
                  <a:schemeClr val="bg1"/>
                </a:solidFill>
                <a:latin typeface="Times New Roman" pitchFamily="18" charset="0"/>
                <a:cs typeface="Times New Roman" pitchFamily="18" charset="0"/>
              </a:rPr>
              <a:t>На території не було газових камер, крематорію і в офіційних документах окупаційних табір числиться як трудовий. Однак це - один з найбільших таборів смерті на окупованій території колишнього СРСР. До цих пір невідоме точне число жертв, так як нацистам вдалося тут приховати багато сліди злочинів.</a:t>
            </a:r>
            <a:br>
              <a:rPr lang="uk-UA" sz="1600" smtClean="0">
                <a:solidFill>
                  <a:schemeClr val="bg1"/>
                </a:solidFill>
                <a:latin typeface="Times New Roman" pitchFamily="18" charset="0"/>
                <a:cs typeface="Times New Roman" pitchFamily="18" charset="0"/>
              </a:rPr>
            </a:br>
            <a:r>
              <a:rPr lang="uk-UA" sz="1600" smtClean="0">
                <a:solidFill>
                  <a:schemeClr val="bg1"/>
                </a:solidFill>
                <a:latin typeface="Times New Roman" pitchFamily="18" charset="0"/>
                <a:cs typeface="Times New Roman" pitchFamily="18" charset="0"/>
              </a:rPr>
              <a:t>В таборі, крім кількох ешафотів, влаштували так звану «добровільну шибеницю», для тих, кому вже не під силу терпіти знущання, волів покінчити життя самогубством.</a:t>
            </a:r>
            <a:br>
              <a:rPr lang="uk-UA" sz="1600" smtClean="0">
                <a:solidFill>
                  <a:schemeClr val="bg1"/>
                </a:solidFill>
                <a:latin typeface="Times New Roman" pitchFamily="18" charset="0"/>
                <a:cs typeface="Times New Roman" pitchFamily="18" charset="0"/>
              </a:rPr>
            </a:br>
            <a:r>
              <a:rPr lang="uk-UA" sz="1600" smtClean="0">
                <a:solidFill>
                  <a:schemeClr val="bg1"/>
                </a:solidFill>
                <a:latin typeface="Times New Roman" pitchFamily="18" charset="0"/>
                <a:cs typeface="Times New Roman" pitchFamily="18" charset="0"/>
              </a:rPr>
              <a:t>Нижче табору, під піщаної горою, була Долина смерті, де відбувалися масові розстріли. Дно долини, згідно свідчень на Нюрнберзькому трибуналі, на півтора метра було просякнуте кров'ю.</a:t>
            </a:r>
            <a:br>
              <a:rPr lang="uk-UA" sz="1600" smtClean="0">
                <a:solidFill>
                  <a:schemeClr val="bg1"/>
                </a:solidFill>
                <a:latin typeface="Times New Roman" pitchFamily="18" charset="0"/>
                <a:cs typeface="Times New Roman" pitchFamily="18" charset="0"/>
              </a:rPr>
            </a:br>
            <a:r>
              <a:rPr lang="uk-UA" sz="1600" smtClean="0">
                <a:solidFill>
                  <a:schemeClr val="bg1"/>
                </a:solidFill>
                <a:latin typeface="Times New Roman" pitchFamily="18" charset="0"/>
                <a:cs typeface="Times New Roman" pitchFamily="18" charset="0"/>
              </a:rPr>
              <a:t>Кожен з офіцерів охорони табору придумував свої способи вбивства людей. Ось свідчення колишніх в'язнів:</a:t>
            </a:r>
            <a:br>
              <a:rPr lang="uk-UA" sz="1600" smtClean="0">
                <a:solidFill>
                  <a:schemeClr val="bg1"/>
                </a:solidFill>
                <a:latin typeface="Times New Roman" pitchFamily="18" charset="0"/>
                <a:cs typeface="Times New Roman" pitchFamily="18" charset="0"/>
              </a:rPr>
            </a:br>
            <a:r>
              <a:rPr lang="uk-UA" sz="1600" smtClean="0">
                <a:solidFill>
                  <a:schemeClr val="bg1"/>
                </a:solidFill>
                <a:latin typeface="Times New Roman" pitchFamily="18" charset="0"/>
                <a:cs typeface="Times New Roman" pitchFamily="18" charset="0"/>
              </a:rPr>
              <a:t>            «Гебауер, був ще й такий комендант, людей в бочці заморожував. Варцог - той не стріляв. Наказав вкопати десять стовпів, до них в'язнів прикручували. Кров вухами йшла, носом, ротом. Вмирали від порушення циркуляції. Блюм командував пральні. У Блюма батіг був плетений - двох з ніг збивав. Рокита - той, що оркестр організував, - жінкам на голову цеглина скидав. А «біг смерті» до прохідної перед роботою? .. «Біжи! Шнель, шнель! »А самі регочуть і ніжку підставляють ... Комендант Яновського табору оберштурмфюрер Вільгауз заради спорту і заради розваги дружини і дочки систематично стріляв з автомата з балкона канцелярії табору в ув'язнених, які працювали в майстернях. Потім передавав автомат своїй дружині, і вона також стріляла. "</a:t>
            </a:r>
            <a:endParaRPr lang="ru-RU" sz="160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1508</Words>
  <Application>Microsoft Office PowerPoint</Application>
  <PresentationFormat>Экран (4:3)</PresentationFormat>
  <Paragraphs>105</Paragraphs>
  <Slides>22</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22</vt:i4>
      </vt:variant>
    </vt:vector>
  </HeadingPairs>
  <TitlesOfParts>
    <vt:vector size="26" baseType="lpstr">
      <vt:lpstr>Arial</vt:lpstr>
      <vt:lpstr>Calibri</vt:lpstr>
      <vt:lpstr>Times New Roman</vt:lpstr>
      <vt:lpstr>Тема Office</vt:lpstr>
      <vt:lpstr>Окупаційний режим в Україні</vt:lpstr>
      <vt:lpstr>Мета:</vt:lpstr>
      <vt:lpstr>Основні поняття:</vt:lpstr>
      <vt:lpstr>План</vt:lpstr>
      <vt:lpstr>1. Нацистський "новий порядок" і життя населення в умовах окупації   Протягом одного року вся територія України була окупована нацистами.   Зони фашистської окупації Україні</vt:lpstr>
      <vt:lpstr>Слайд 6</vt:lpstr>
      <vt:lpstr>Жертви «нового порядку»</vt:lpstr>
      <vt:lpstr>2.Концлагеря і масове знищення людей.  Голокост  </vt:lpstr>
      <vt:lpstr>Яновський концтабір</vt:lpstr>
      <vt:lpstr>Слайд 10</vt:lpstr>
      <vt:lpstr>Танго смерті</vt:lpstr>
      <vt:lpstr>Концтабір "Уманська Яма"</vt:lpstr>
      <vt:lpstr>Голокост</vt:lpstr>
      <vt:lpstr>3. Гастарбайтери</vt:lpstr>
      <vt:lpstr>4. Життя в евакуації  </vt:lpstr>
      <vt:lpstr>Евакуація підприємств і робітників на Схід 1941</vt:lpstr>
      <vt:lpstr>Фільми, які варто подивитися</vt:lpstr>
      <vt:lpstr>Фільми, які варто подивитися</vt:lpstr>
      <vt:lpstr>ШІСТЬ МІЛЬЙОНІВ ЄВРЕЇВ - РОЗСТРІЛЯНИХ, УДУШЕННЯ В ГАЗОВКАХ.  ШІСТЬ МІЛЬЙОНІВ - І КОЖЕН ОКРЕМО.  ЦЕ - ПАМ'ЯТЬ, ЩО ПРОТИВЛЯТЬСЯ ЗАБУТТЮ.  ЦЕ - ПОКЛИК ЛЮДЕЙ ДО ВЗАЄМНОЇ БЛИЗЬКОСТІ, НЕДОСТУПНОЮ БЕЗ ЗАБОРОНИ НА ВБИВСТВО.  ЦЕ - ПЕРЕКОНАННЯ: НІ ГЕНОЦИДУ ПРОТИ «КОГОСЬ», ГЕНОЦИД ЗАВЖДИ ПРОТИ ВСІХ. ОСЬ ЩО ОЗНАЧАЄ ГОЛОКОСТ.                                                                                                                                                                                                   МИХАЙЛО ГЕФТЕР, «ВІДЛУННЯ ГОЛОКОСТУ»</vt:lpstr>
      <vt:lpstr>Виконайте тести:</vt:lpstr>
      <vt:lpstr>Домашнє завдання</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Оккупационный режим в Украине</dc:title>
  <cp:lastModifiedBy>Makas</cp:lastModifiedBy>
  <cp:revision>76</cp:revision>
  <dcterms:modified xsi:type="dcterms:W3CDTF">2012-04-16T15:57:40Z</dcterms:modified>
</cp:coreProperties>
</file>