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Override5.xml" ContentType="application/vnd.openxmlformats-officedocument.themeOverr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87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Override4.xml" ContentType="application/vnd.openxmlformats-officedocument.themeOverride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Override3.xml" ContentType="application/vnd.openxmlformats-officedocument.themeOverride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44" r:id="rId7"/>
    <p:sldMasterId id="2147483756" r:id="rId8"/>
  </p:sldMasterIdLst>
  <p:notesMasterIdLst>
    <p:notesMasterId r:id="rId19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5" r:id="rId17"/>
    <p:sldId id="264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C2ECCA8-FCD3-4A3C-A8B4-CADF6302DE1F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8425C4D-938C-4FDD-9DA2-6620BBEC07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В 1762 Петро III став імператором. Через 6 місяців його вбили внаслідок змови, про яку знала його дружина. Вступивши на престол, вона відразу широко виявила свої таланти державного діяча.</a:t>
            </a:r>
          </a:p>
          <a:p>
            <a:pPr>
              <a:spcBef>
                <a:spcPct val="0"/>
              </a:spcBef>
            </a:pPr>
            <a:r>
              <a:rPr lang="ru-RU" smtClean="0"/>
              <a:t>За Катерини </a:t>
            </a:r>
            <a:r>
              <a:rPr lang="en-US" smtClean="0"/>
              <a:t>II </a:t>
            </a:r>
            <a:r>
              <a:rPr lang="ru-RU" smtClean="0"/>
              <a:t>внаслідок російсько-турецьких воєн 1768-74 та 1787-91 рр. Російська імперія розширила свої кордони та закріпилася на Чорному морі, приєднала Північне Причорномор'я, Крим, Кубань. 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34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B2C20D-6930-4D13-AB32-1717EDBFE12A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Таким чином зникла ця безпосередня військова загроза. Зникла потреба в козацьких військах, Запорозькій Січі і Гетьманщині.</a:t>
            </a:r>
          </a:p>
          <a:p>
            <a:pPr>
              <a:spcBef>
                <a:spcPct val="0"/>
              </a:spcBef>
            </a:pPr>
            <a:r>
              <a:rPr lang="ru-RU" smtClean="0"/>
              <a:t>1782-го у Гетьманщині ліквідовано полкову та сотенну адміністрацію, запроваджено поділ на 3 намісництва. 1783 року розформовані козацькі полки на Лівобережжі і юридично запроваджено кріпацтво.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54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04637E-BFCE-4C1E-93CE-35F90B3DDC5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Південь України швидко заселяли люди з різних куточків світу. Серед них — українці та росіяни (переселенці з закріпаченої частини Російської імперії), болгари, серби, греки (переселенці з Османської імперії), німці (переселенці з різних німецьких князівств, які перебували у стані занепаду), євреї (переселенці з земель Речі Посполитої).</a:t>
            </a:r>
          </a:p>
        </p:txBody>
      </p:sp>
      <p:sp>
        <p:nvSpPr>
          <p:cNvPr id="10752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137060-3DB0-4899-9834-27F51A49219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Після включення до складу Російської імперії Правобережної України уряд Катерини </a:t>
            </a:r>
            <a:r>
              <a:rPr lang="en-US" smtClean="0"/>
              <a:t>II </a:t>
            </a:r>
            <a:r>
              <a:rPr lang="ru-RU" smtClean="0"/>
              <a:t>проводив тут політику, спрямовану на ліквідацію греко-католицької церкви, підпорядкованої Риму.</a:t>
            </a:r>
          </a:p>
        </p:txBody>
      </p:sp>
      <p:sp>
        <p:nvSpPr>
          <p:cNvPr id="11059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6F0780-AB70-45CA-A9BA-9E1BCD936B7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Знищення Запорізької Січі і запровадження кріпацтва залишило великий слід в свідомості українського народу, через це образ Катерини ІІ набув поширення в усній народній творчості. Наприклад, у пісні «Ой з-за гори, з-за лиману» про неї згадується так:</a:t>
            </a:r>
          </a:p>
        </p:txBody>
      </p:sp>
      <p:sp>
        <p:nvSpPr>
          <p:cNvPr id="11264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17D9AF4-A89A-402B-A0A1-24ED1522418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uk-UA" smtClean="0"/>
              <a:t>Можливо,реформи,розпочаті Катериною ІІ,мали б більший успіх,якби не численні внутрішні та зовнішні перешкоди. Серед них-повстання Пугачова.</a:t>
            </a:r>
          </a:p>
        </p:txBody>
      </p:sp>
      <p:sp>
        <p:nvSpPr>
          <p:cNvPr id="11469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3A1134-A884-4BCE-95CC-BB00008D7F2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themeOverride" Target="../theme/themeOverride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01064-AF18-41E1-A059-7D1B014A28FF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6DB83-E09A-408C-ACF6-9F2BEBE117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B44C4-266D-4871-81CB-BC61E409BE3B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80C1D-E1E5-4983-B01D-EAE4FDC434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A18DA-95A0-487B-9386-1B69C937C225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A46AD-AE11-47B7-913D-79DFD5CC9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 smtClean="0"/>
            </a:lvl1pPr>
          </a:lstStyle>
          <a:p>
            <a:pPr>
              <a:defRPr/>
            </a:pPr>
            <a:fld id="{3262CB03-96B6-4BA8-933D-0813801E89B1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0AB42BA9-A0FD-4E2A-8A18-E9C8FCF35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8FED7-E19D-48C2-A0EE-8D3084E68797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836BD-8830-4D9E-B59A-5EBB5B588C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02A4B-F749-4CFA-82F7-FD6FBE34D8D4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37088-3C7F-4019-8981-C9DA5FF9B9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57B83-5F0C-4E14-A3D7-134224DFAEE4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7E11-F71C-46AA-BC66-0CAEEFDE99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3E25F-B3BB-4AE7-86F5-4C4A76F9CCA4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846A8-1EF8-4085-88C4-5A02BEB2DB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8378A-1A8F-4491-9040-D4C36BC9AD82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CBCFC-AD2C-4F20-9C1E-26F1677AAC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31E1A-FF48-4D25-9418-9EAD901B9FE8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175B0-E7EE-4922-B3B8-3F5E613CF8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4ECB0-28CC-451B-881F-86E23436A6E9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4B5E1-A68D-401D-9E76-6868C6DF85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31D1B-0DE6-40F1-84DB-6CE5B515A6C1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F9944-E9AF-4011-9110-570B583EE9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A9B79-72BE-4B20-B39A-9E0480F8C526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9E425-C6CE-4AF2-8402-3762111370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D1CF1-04E9-4FA8-8601-642FB448E00F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DFAF0-9998-4AB5-A446-EA9B5B68D4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D1CD8-E933-4BA6-AC39-2299CDAB0D54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4F8E0-962A-4E6D-87DA-9C5E213462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049E844-A6F1-4D83-B059-8F473B2AAF1F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58E39C5-ED3D-4467-9F33-5C70C5779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A3E86-1FBC-49AD-A10D-74B47C218A36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8DAE8-8B02-441B-BC58-29CA9381E1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AC42377-821F-4625-BD4E-280C818C5FC4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F76187-4F7E-4B33-8C89-2D9F0E664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BF03C-6FCA-4D3D-8514-FC0C73B5FDE8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911BB-3E4F-4A82-AB53-914107DBB7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77773-13F7-4C0C-8D72-CA28A9CCA5EE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BAE66-BD26-40E6-AC33-5A0A447446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D8876-1755-4C70-A196-B0EF4EA6F3E4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FD604-9399-434F-A0BF-AE46492342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C000D-FCE7-4659-99DD-326E4400D8D6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8BC65-C515-41D6-8C77-B1BFBFF2C3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BA04E-EC76-4B12-A8E9-CC11CBBE24BF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A1B83-82FC-4C17-B29D-2CE04A3DD2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97BE4-B126-4815-A2D2-FBD4EFAE3B1B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58B4F-BD1F-4322-8733-5FC6C48586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F7E3A3-E82E-49D8-978D-531D8110ADBA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62101D-8070-4215-A19A-F0B554BE1D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EFFEA-4B33-4943-B60C-0C387FD0B787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93A2E-AC2E-4DFD-A766-DBE802D4DE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C3760E-512E-4B91-A122-9AF461E96AF4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25C90BC-1A30-46FC-96A1-359E97F4BF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2996B-F990-4BCE-81A9-38B5B9072C2E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EBC28-606A-4903-A865-89FB884685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68425-B96C-4601-AFB9-A0DC8B15F7D5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66ACF-C0C7-46A1-8F62-71D10813AF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28A93-E7F4-4FEF-A162-9B3F72AE4618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2146F-920D-4E47-98D3-9CD0F601A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ED4AD-7843-4B4F-8BE5-B35DA52B28B8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6F1CC-14D9-4F35-89D3-7D9457308B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AC293-D4C6-4DBF-BC68-DF69758286CB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4E6C5-24DA-44FD-9472-32C12B8EBA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E132D-24B2-4486-B651-AABF647B9462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6B2B7-36D8-46A3-850A-771AA8570C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98474-9799-49E4-8A6E-DF5DBBE84882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98B20-CAC3-47EF-BD2A-67188E5AB0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1E776-CD33-4E25-9193-EB3F8756CE70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59D04-BB5E-4F4F-97DB-4B786B9322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023E0-C33D-4742-BA99-4CC2A56943BA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6B81C-ACE8-49D6-AF18-70EE179E2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E452C-6F23-4A81-AC0C-7E284D7D6852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96C38-2278-4799-9DD5-CCFCC8F5F2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F2C6D-DD8D-43E4-BE82-3741568D5DEF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058B7-3ABD-4CDA-8928-7CAE2276B9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69783-A907-48FE-8267-5FC621AEE0B2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CC84A-15CE-423D-B3B2-97DC78D490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05CEE-E984-4E30-AAA2-17D76756B4AA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B85DA-E798-43A2-A576-09B42F98C1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F159E-5AD8-4A3E-B2C0-E89AE5D6312B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517C6-18D7-470C-84CD-8D196357A9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EF7CE-99DD-4148-827A-8D9B6F97D5C0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18FAE-653C-4280-910E-16CD9D9E1D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310A5-17D9-4D80-BDB6-F078E57DB16D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FD225-8006-429A-A3CE-FC4AFF847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02EF8-B72B-4B72-8C66-CDC64B16C8BC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B8ABD-AD9F-4BEC-BBBB-9EB31E15D0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DBDF5-A337-4CB4-BBF8-055E7F00B55F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A46E9-4040-420C-8808-ED688DF47E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2ECC8-34AF-4F42-8F68-522AC7555AA4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948ED-2C39-4067-9CDB-67CC0A55E4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DF935-115B-4834-8068-77DAEC915932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6F475-EC32-4A0A-84CC-2B888A8B9E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E1E43-F300-4D6C-B7DE-6D1953B776E0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1F0BF-19C5-4372-AF8E-784B874FB2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4116A-7AAD-467C-9552-81A31ACA6418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CF8E0-93DD-4181-A008-BA7383AB5C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D1804-6117-4DE6-B860-AD0592D5F2C8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204CD-15B4-49ED-A131-1B22AFFF3A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64633-6741-45AA-9E36-6ECCD56A4932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DD540-0484-418E-A32C-012966E326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2DD2D-230E-4A37-8FE6-3E2981D0EEC1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B8D08-25F8-4CD6-AE2C-77D1A88127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7E0B9-34FE-482D-971A-CF09837F0F88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9B543-3E39-4CCF-ADED-E10336045A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9A66F-485B-4E31-9B86-5CF61D0CCF8C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0C259-A125-4878-A22D-787B68A5BA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80AD-4352-4485-AF7C-4A6A0687285E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4B388-E9C2-4242-8237-305C965C77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FF3C3-7234-43D0-BC95-1E984BFBD601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3BA1B-85B7-42F9-B455-0E2CC85D98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DA9FF-169F-438A-8F1F-CE2C92C0BCBF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9B6A4-2A0C-403F-B191-445CA4E14A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2C061-2A38-418A-8676-E8B99E44F560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5801B-0452-44FC-88AB-FDEA30AF7B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38EB1-89FB-41E2-82D2-ED51C9D5C039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09A3A-4D75-4E02-8FFD-C1136185E2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AE029-1586-44D2-B2B1-64C868D5882B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BB05B-A978-431E-987A-B69D510F15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814EF-DE1B-493F-9C89-CCE214047CFC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2E3B4-91D2-4A1F-BBE6-9CBCCD3AE6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0703E-C993-400A-8858-9DB6731C3838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9420A-E8C4-4A2F-94CC-28E6992E48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D1D58-699D-4701-9C4E-99F95B9F355E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82A23-452B-45F0-B6BD-9FAFC711D9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9AC82-3DA4-4DC5-AFBD-AB66510DDD20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4D31D-6510-45DB-9068-47BF8A8814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FBA3BB9-3F45-41C9-858F-847FEA8F5A95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B1D33AD-95E3-4665-A5BA-851A71AF4C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E3421-D73F-4435-A013-B70A7E09C7D4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D37D8-8512-41B5-9427-598D4A47F9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F23D8-61B5-4904-A2BF-9A7338D685E2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1888E-EC7D-4E07-A7B4-24AA69A96B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50E7D-A7E4-4BD1-BDE3-BA79575D6C45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0FF72-85F0-443F-83F0-3F9CC4286C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461B5-1BB8-454A-A2DE-BD9109BC458E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85FB7-9487-4877-AB58-D5EE079E84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C02D8FF-F0FC-4013-AF9E-15A034257E0C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82900E3-FEE2-4174-999A-058728352F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06C4B-3BD8-465E-9F12-A247EC3EA43F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B48E9-D784-4D71-B026-F3F3E3D226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282D8D3-AA49-4106-B23A-64A03D305A0F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0307D1C-28A5-4C1C-ABB3-6B0C52B7F3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D583D1A-7DC2-4DDF-9D5E-8FC6624E577D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0755AD8-9A27-4779-875C-4F098AB6B9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3147D-0521-497C-BD80-F443AA5E4AAC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2D3CC-515F-4175-9440-742F941629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1EF45-1B33-4E1E-A291-6FD33BBC9C63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065D1-D2F4-47C9-B043-1868AA3C9F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/>
          <p:nvPr/>
        </p:nvSpPr>
        <p:spPr>
          <a:xfrm>
            <a:off x="1828800" y="3159125"/>
            <a:ext cx="457200" cy="1035050"/>
          </a:xfrm>
          <a:prstGeom prst="rect">
            <a:avLst/>
          </a:prstGeom>
          <a:noFill/>
        </p:spPr>
        <p:txBody>
          <a:bodyPr lIns="0" tIns="9144" rIns="0" bIns="9144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5CED5-93C0-477B-B661-A5CFE01AD51D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4C559-B18A-4FB0-9918-9F0E65E01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C586D-047A-4922-BF9F-EEE58B03C26E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0957A-A975-42FA-8C25-8EBB9E182A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4CF62-D2AF-4175-9171-6A135AE56C54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B77D2-34D8-4E34-851D-1565C09BFB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/>
          <p:nvPr/>
        </p:nvSpPr>
        <p:spPr>
          <a:xfrm>
            <a:off x="4267200" y="4075113"/>
            <a:ext cx="457200" cy="10144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C30C6-0A90-492D-8CA1-F57D56E455DC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7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4B810-9732-426B-B45F-42194D555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F8B3E-CB73-4D91-8F99-FD4FC4962F16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113CD-7611-4E0C-80FC-8BB201F88A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2"/>
          <p:cNvSpPr txBox="1"/>
          <p:nvPr/>
        </p:nvSpPr>
        <p:spPr>
          <a:xfrm>
            <a:off x="1057275" y="520700"/>
            <a:ext cx="457200" cy="9223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TextBox 17"/>
          <p:cNvSpPr txBox="1"/>
          <p:nvPr/>
        </p:nvSpPr>
        <p:spPr>
          <a:xfrm>
            <a:off x="4779963" y="520700"/>
            <a:ext cx="457200" cy="9223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1A260-70C4-43DF-AD52-A7C4DD917A7C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10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D449-3CA5-466E-B2B9-45ED0D500D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4D2E5-9AE9-45F0-91D7-0934C45FB0C6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27CDE-CDF8-42D2-8509-5387990280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D6456-6F36-4D8F-A506-C20B2D547EC9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DA213-3C4D-4CCD-BC5A-50A6C954F0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/>
          <p:cNvSpPr txBox="1"/>
          <p:nvPr/>
        </p:nvSpPr>
        <p:spPr>
          <a:xfrm>
            <a:off x="5329238" y="1774825"/>
            <a:ext cx="457200" cy="12303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AA764-0CF0-47B1-8860-F47BC5B0BA5C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4DBBE-EE16-4A70-B495-2E80DA4F2C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/>
          <p:cNvSpPr txBox="1"/>
          <p:nvPr/>
        </p:nvSpPr>
        <p:spPr>
          <a:xfrm>
            <a:off x="2435225" y="3332163"/>
            <a:ext cx="457200" cy="9223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4AC28-947E-413B-9F3D-9256DC6E92FD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7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00EC4-6C0A-437B-B243-44EE0A05AC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8A089-E5CC-4538-9367-311635642B04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1CDF6-D5F5-4EC3-B9A5-BC98E7C186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560C3-3FF6-4B3A-BDE1-439B9EEFED28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67CC3-E300-4581-89B4-3B9AEBBA0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87F97-41AA-4BE8-9CD8-6AE062DD891A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EB62F-D849-4EDA-BE05-0E772ED3C5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9557CB-2FB8-4943-A8D4-F9F4C8379A35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CBBC57-438B-4618-BF39-E8B2501108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01" r:id="rId2"/>
    <p:sldLayoutId id="2147483846" r:id="rId3"/>
    <p:sldLayoutId id="2147483800" r:id="rId4"/>
    <p:sldLayoutId id="2147483799" r:id="rId5"/>
    <p:sldLayoutId id="2147483798" r:id="rId6"/>
    <p:sldLayoutId id="2147483797" r:id="rId7"/>
    <p:sldLayoutId id="2147483796" r:id="rId8"/>
    <p:sldLayoutId id="2147483847" r:id="rId9"/>
    <p:sldLayoutId id="2147483795" r:id="rId10"/>
    <p:sldLayoutId id="21474837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3323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3346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3347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3348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18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33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CE4832-5206-490E-9D51-7F2F314B74F2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2E55F8-D3EE-4FF0-A45F-F59FCCE470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09" r:id="rId2"/>
    <p:sldLayoutId id="2147483808" r:id="rId3"/>
    <p:sldLayoutId id="2147483807" r:id="rId4"/>
    <p:sldLayoutId id="2147483806" r:id="rId5"/>
    <p:sldLayoutId id="2147483805" r:id="rId6"/>
    <p:sldLayoutId id="2147483804" r:id="rId7"/>
    <p:sldLayoutId id="2147483849" r:id="rId8"/>
    <p:sldLayoutId id="2147483850" r:id="rId9"/>
    <p:sldLayoutId id="2147483803" r:id="rId10"/>
    <p:sldLayoutId id="214748380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606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7679891-C920-4A56-8026-449AC1218871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AAAD8EA-7AFE-4692-96A2-47B54FD6B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16" r:id="rId2"/>
    <p:sldLayoutId id="2147483852" r:id="rId3"/>
    <p:sldLayoutId id="2147483815" r:id="rId4"/>
    <p:sldLayoutId id="2147483814" r:id="rId5"/>
    <p:sldLayoutId id="2147483813" r:id="rId6"/>
    <p:sldLayoutId id="2147483812" r:id="rId7"/>
    <p:sldLayoutId id="2147483811" r:id="rId8"/>
    <p:sldLayoutId id="2147483853" r:id="rId9"/>
    <p:sldLayoutId id="2147483810" r:id="rId10"/>
    <p:sldLayoutId id="214748385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7893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5A36D9-BC1D-4E23-BC72-CFF8146021C8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8B496A-5C74-4CF8-9436-648CCFAA3E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19" r:id="rId4"/>
    <p:sldLayoutId id="2147483858" r:id="rId5"/>
    <p:sldLayoutId id="2147483818" r:id="rId6"/>
    <p:sldLayoutId id="2147483859" r:id="rId7"/>
    <p:sldLayoutId id="2147483860" r:id="rId8"/>
    <p:sldLayoutId id="2147483861" r:id="rId9"/>
    <p:sldLayoutId id="2147483817" r:id="rId10"/>
    <p:sldLayoutId id="21474838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0180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50181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798B7A-20F9-4232-82CD-8A31E16184C9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600D2E-C02A-4516-B925-B589F94512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3" r:id="rId1"/>
    <p:sldLayoutId id="2147483825" r:id="rId2"/>
    <p:sldLayoutId id="2147483864" r:id="rId3"/>
    <p:sldLayoutId id="2147483824" r:id="rId4"/>
    <p:sldLayoutId id="2147483865" r:id="rId5"/>
    <p:sldLayoutId id="2147483823" r:id="rId6"/>
    <p:sldLayoutId id="2147483822" r:id="rId7"/>
    <p:sldLayoutId id="2147483866" r:id="rId8"/>
    <p:sldLayoutId id="2147483867" r:id="rId9"/>
    <p:sldLayoutId id="2147483821" r:id="rId10"/>
    <p:sldLayoutId id="214748382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247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F09A62-C834-491C-9359-E28165486D43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3EBCC4-740C-4770-ABF4-AA046E12FB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33" r:id="rId2"/>
    <p:sldLayoutId id="2147483869" r:id="rId3"/>
    <p:sldLayoutId id="2147483832" r:id="rId4"/>
    <p:sldLayoutId id="2147483831" r:id="rId5"/>
    <p:sldLayoutId id="2147483830" r:id="rId6"/>
    <p:sldLayoutId id="2147483829" r:id="rId7"/>
    <p:sldLayoutId id="2147483828" r:id="rId8"/>
    <p:sldLayoutId id="2147483870" r:id="rId9"/>
    <p:sldLayoutId id="2147483827" r:id="rId10"/>
    <p:sldLayoutId id="2147483826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4756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DA2E6F-8FE0-4AA6-A16E-B2378D369E7E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C7BE3D-5277-4540-8FB2-F1C6E17EE1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38" r:id="rId4"/>
    <p:sldLayoutId id="2147483837" r:id="rId5"/>
    <p:sldLayoutId id="2147483874" r:id="rId6"/>
    <p:sldLayoutId id="2147483836" r:id="rId7"/>
    <p:sldLayoutId id="2147483875" r:id="rId8"/>
    <p:sldLayoutId id="2147483876" r:id="rId9"/>
    <p:sldLayoutId id="2147483835" r:id="rId10"/>
    <p:sldLayoutId id="214748383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875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0"/>
            <a:ext cx="60960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alpha val="6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7609D46C-FB28-4CB7-AFDA-1E2EB217333E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325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alpha val="6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325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chemeClr val="tx1">
                    <a:alpha val="6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6284C169-2A6D-4F71-B229-F76242F864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44" r:id="rId2"/>
    <p:sldLayoutId id="2147483878" r:id="rId3"/>
    <p:sldLayoutId id="2147483843" r:id="rId4"/>
    <p:sldLayoutId id="2147483879" r:id="rId5"/>
    <p:sldLayoutId id="2147483842" r:id="rId6"/>
    <p:sldLayoutId id="2147483841" r:id="rId7"/>
    <p:sldLayoutId id="2147483880" r:id="rId8"/>
    <p:sldLayoutId id="2147483881" r:id="rId9"/>
    <p:sldLayoutId id="2147483840" r:id="rId10"/>
    <p:sldLayoutId id="214748383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55588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39763" indent="-255588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5588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4650" indent="-255588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8.xml"/><Relationship Id="rId4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276872"/>
            <a:ext cx="7772400" cy="1470025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Катерина </a:t>
            </a:r>
            <a:r>
              <a:rPr lang="en-US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II</a:t>
            </a:r>
            <a:r>
              <a:rPr lang="uk-UA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 та її політика щодо України</a:t>
            </a:r>
            <a:endParaRPr lang="ru-RU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63" y="0"/>
            <a:ext cx="9126537" cy="684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історія\kateruna_2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 rot="20972952">
            <a:off x="682534" y="902426"/>
            <a:ext cx="2518581" cy="297063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/>
          </a:extLst>
        </p:spPr>
      </p:pic>
      <p:sp>
        <p:nvSpPr>
          <p:cNvPr id="4" name="TextBox 3"/>
          <p:cNvSpPr txBox="1"/>
          <p:nvPr/>
        </p:nvSpPr>
        <p:spPr>
          <a:xfrm>
            <a:off x="467544" y="9339"/>
            <a:ext cx="8064896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ln/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Катери́на</a:t>
            </a:r>
            <a:r>
              <a:rPr lang="ru-RU" sz="2400" b="1" dirty="0">
                <a:ln/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 ІІ «</a:t>
            </a:r>
            <a:r>
              <a:rPr lang="ru-RU" sz="2400" b="1" dirty="0" err="1">
                <a:ln/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Вели́ка</a:t>
            </a:r>
            <a:r>
              <a:rPr lang="ru-RU" sz="2400" b="1" dirty="0">
                <a:ln/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» (Катерина </a:t>
            </a:r>
            <a:r>
              <a:rPr lang="ru-RU" sz="2400" b="1" dirty="0" err="1">
                <a:ln/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Олексіївна</a:t>
            </a:r>
            <a:r>
              <a:rPr lang="ru-RU" sz="2400" b="1" dirty="0">
                <a:ln/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 Романова)-</a:t>
            </a:r>
            <a:r>
              <a:rPr lang="ru-RU" sz="2400" b="1" dirty="0" err="1">
                <a:ln/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російська</a:t>
            </a:r>
            <a:r>
              <a:rPr lang="ru-RU" sz="2400" b="1" dirty="0">
                <a:ln/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/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імператриця</a:t>
            </a:r>
            <a:r>
              <a:rPr lang="ru-RU" sz="2400" b="1" dirty="0">
                <a:ln/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 (1762—1796)</a:t>
            </a:r>
            <a:endParaRPr lang="ru-RU" sz="2400" b="1" dirty="0">
              <a:ln/>
              <a:solidFill>
                <a:schemeClr val="accent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+mn-lt"/>
              <a:cs typeface="+mn-cs"/>
            </a:endParaRPr>
          </a:p>
        </p:txBody>
      </p:sp>
      <p:sp>
        <p:nvSpPr>
          <p:cNvPr id="101380" name="TextBox 4"/>
          <p:cNvSpPr txBox="1">
            <a:spLocks noChangeArrowheads="1"/>
          </p:cNvSpPr>
          <p:nvPr/>
        </p:nvSpPr>
        <p:spPr bwMode="auto">
          <a:xfrm>
            <a:off x="3348038" y="1557338"/>
            <a:ext cx="5688012" cy="1630362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Century Gothic" pitchFamily="34" charset="0"/>
              </a:rPr>
              <a:t>Епоха царювання Катерини </a:t>
            </a:r>
            <a:r>
              <a:rPr lang="en-US" sz="2000">
                <a:latin typeface="Century Gothic" pitchFamily="34" charset="0"/>
              </a:rPr>
              <a:t>II </a:t>
            </a:r>
            <a:r>
              <a:rPr lang="ru-RU" sz="2000">
                <a:latin typeface="Century Gothic" pitchFamily="34" charset="0"/>
              </a:rPr>
              <a:t>в російській і європейській історіографії Нового часу одержала назву «освіченої монархії» і вважається «золотим віком» російського імперського абсолютизму.</a:t>
            </a:r>
          </a:p>
        </p:txBody>
      </p:sp>
      <p:sp>
        <p:nvSpPr>
          <p:cNvPr id="101381" name="TextBox 5"/>
          <p:cNvSpPr txBox="1">
            <a:spLocks noChangeArrowheads="1"/>
          </p:cNvSpPr>
          <p:nvPr/>
        </p:nvSpPr>
        <p:spPr bwMode="auto">
          <a:xfrm>
            <a:off x="250825" y="4206875"/>
            <a:ext cx="6192838" cy="163195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Century Gothic" pitchFamily="34" charset="0"/>
              </a:rPr>
              <a:t>9 липня 1744 вона прийняла православ'я й отримала ім'я Катерина Олексіївна на честь Катерини I. У 1745 вийшла заміж за великого князя Петра. Нещасна в шлюбі, велика княжна наполегливо й багато вчилася.</a:t>
            </a:r>
          </a:p>
        </p:txBody>
      </p:sp>
      <p:pic>
        <p:nvPicPr>
          <p:cNvPr id="1027" name="Picture 3" descr="C:\Users\user\Desktop\історія\94128289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6385583" y="3261394"/>
            <a:ext cx="2457450" cy="32140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user\Desktop\історія\bila_Krinitsa_fot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680782" y="2151312"/>
            <a:ext cx="2983880" cy="22379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  <p:pic>
        <p:nvPicPr>
          <p:cNvPr id="2051" name="Picture 3" descr="C:\Users\user\Desktop\історія\350px-IstUkr8-povni-7-22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4736651" y="4221088"/>
            <a:ext cx="3227017" cy="22681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  <p:pic>
        <p:nvPicPr>
          <p:cNvPr id="2050" name="Picture 2" descr="C:\Users\user\Desktop\історія\52_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616662" y="188639"/>
            <a:ext cx="3048000" cy="18843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4259163" cy="564672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n/>
                <a:solidFill>
                  <a:schemeClr val="accent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10000" stA="55000" endPos="48000" dist="500" dir="5400000" sy="-100000" algn="bl" rotWithShape="0"/>
                </a:effectLst>
              </a:rPr>
              <a:t>                  </a:t>
            </a:r>
            <a:r>
              <a:rPr lang="ru-RU" sz="4900" dirty="0" err="1" smtClean="0">
                <a:ln/>
                <a:solidFill>
                  <a:schemeClr val="accent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10000" stA="55000" endPos="48000" dist="500" dir="5400000" sy="-100000" algn="bl" rotWithShape="0"/>
                </a:effectLst>
              </a:rPr>
              <a:t>Правління</a:t>
            </a:r>
            <a:endParaRPr lang="ru-RU" dirty="0">
              <a:ln/>
              <a:solidFill>
                <a:schemeClr val="accent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7239000" cy="484632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1763-Провела </a:t>
            </a:r>
            <a:r>
              <a:rPr lang="ru-RU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реорганізацію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Сенату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1763-1764-Церковну 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реформу (</a:t>
            </a:r>
            <a:r>
              <a:rPr lang="ru-RU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секуляризацію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земель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 </a:t>
            </a:r>
            <a:r>
              <a:rPr lang="ru-RU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її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правління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відбулася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Селянська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війна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1773-75 </a:t>
            </a:r>
            <a:r>
              <a:rPr lang="ru-RU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рр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 </a:t>
            </a:r>
            <a:r>
              <a:rPr lang="ru-RU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під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проводом </a:t>
            </a:r>
            <a:r>
              <a:rPr lang="ru-RU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О.Пугачова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 </a:t>
            </a:r>
            <a:r>
              <a:rPr lang="ru-RU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період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її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правління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за </a:t>
            </a:r>
            <a:r>
              <a:rPr lang="ru-RU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активної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участі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Росії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відбулися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три </a:t>
            </a:r>
            <a:r>
              <a:rPr lang="ru-RU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розділи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Речі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Посполитої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(1772, 1793, 1795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).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Листувалася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з Вольтером та </a:t>
            </a:r>
            <a:r>
              <a:rPr lang="ru-RU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іншими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діячами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французького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Просвітництва</a:t>
            </a:r>
            <a:r>
              <a:rPr lang="ru-RU" dirty="0"/>
              <a:t>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user\Desktop\історія\istornar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-35226" y="2172608"/>
            <a:ext cx="1809750" cy="28194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pic>
        <p:nvPicPr>
          <p:cNvPr id="3077" name="Picture 5" descr="C:\Users\user\Desktop\історія\piter_2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869649" y="4645286"/>
            <a:ext cx="7416824" cy="215731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/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  </a:t>
            </a:r>
            <a:r>
              <a:rPr lang="ru-RU" sz="44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Політика</a:t>
            </a:r>
            <a:r>
              <a:rPr lang="ru-RU" sz="4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44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щодо</a:t>
            </a:r>
            <a:r>
              <a:rPr lang="ru-RU" sz="44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44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України</a:t>
            </a:r>
            <a:endParaRPr lang="ru-RU" sz="44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413"/>
            <a:ext cx="5699125" cy="1277937"/>
          </a:xfr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правління</a:t>
            </a:r>
            <a:r>
              <a:rPr lang="ru-RU" dirty="0"/>
              <a:t> </a:t>
            </a:r>
            <a:r>
              <a:rPr lang="ru-RU" dirty="0" err="1"/>
              <a:t>Катерини</a:t>
            </a:r>
            <a:r>
              <a:rPr lang="ru-RU" dirty="0"/>
              <a:t> II </a:t>
            </a:r>
            <a:r>
              <a:rPr lang="ru-RU" dirty="0" err="1"/>
              <a:t>землі</a:t>
            </a:r>
            <a:r>
              <a:rPr lang="ru-RU" dirty="0"/>
              <a:t> </a:t>
            </a:r>
            <a:r>
              <a:rPr lang="ru-RU" dirty="0" err="1"/>
              <a:t>колишнього</a:t>
            </a:r>
            <a:r>
              <a:rPr lang="ru-RU" dirty="0"/>
              <a:t> </a:t>
            </a:r>
            <a:r>
              <a:rPr lang="ru-RU" dirty="0" err="1"/>
              <a:t>Кримського</a:t>
            </a:r>
            <a:r>
              <a:rPr lang="ru-RU" dirty="0"/>
              <a:t> ханства </a:t>
            </a:r>
            <a:r>
              <a:rPr lang="ru-RU" dirty="0" err="1"/>
              <a:t>увійшли</a:t>
            </a:r>
            <a:r>
              <a:rPr lang="ru-RU" dirty="0"/>
              <a:t> до складу </a:t>
            </a:r>
            <a:r>
              <a:rPr lang="ru-RU" dirty="0" err="1"/>
              <a:t>Російської</a:t>
            </a:r>
            <a:r>
              <a:rPr lang="ru-RU" dirty="0"/>
              <a:t> </a:t>
            </a:r>
            <a:r>
              <a:rPr lang="ru-RU" dirty="0" err="1"/>
              <a:t>імперії</a:t>
            </a:r>
            <a:r>
              <a:rPr lang="ru-RU" dirty="0"/>
              <a:t>. </a:t>
            </a:r>
          </a:p>
        </p:txBody>
      </p:sp>
      <p:sp>
        <p:nvSpPr>
          <p:cNvPr id="104454" name="TextBox 5"/>
          <p:cNvSpPr txBox="1">
            <a:spLocks noChangeArrowheads="1"/>
          </p:cNvSpPr>
          <p:nvPr/>
        </p:nvSpPr>
        <p:spPr bwMode="auto">
          <a:xfrm>
            <a:off x="1774825" y="3992563"/>
            <a:ext cx="6264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Franklin Gothic Book"/>
              </a:rPr>
              <a:t>1775-</a:t>
            </a:r>
            <a:r>
              <a:rPr lang="ru-RU" sz="2400" b="1">
                <a:latin typeface="Franklin Gothic Book"/>
              </a:rPr>
              <a:t>го ліквідовано Запорозьку Січ</a:t>
            </a:r>
          </a:p>
        </p:txBody>
      </p:sp>
      <p:sp>
        <p:nvSpPr>
          <p:cNvPr id="104455" name="TextBox 6"/>
          <p:cNvSpPr txBox="1">
            <a:spLocks noChangeArrowheads="1"/>
          </p:cNvSpPr>
          <p:nvPr/>
        </p:nvSpPr>
        <p:spPr bwMode="auto">
          <a:xfrm>
            <a:off x="896938" y="4645025"/>
            <a:ext cx="734536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Franklin Gothic Book"/>
              </a:rPr>
              <a:t>Українські землі були повністю інтегровані до складу Російської імперії.</a:t>
            </a:r>
          </a:p>
        </p:txBody>
      </p:sp>
      <p:pic>
        <p:nvPicPr>
          <p:cNvPr id="3075" name="Picture 3" descr="C:\Users\user\Desktop\історія\1226584475_ge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868144" y="1189078"/>
            <a:ext cx="2857500" cy="24669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104457" name="TextBox 3"/>
          <p:cNvSpPr txBox="1">
            <a:spLocks noChangeArrowheads="1"/>
          </p:cNvSpPr>
          <p:nvPr/>
        </p:nvSpPr>
        <p:spPr bwMode="auto">
          <a:xfrm>
            <a:off x="1697038" y="2940050"/>
            <a:ext cx="65452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/>
              </a:rPr>
              <a:t> </a:t>
            </a:r>
            <a:r>
              <a:rPr lang="ru-RU" sz="2400" b="1">
                <a:solidFill>
                  <a:srgbClr val="FF0000"/>
                </a:solidFill>
                <a:latin typeface="Franklin Gothic Book"/>
              </a:rPr>
              <a:t>1764</a:t>
            </a:r>
            <a:r>
              <a:rPr lang="ru-RU" sz="2400" b="1">
                <a:latin typeface="Franklin Gothic Book"/>
              </a:rPr>
              <a:t> року було скасовано гетьманство</a:t>
            </a:r>
          </a:p>
        </p:txBody>
      </p:sp>
      <p:sp>
        <p:nvSpPr>
          <p:cNvPr id="104458" name="TextBox 4"/>
          <p:cNvSpPr txBox="1">
            <a:spLocks noChangeArrowheads="1"/>
          </p:cNvSpPr>
          <p:nvPr/>
        </p:nvSpPr>
        <p:spPr bwMode="auto">
          <a:xfrm>
            <a:off x="1727200" y="3425825"/>
            <a:ext cx="7416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Franklin Gothic Book"/>
              </a:rPr>
              <a:t>1765</a:t>
            </a:r>
            <a:r>
              <a:rPr lang="ru-RU" sz="2400" b="1">
                <a:latin typeface="Franklin Gothic Book"/>
              </a:rPr>
              <a:t>-розформовано козацькі полки на Слобожанщині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C:\Users\user\Desktop\історія\torgivlj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2267744" y="4855344"/>
            <a:ext cx="2002704" cy="199769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pic>
        <p:nvPicPr>
          <p:cNvPr id="4101" name="Picture 5" descr="C:\Users\user\Desktop\історія\Sevastopol-Herson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6690107" y="331996"/>
            <a:ext cx="2261287" cy="216779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4100" name="Picture 4" descr="C:\Users\user\Desktop\історія\simferopol-railway-statio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4860032" y="188640"/>
            <a:ext cx="2053228" cy="2171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4099" name="Picture 3" descr="C:\Users\user\Desktop\історія\2_old_station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2456429" y="188640"/>
            <a:ext cx="2259587" cy="2171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4098" name="Picture 2" descr="C:\Users\user\Desktop\історія\250px-Hotel_Odessa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79512" y="313898"/>
            <a:ext cx="2276917" cy="2171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91264" cy="259228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err="1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Після</a:t>
            </a:r>
            <a:r>
              <a:rPr lang="ru-RU" sz="24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зникнення</a:t>
            </a:r>
            <a:r>
              <a:rPr lang="ru-RU" sz="24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загрози</a:t>
            </a:r>
            <a:r>
              <a:rPr lang="ru-RU" sz="24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з боку </a:t>
            </a:r>
            <a:r>
              <a:rPr lang="ru-RU" sz="2400" b="1" dirty="0" err="1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Запорозької</a:t>
            </a:r>
            <a:r>
              <a:rPr lang="ru-RU" sz="24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Січі</a:t>
            </a:r>
            <a:r>
              <a:rPr lang="ru-RU" sz="24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та </a:t>
            </a:r>
            <a:r>
              <a:rPr lang="ru-RU" sz="2400" b="1" dirty="0" err="1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Кримського</a:t>
            </a:r>
            <a:r>
              <a:rPr lang="ru-RU" sz="24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ханства </a:t>
            </a:r>
            <a:r>
              <a:rPr lang="ru-RU" sz="2400" b="1" dirty="0" err="1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створилися</a:t>
            </a:r>
            <a:r>
              <a:rPr lang="ru-RU" sz="24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умови</a:t>
            </a:r>
            <a:r>
              <a:rPr lang="ru-RU" sz="24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і </a:t>
            </a:r>
            <a:r>
              <a:rPr lang="ru-RU" sz="2400" b="1" dirty="0" err="1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почався</a:t>
            </a:r>
            <a:r>
              <a:rPr lang="ru-RU" sz="24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стрімкий</a:t>
            </a:r>
            <a:r>
              <a:rPr lang="ru-RU" sz="24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розвиток</a:t>
            </a:r>
            <a:r>
              <a:rPr lang="ru-RU" sz="24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господарства</a:t>
            </a:r>
            <a:r>
              <a:rPr lang="ru-RU" sz="24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на </a:t>
            </a:r>
            <a:r>
              <a:rPr lang="ru-RU" sz="2400" b="1" dirty="0" err="1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півдні</a:t>
            </a:r>
            <a:r>
              <a:rPr lang="ru-RU" sz="24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України</a:t>
            </a:r>
            <a:r>
              <a:rPr lang="ru-RU" sz="24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 Були </a:t>
            </a:r>
            <a:r>
              <a:rPr lang="ru-RU" sz="2400" b="1" dirty="0" err="1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засновані</a:t>
            </a:r>
            <a:r>
              <a:rPr lang="ru-RU" sz="24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нові</a:t>
            </a:r>
            <a:r>
              <a:rPr lang="ru-RU" sz="24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або</a:t>
            </a:r>
            <a:r>
              <a:rPr lang="ru-RU" sz="24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перейменовані</a:t>
            </a:r>
            <a:r>
              <a:rPr lang="ru-RU" sz="24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такі</a:t>
            </a:r>
            <a:r>
              <a:rPr lang="ru-RU" sz="24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міста</a:t>
            </a:r>
            <a:r>
              <a:rPr lang="ru-RU" sz="24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як Одеса, </a:t>
            </a:r>
            <a:r>
              <a:rPr lang="ru-RU" sz="2400" b="1" dirty="0" err="1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Катеринослав</a:t>
            </a:r>
            <a:r>
              <a:rPr lang="ru-RU" sz="24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2400" b="1" dirty="0" err="1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Сімферополь</a:t>
            </a:r>
            <a:r>
              <a:rPr lang="ru-RU" sz="24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, Севастополь. Почали </a:t>
            </a:r>
            <a:r>
              <a:rPr lang="ru-RU" sz="2400" b="1" dirty="0" err="1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розвиватись</a:t>
            </a:r>
            <a:r>
              <a:rPr lang="ru-RU" sz="24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заводи (</a:t>
            </a:r>
            <a:r>
              <a:rPr lang="ru-RU" sz="2400" b="1" dirty="0" err="1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мануфактури</a:t>
            </a:r>
            <a:r>
              <a:rPr lang="ru-RU" sz="24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) і </a:t>
            </a:r>
            <a:r>
              <a:rPr lang="ru-RU" sz="2400" b="1" dirty="0" err="1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торгівля</a:t>
            </a:r>
            <a:r>
              <a:rPr lang="ru-RU" sz="24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— за </a:t>
            </a:r>
            <a:r>
              <a:rPr lang="ru-RU" sz="2400" b="1" dirty="0" err="1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одночасного</a:t>
            </a:r>
            <a:r>
              <a:rPr lang="ru-RU" sz="24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погіршення</a:t>
            </a:r>
            <a:r>
              <a:rPr lang="ru-RU" sz="24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життя</a:t>
            </a:r>
            <a:r>
              <a:rPr lang="ru-RU" sz="24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селян </a:t>
            </a:r>
            <a:r>
              <a:rPr lang="ru-RU" sz="2400" b="1" dirty="0" err="1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північніших</a:t>
            </a:r>
            <a:r>
              <a:rPr lang="ru-RU" sz="24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українських</a:t>
            </a:r>
            <a:r>
              <a:rPr lang="ru-RU" sz="24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і </a:t>
            </a:r>
            <a:r>
              <a:rPr lang="ru-RU" sz="2400" b="1" dirty="0" err="1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російських</a:t>
            </a:r>
            <a:r>
              <a:rPr lang="ru-RU" sz="24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земель.</a:t>
            </a:r>
            <a:endParaRPr lang="ru-RU" sz="2000" b="1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103" name="Picture 7" descr="C:\Users\user\Desktop\історія\1285235342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4299554" y="4939052"/>
            <a:ext cx="2613706" cy="19062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355976" y="188640"/>
            <a:ext cx="4341168" cy="6336704"/>
          </a:xfrm>
        </p:spPr>
        <p:txBody>
          <a:bodyPr rtlCol="0">
            <a:noAutofit/>
          </a:bodyPr>
          <a:lstStyle/>
          <a:p>
            <a:pPr marL="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1785 року,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видавши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«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Жалувану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грамоту дворянству», Катерина II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законодавчо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оформила права та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привілеї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російського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дворянства,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прирівняла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до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нього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українську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козацьку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старшину,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закріпивши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за нею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земельні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володіння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 Вона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особисто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віддавала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накази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про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придушення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антикріпосницьких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виступів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в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Україні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—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Коліївщини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(1768) та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Турбаївського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повстання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(1789—93).</a:t>
            </a:r>
          </a:p>
        </p:txBody>
      </p:sp>
      <p:pic>
        <p:nvPicPr>
          <p:cNvPr id="5122" name="Picture 2" descr="C:\Users\user\Desktop\історія\ttg(6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755576" y="764704"/>
            <a:ext cx="3240360" cy="511087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user\Desktop\історія\business-polic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4527953" y="2636912"/>
            <a:ext cx="3580093" cy="24358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sp>
        <p:nvSpPr>
          <p:cNvPr id="109571" name="Объект 2"/>
          <p:cNvSpPr>
            <a:spLocks noGrp="1"/>
          </p:cNvSpPr>
          <p:nvPr>
            <p:ph sz="quarter" idx="1"/>
          </p:nvPr>
        </p:nvSpPr>
        <p:spPr>
          <a:xfrm rot="246764">
            <a:off x="495300" y="769938"/>
            <a:ext cx="8229600" cy="1709737"/>
          </a:xfr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b="1" i="1" smtClean="0"/>
              <a:t>Правління Катерини II позначилося дальшою русифікацією України. 1783 року в Києво-Могилянській Академії запровадили російську мову викладання.</a:t>
            </a:r>
          </a:p>
        </p:txBody>
      </p:sp>
      <p:sp>
        <p:nvSpPr>
          <p:cNvPr id="109572" name="TextBox 3"/>
          <p:cNvSpPr txBox="1">
            <a:spLocks noChangeArrowheads="1"/>
          </p:cNvSpPr>
          <p:nvPr/>
        </p:nvSpPr>
        <p:spPr bwMode="auto">
          <a:xfrm rot="231668">
            <a:off x="225425" y="4772025"/>
            <a:ext cx="7848600" cy="163036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Century Schoolbook"/>
              </a:rPr>
              <a:t>1786 — проведено секуляризацію церковних земель, що підірвало економічну незалежність православної церкви від держави, зокрема, в Україні. Церква перетворилася на частину імперського державного апарату.</a:t>
            </a:r>
          </a:p>
        </p:txBody>
      </p:sp>
      <p:pic>
        <p:nvPicPr>
          <p:cNvPr id="6146" name="Picture 2" descr="C:\Users\user\Desktop\історія\km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307629" y="2430551"/>
            <a:ext cx="3842333" cy="20162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C:\Users\user\Desktop\історія\3823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2936532" y="4308600"/>
            <a:ext cx="1644774" cy="25494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21322006">
            <a:off x="122175" y="459991"/>
            <a:ext cx="5323581" cy="3240360"/>
          </a:xfrm>
        </p:spPr>
        <p:txBody>
          <a:bodyPr>
            <a:noAutofit/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«Ой царице </a:t>
            </a:r>
            <a:r>
              <a:rPr lang="ru-RU" sz="3200" b="1" dirty="0" err="1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Катерино</a:t>
            </a:r>
            <a:r>
              <a:rPr lang="ru-RU" sz="32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!</a:t>
            </a:r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err="1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Що</a:t>
            </a:r>
            <a:r>
              <a:rPr lang="ru-RU" sz="32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ж </a:t>
            </a:r>
            <a:r>
              <a:rPr lang="ru-RU" sz="3200" b="1" dirty="0" err="1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ти</a:t>
            </a:r>
            <a:r>
              <a:rPr lang="ru-RU" sz="32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3200" b="1" dirty="0" err="1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наробила</a:t>
            </a:r>
            <a:r>
              <a:rPr lang="ru-RU" sz="32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?</a:t>
            </a:r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Степ широкий, край веселий</a:t>
            </a:r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Та й </a:t>
            </a:r>
            <a:r>
              <a:rPr lang="ru-RU" sz="3200" b="1" dirty="0" err="1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занапастила</a:t>
            </a:r>
            <a:r>
              <a:rPr lang="ru-RU" sz="32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!»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94584" y="4632794"/>
            <a:ext cx="4653880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«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Що</a:t>
            </a:r>
            <a:r>
              <a:rPr lang="ru-RU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 тая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цариця</a:t>
            </a:r>
            <a:r>
              <a:rPr lang="ru-RU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 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Лютий</a:t>
            </a:r>
            <a:r>
              <a:rPr lang="ru-RU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 ворог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України</a:t>
            </a:r>
            <a:r>
              <a:rPr lang="ru-RU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Голодна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вовчиця</a:t>
            </a:r>
            <a:r>
              <a:rPr lang="ru-RU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!…»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7170" name="Picture 2" descr="C:\Users\user\Desktop\історія\Johann-Baptist_Lampi_d._Ä._00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6021278" y="279617"/>
            <a:ext cx="2574052" cy="322279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7171" name="Picture 3" descr="C:\Users\user\Desktop\історія\800px-Russian_Empire-1910-Bill-100-Revers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251520" y="4986604"/>
            <a:ext cx="2723179" cy="1689435"/>
          </a:xfrm>
          <a:prstGeom prst="round2DiagRect">
            <a:avLst>
              <a:gd name="adj1" fmla="val 14570"/>
              <a:gd name="adj2" fmla="val 5000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/>
          </a:extLst>
        </p:spPr>
      </p:pic>
      <p:sp>
        <p:nvSpPr>
          <p:cNvPr id="5" name="TextBox 4"/>
          <p:cNvSpPr txBox="1"/>
          <p:nvPr/>
        </p:nvSpPr>
        <p:spPr>
          <a:xfrm>
            <a:off x="49413" y="3508985"/>
            <a:ext cx="9063786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Про Катерину ІІ </a:t>
            </a:r>
            <a:r>
              <a:rPr lang="ru-RU" sz="2400" b="1" i="1" dirty="0" err="1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неодноразово</a:t>
            </a:r>
            <a:r>
              <a:rPr lang="ru-RU" sz="2400" b="1" i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b="1" i="1" dirty="0" err="1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згадував</a:t>
            </a:r>
            <a:r>
              <a:rPr lang="ru-RU" sz="2400" b="1" i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 в </a:t>
            </a:r>
            <a:r>
              <a:rPr lang="ru-RU" sz="2400" b="1" i="1" dirty="0" err="1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своїй</a:t>
            </a:r>
            <a:r>
              <a:rPr lang="ru-RU" sz="2400" b="1" i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b="1" i="1" dirty="0" err="1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творчості</a:t>
            </a:r>
            <a:r>
              <a:rPr lang="ru-RU" sz="2400" b="1" i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 Тарас Шевченко, </a:t>
            </a:r>
            <a:r>
              <a:rPr lang="ru-RU" sz="2400" b="1" i="1" dirty="0" err="1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наприклад</a:t>
            </a:r>
            <a:r>
              <a:rPr lang="ru-RU" sz="2400" b="1" i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 у </a:t>
            </a:r>
            <a:r>
              <a:rPr lang="ru-RU" sz="2400" b="1" i="1" dirty="0" err="1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поемі</a:t>
            </a:r>
            <a:r>
              <a:rPr lang="ru-RU" sz="2400" b="1" i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 «Великий </a:t>
            </a:r>
            <a:r>
              <a:rPr lang="ru-RU" sz="2400" b="1" i="1" dirty="0" err="1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льох</a:t>
            </a:r>
            <a:r>
              <a:rPr lang="ru-RU" sz="2400" b="1" i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»:</a:t>
            </a:r>
            <a:endParaRPr lang="ru-RU" sz="2400" b="1" i="1" dirty="0">
              <a:ln w="50800"/>
              <a:solidFill>
                <a:schemeClr val="bg1">
                  <a:shade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20688"/>
            <a:ext cx="9036496" cy="563231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Доба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імператриці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Катерини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ІІ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була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, без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сумніву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,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визначним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періодом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в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історії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Російської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держави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.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Уміла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внутрішня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політика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,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значні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зовнішні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перемоги і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завоювання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висунули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Росію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на перше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місце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серед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європейських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країн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, де вона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користувалася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великим </a:t>
            </a:r>
            <a:r>
              <a:rPr lang="ru-RU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впливом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4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5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346</Words>
  <Application>Microsoft Office PowerPoint</Application>
  <PresentationFormat>Экран (4:3)</PresentationFormat>
  <Paragraphs>23</Paragraphs>
  <Slides>10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Шаблон оформления</vt:lpstr>
      </vt:variant>
      <vt:variant>
        <vt:i4>45</vt:i4>
      </vt:variant>
      <vt:variant>
        <vt:lpstr>Заголовки слайдов</vt:lpstr>
      </vt:variant>
      <vt:variant>
        <vt:i4>10</vt:i4>
      </vt:variant>
    </vt:vector>
  </HeadingPairs>
  <TitlesOfParts>
    <vt:vector size="67" baseType="lpstr">
      <vt:lpstr>Constantia</vt:lpstr>
      <vt:lpstr>Arial</vt:lpstr>
      <vt:lpstr>Calibri</vt:lpstr>
      <vt:lpstr>Wingdings 2</vt:lpstr>
      <vt:lpstr>Century Gothic</vt:lpstr>
      <vt:lpstr>Trebuchet MS</vt:lpstr>
      <vt:lpstr>Wingdings</vt:lpstr>
      <vt:lpstr>Franklin Gothic Medium</vt:lpstr>
      <vt:lpstr>Franklin Gothic Book</vt:lpstr>
      <vt:lpstr>Georgia</vt:lpstr>
      <vt:lpstr>Century Schoolbook</vt:lpstr>
      <vt:lpstr>Palatino Linotype</vt:lpstr>
      <vt:lpstr>Поток</vt:lpstr>
      <vt:lpstr>Остин</vt:lpstr>
      <vt:lpstr>Изящная</vt:lpstr>
      <vt:lpstr>Трек</vt:lpstr>
      <vt:lpstr>Техническая</vt:lpstr>
      <vt:lpstr>Воздушный поток</vt:lpstr>
      <vt:lpstr>Эркер</vt:lpstr>
      <vt:lpstr>Базовая</vt:lpstr>
      <vt:lpstr>Поток</vt:lpstr>
      <vt:lpstr>Поток</vt:lpstr>
      <vt:lpstr>Поток</vt:lpstr>
      <vt:lpstr>Остин</vt:lpstr>
      <vt:lpstr>Остин</vt:lpstr>
      <vt:lpstr>Остин</vt:lpstr>
      <vt:lpstr>Изящная</vt:lpstr>
      <vt:lpstr>Изящная</vt:lpstr>
      <vt:lpstr>Изящная</vt:lpstr>
      <vt:lpstr>Изящная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Техническая</vt:lpstr>
      <vt:lpstr>Техническая</vt:lpstr>
      <vt:lpstr>Техническая</vt:lpstr>
      <vt:lpstr>Техническая</vt:lpstr>
      <vt:lpstr>Техническая</vt:lpstr>
      <vt:lpstr>Воздушный поток</vt:lpstr>
      <vt:lpstr>Воздушный поток</vt:lpstr>
      <vt:lpstr>Воздушный поток</vt:lpstr>
      <vt:lpstr>Эркер</vt:lpstr>
      <vt:lpstr>Эркер</vt:lpstr>
      <vt:lpstr>Эркер</vt:lpstr>
      <vt:lpstr>Эркер</vt:lpstr>
      <vt:lpstr>Эркер</vt:lpstr>
      <vt:lpstr>Эркер</vt:lpstr>
      <vt:lpstr>Базовая</vt:lpstr>
      <vt:lpstr>Базовая</vt:lpstr>
      <vt:lpstr>Базовая</vt:lpstr>
      <vt:lpstr>Базовая</vt:lpstr>
      <vt:lpstr>Базовая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Катерина II та її політика щодо України</dc:title>
  <dc:creator>user</dc:creator>
  <cp:lastModifiedBy>Максим</cp:lastModifiedBy>
  <cp:revision>16</cp:revision>
  <dcterms:created xsi:type="dcterms:W3CDTF">2012-10-31T13:53:41Z</dcterms:created>
  <dcterms:modified xsi:type="dcterms:W3CDTF">2012-12-27T17:30:08Z</dcterms:modified>
</cp:coreProperties>
</file>