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8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B9074B"/>
    <a:srgbClr val="AD136B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718" autoAdjust="0"/>
  </p:normalViewPr>
  <p:slideViewPr>
    <p:cSldViewPr>
      <p:cViewPr>
        <p:scale>
          <a:sx n="70" d="100"/>
          <a:sy n="70" d="100"/>
        </p:scale>
        <p:origin x="-82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1D932-B78E-4EF0-B43A-BAC18C7EEEC4}" type="datetimeFigureOut">
              <a:rPr lang="uk-UA" smtClean="0"/>
              <a:pPr/>
              <a:t>16.01.2011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DC73F-5013-4D19-AAC8-77007357D88F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DC73F-5013-4D19-AAC8-77007357D88F}" type="slidenum">
              <a:rPr lang="uk-UA" smtClean="0"/>
              <a:pPr/>
              <a:t>5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DC73F-5013-4D19-AAC8-77007357D88F}" type="slidenum">
              <a:rPr lang="uk-UA" smtClean="0"/>
              <a:pPr/>
              <a:t>8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3C54-3F63-4CF2-9679-98FE60A3748C}" type="datetimeFigureOut">
              <a:rPr lang="uk-UA" smtClean="0"/>
              <a:pPr/>
              <a:t>16.01.2011</a:t>
            </a:fld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9E5462B-4DB5-4424-99D4-FFE79A03DBF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3C54-3F63-4CF2-9679-98FE60A3748C}" type="datetimeFigureOut">
              <a:rPr lang="uk-UA" smtClean="0"/>
              <a:pPr/>
              <a:t>16.01.2011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462B-4DB5-4424-99D4-FFE79A03DBF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3C54-3F63-4CF2-9679-98FE60A3748C}" type="datetimeFigureOut">
              <a:rPr lang="uk-UA" smtClean="0"/>
              <a:pPr/>
              <a:t>16.01.2011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462B-4DB5-4424-99D4-FFE79A03DBF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3C54-3F63-4CF2-9679-98FE60A3748C}" type="datetimeFigureOut">
              <a:rPr lang="uk-UA" smtClean="0"/>
              <a:pPr/>
              <a:t>16.01.2011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9E5462B-4DB5-4424-99D4-FFE79A03DBF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3C54-3F63-4CF2-9679-98FE60A3748C}" type="datetimeFigureOut">
              <a:rPr lang="uk-UA" smtClean="0"/>
              <a:pPr/>
              <a:t>16.01.2011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462B-4DB5-4424-99D4-FFE79A03DBF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3C54-3F63-4CF2-9679-98FE60A3748C}" type="datetimeFigureOut">
              <a:rPr lang="uk-UA" smtClean="0"/>
              <a:pPr/>
              <a:t>16.01.2011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462B-4DB5-4424-99D4-FFE79A03DBF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3C54-3F63-4CF2-9679-98FE60A3748C}" type="datetimeFigureOut">
              <a:rPr lang="uk-UA" smtClean="0"/>
              <a:pPr/>
              <a:t>16.01.2011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9E5462B-4DB5-4424-99D4-FFE79A03DBF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3C54-3F63-4CF2-9679-98FE60A3748C}" type="datetimeFigureOut">
              <a:rPr lang="uk-UA" smtClean="0"/>
              <a:pPr/>
              <a:t>16.01.2011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462B-4DB5-4424-99D4-FFE79A03DBF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3C54-3F63-4CF2-9679-98FE60A3748C}" type="datetimeFigureOut">
              <a:rPr lang="uk-UA" smtClean="0"/>
              <a:pPr/>
              <a:t>16.01.2011</a:t>
            </a:fld>
            <a:endParaRPr lang="uk-UA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462B-4DB5-4424-99D4-FFE79A03DBF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3C54-3F63-4CF2-9679-98FE60A3748C}" type="datetimeFigureOut">
              <a:rPr lang="uk-UA" smtClean="0"/>
              <a:pPr/>
              <a:t>16.01.2011</a:t>
            </a:fld>
            <a:endParaRPr lang="uk-UA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462B-4DB5-4424-99D4-FFE79A03DBF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3C54-3F63-4CF2-9679-98FE60A3748C}" type="datetimeFigureOut">
              <a:rPr lang="uk-UA" smtClean="0"/>
              <a:pPr/>
              <a:t>16.01.2011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462B-4DB5-4424-99D4-FFE79A03DBF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1A53C54-3F63-4CF2-9679-98FE60A3748C}" type="datetimeFigureOut">
              <a:rPr lang="uk-UA" smtClean="0"/>
              <a:pPr/>
              <a:t>16.01.2011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9E5462B-4DB5-4424-99D4-FFE79A03DBF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med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D:\&#1042;.&#1030;.&#1042;&#1077;&#1088;&#1085;&#1072;&#1076;&#1089;&#1100;&#1082;&#1080;&#1081;\&#1084;&#1091;&#1083;&#1100;&#1090;&#1080;&#1084;&#1077;&#1076;&#1110;&#1081;&#1085;&#1072;%20&#1087;&#1088;&#1077;&#1079;&#1077;&#1085;&#1090;&#1072;&#1094;&#1110;&#1103;\Wagner,%20Parsifal%20101%20-%20Vorspiel.mp3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4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4" Type="http://schemas.openxmlformats.org/officeDocument/2006/relationships/image" Target="../media/image5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4" Type="http://schemas.openxmlformats.org/officeDocument/2006/relationships/image" Target="../media/image5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4" Type="http://schemas.openxmlformats.org/officeDocument/2006/relationships/image" Target="../media/image5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4" Type="http://schemas.openxmlformats.org/officeDocument/2006/relationships/image" Target="../media/image6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4" Type="http://schemas.openxmlformats.org/officeDocument/2006/relationships/image" Target="../media/image6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4572000" y="3786190"/>
            <a:ext cx="4143404" cy="150019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1863 - 1945</a:t>
            </a:r>
            <a:endParaRPr lang="uk-UA" sz="36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vernadsky сидить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571480"/>
            <a:ext cx="3733826" cy="500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429124" y="785794"/>
            <a:ext cx="4113627" cy="25853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Володимир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Іванович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Вернадський</a:t>
            </a:r>
            <a:endParaRPr lang="uk-UA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7356" y="5929330"/>
            <a:ext cx="5734262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200" dirty="0" err="1" smtClean="0"/>
              <a:t>“Царство</a:t>
            </a:r>
            <a:r>
              <a:rPr lang="uk-UA" sz="3200" dirty="0" smtClean="0"/>
              <a:t> моїх ідей попереду…”</a:t>
            </a:r>
            <a:endParaRPr lang="uk-UA" sz="3200" dirty="0"/>
          </a:p>
        </p:txBody>
      </p:sp>
      <p:pic>
        <p:nvPicPr>
          <p:cNvPr id="7" name="Wagner, Parsifal 101 - Vorspiel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8215338" y="6143644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6">
                <p:cTn id="2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9" grpId="0" animBg="1"/>
      <p:bldP spid="6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031 моковский ун-тет 1880 год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214291"/>
            <a:ext cx="4897707" cy="3122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3643314"/>
          <a:ext cx="8572560" cy="29268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71636"/>
                <a:gridCol w="7000924"/>
              </a:tblGrid>
              <a:tr h="732240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1889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Переїзд на роботу до Москви; обраний членом-кореспондентом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Британськоiї</a:t>
                      </a:r>
                      <a:r>
                        <a:rPr kumimoji="0" lang="uk-UA" sz="16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асоцiацii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наук; членом Французького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мiнералогiчного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товариства.</a:t>
                      </a:r>
                      <a:endParaRPr lang="uk-UA" sz="1600" b="0" dirty="0"/>
                    </a:p>
                  </a:txBody>
                  <a:tcPr/>
                </a:tc>
              </a:tr>
              <a:tr h="4107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1890</a:t>
                      </a:r>
                      <a:endParaRPr lang="uk-UA" dirty="0" smtClean="0"/>
                    </a:p>
                    <a:p>
                      <a:pPr algn="ctr"/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Обраний приват-доцентом Московського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унiверситету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1600" dirty="0"/>
                    </a:p>
                  </a:txBody>
                  <a:tcPr/>
                </a:tc>
              </a:tr>
              <a:tr h="732240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1891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Бере участь в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експедицiї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В. Докучаєва в Полтавську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губернiю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захистив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магiстерську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дисертацiю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 тему "О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группе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силлиманита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роли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глинозема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силикатах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", призначений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завiдувачем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кафедри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мiнералогiї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Московського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унiверситету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обраний членом товариства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любителiв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природознавства,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антропологiї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етнографiї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при Московському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унiверситетi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членом Московського товариства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сiльського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господарства.</a:t>
                      </a:r>
                      <a:endParaRPr lang="uk-UA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43108" y="2643182"/>
            <a:ext cx="253979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1600" dirty="0" smtClean="0"/>
              <a:t>Московський університет, </a:t>
            </a:r>
          </a:p>
          <a:p>
            <a:r>
              <a:rPr lang="uk-UA" sz="1600" dirty="0" smtClean="0"/>
              <a:t>фото 1880-ті роки</a:t>
            </a:r>
            <a:endParaRPr lang="uk-UA" sz="1600" dirty="0"/>
          </a:p>
        </p:txBody>
      </p:sp>
      <p:sp>
        <p:nvSpPr>
          <p:cNvPr id="5" name="TextBox 4"/>
          <p:cNvSpPr txBox="1"/>
          <p:nvPr/>
        </p:nvSpPr>
        <p:spPr>
          <a:xfrm rot="2179662">
            <a:off x="785786" y="1000108"/>
            <a:ext cx="677108" cy="167667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</a:rPr>
              <a:t>Наукова </a:t>
            </a:r>
            <a:endParaRPr lang="uk-UA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253325">
            <a:off x="7786710" y="1000108"/>
            <a:ext cx="677108" cy="190853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</a:rPr>
              <a:t>діяльність </a:t>
            </a:r>
            <a:endParaRPr lang="uk-UA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285726"/>
          <a:ext cx="8572560" cy="621510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000264"/>
                <a:gridCol w="6572296"/>
              </a:tblGrid>
              <a:tr h="767298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1892-1911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Призначений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завiдувачем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Мiнералогiчного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кабiнету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Московського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унiверситету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1600" b="0" dirty="0"/>
                    </a:p>
                  </a:txBody>
                  <a:tcPr/>
                </a:tc>
              </a:tr>
              <a:tr h="767298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1892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Публiкує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статтю: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Кременчугский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уезд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отчет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Полтав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губерн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земству. -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Спб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.: Тип . Е.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Евдокимова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1892. - 145 с.</a:t>
                      </a:r>
                      <a:endParaRPr lang="uk-UA" sz="1600" dirty="0"/>
                    </a:p>
                  </a:txBody>
                  <a:tcPr/>
                </a:tc>
              </a:tr>
              <a:tr h="767298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1893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Обраний членом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Мiнералогiчного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товариства (Петербург), членом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дослiдних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наук при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Харкiвському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унiверситетi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1600" dirty="0"/>
                    </a:p>
                  </a:txBody>
                  <a:tcPr/>
                </a:tc>
              </a:tr>
              <a:tr h="883920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1894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Впроваджує вперше в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Росiї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 навчальну програму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систематичнi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мiнералогiчнi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екскурсiї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видає створений ним курс "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Лекцiї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кристалографiї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".</a:t>
                      </a:r>
                      <a:endParaRPr lang="uk-UA" sz="1600" dirty="0"/>
                    </a:p>
                  </a:txBody>
                  <a:tcPr/>
                </a:tc>
              </a:tr>
              <a:tr h="883920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1897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Захищає в Петербурзькому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унiверситетi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докторську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дисертацiю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 тему "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Явления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скольжения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кристаллического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вещества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", обраний професором Вищих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жiночих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курсiв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1600" dirty="0"/>
                    </a:p>
                  </a:txBody>
                  <a:tcPr/>
                </a:tc>
              </a:tr>
              <a:tr h="457320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1899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Створює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теорiю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будови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силiкатiв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дослiджує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сопки Криму i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Таманi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1600" dirty="0"/>
                    </a:p>
                  </a:txBody>
                  <a:tcPr/>
                </a:tc>
              </a:tr>
              <a:tr h="460378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1902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Обраний членом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Психологiчного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товариства.</a:t>
                      </a:r>
                      <a:endParaRPr lang="uk-UA" sz="1600" dirty="0"/>
                    </a:p>
                  </a:txBody>
                  <a:tcPr/>
                </a:tc>
              </a:tr>
              <a:tr h="460378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1903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Обраний членом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Львiвського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наукового товариства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iм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Т.Г. Шевченка.</a:t>
                      </a:r>
                      <a:endParaRPr lang="uk-UA" sz="1600" dirty="0"/>
                    </a:p>
                  </a:txBody>
                  <a:tcPr/>
                </a:tc>
              </a:tr>
              <a:tr h="767298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1905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Обраний членом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конституцiйно-демократичної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партii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Росiї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членом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Всеросiйської</a:t>
                      </a:r>
                      <a:r>
                        <a:rPr kumimoji="0" lang="uk-UA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лiги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освiти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1600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285728"/>
          <a:ext cx="8501122" cy="628654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14512"/>
                <a:gridCol w="6786610"/>
              </a:tblGrid>
              <a:tr h="465460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1906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Обраний ад'юнктом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Росiйської</a:t>
                      </a:r>
                      <a:r>
                        <a:rPr kumimoji="0" lang="uk-UA" sz="16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академiї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наук.</a:t>
                      </a:r>
                      <a:endParaRPr lang="uk-UA" sz="1600" b="0" dirty="0"/>
                    </a:p>
                  </a:txBody>
                  <a:tcPr/>
                </a:tc>
              </a:tr>
              <a:tr h="806740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1908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Обраний екстраординарним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академiком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Росiйської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академiї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наук, членом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Комiтету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слов'янського взаємозв'язку, членом товариства слов'янської</a:t>
                      </a:r>
                      <a:r>
                        <a:rPr kumimoji="0" lang="uk-UA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культури.</a:t>
                      </a:r>
                      <a:endParaRPr lang="uk-UA" sz="1600" dirty="0"/>
                    </a:p>
                  </a:txBody>
                  <a:tcPr/>
                </a:tc>
              </a:tr>
              <a:tr h="642644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1909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Обраний членом товариства єднання народностей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Росiї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членом товариства сприяння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успiхам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дослiдницьких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наук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iм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Х.С.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Леденцова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1600" dirty="0"/>
                    </a:p>
                  </a:txBody>
                  <a:tcPr/>
                </a:tc>
              </a:tr>
              <a:tr h="806740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1911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Обраний членом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Росiйського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географiчного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товариства, почесним членом Московського товариства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дослiдникiв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природи, членом товариства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дiячiв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перiодичноi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преси й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лiтератури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1600" dirty="0"/>
                    </a:p>
                  </a:txBody>
                  <a:tcPr/>
                </a:tc>
              </a:tr>
              <a:tr h="642644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1912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Обраний ординарним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академiком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Росiйськоi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академii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наук, членом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Лiтературно-художнього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гуртка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iм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О.I. Герцена.</a:t>
                      </a:r>
                      <a:endParaRPr lang="uk-UA" sz="1600" dirty="0"/>
                    </a:p>
                  </a:txBody>
                  <a:tcPr/>
                </a:tc>
              </a:tr>
              <a:tr h="1045774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1914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Обраний директором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Геологiчного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й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Мiнералогiчного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музею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iм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Петра Великого, почесним членом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Мiнералогiчного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товариства;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публiкує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працю: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Очерки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истории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естествознания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России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 XVIII в. //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Рус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мысль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- 1914. - N 1. - С. 1-23.</a:t>
                      </a:r>
                      <a:endParaRPr lang="uk-UA" sz="1600" dirty="0"/>
                    </a:p>
                  </a:txBody>
                  <a:tcPr/>
                </a:tc>
              </a:tr>
              <a:tr h="1344566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1915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Обраний Головою Ради по вивченню продуктивних сил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Росiї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публiкує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працi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О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ближайших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задачах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Комиссии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изучению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производительных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сил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России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-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Пг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- Тип.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Имп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Акад. наук, 1915. - 15 с., Об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изучении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естественных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прозводительных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сил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России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//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Изв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Имп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Акад. наук. Сер. 6. - 915. - 15 с.</a:t>
                      </a:r>
                      <a:endParaRPr lang="uk-UA" dirty="0"/>
                    </a:p>
                  </a:txBody>
                  <a:tcPr/>
                </a:tc>
              </a:tr>
              <a:tr h="451477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1916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Починає роботи по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живiй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речовинi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1600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6116" y="142852"/>
            <a:ext cx="2081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колі сім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</a:t>
            </a:r>
            <a:endParaRPr lang="uk-UA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ur-07сімя вернадськог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714356"/>
            <a:ext cx="3616841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v22 діти георгій і нін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42852"/>
            <a:ext cx="2071702" cy="222763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5" name="Рисунок 4" descr="v28 25 років подружнього життя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9454" y="571480"/>
            <a:ext cx="1849351" cy="270967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6" name="Рисунок 5" descr="v31 з дочкою ніною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3" y="2500306"/>
            <a:ext cx="1950258" cy="214314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7" name="Рисунок 6" descr="v32 з дружиною та дочкою 1921рік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5008" y="3786190"/>
            <a:ext cx="3291863" cy="228601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8" name="Рисунок 7" descr="v38 з дочкою та внучкою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2844" y="4714884"/>
            <a:ext cx="1173290" cy="194737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9" name="Рисунок 8" descr="v39 вернадські 1940 рік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8860" y="3857628"/>
            <a:ext cx="3167740" cy="259119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85720" y="1714488"/>
            <a:ext cx="140827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1600" i="1" dirty="0" smtClean="0"/>
              <a:t>син – Георгій </a:t>
            </a:r>
          </a:p>
          <a:p>
            <a:r>
              <a:rPr lang="uk-UA" sz="1600" i="1" dirty="0" smtClean="0"/>
              <a:t>дочка - Ніна</a:t>
            </a:r>
            <a:endParaRPr lang="uk-UA" sz="16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929454" y="2714620"/>
            <a:ext cx="155202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uk-UA" sz="1600" i="1" dirty="0" smtClean="0"/>
              <a:t>25 років разом</a:t>
            </a:r>
          </a:p>
          <a:p>
            <a:pPr algn="ctr"/>
            <a:r>
              <a:rPr lang="uk-UA" sz="1600" i="1" dirty="0" smtClean="0"/>
              <a:t>1911 </a:t>
            </a:r>
            <a:endParaRPr lang="uk-UA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5786446" y="5643578"/>
            <a:ext cx="276761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1600" i="1" dirty="0" smtClean="0"/>
              <a:t>З дружиною та дочкою, 1921</a:t>
            </a:r>
            <a:endParaRPr lang="uk-UA" sz="16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0" y="6072206"/>
            <a:ext cx="97007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1600" i="1" dirty="0" smtClean="0"/>
              <a:t>1940 рік</a:t>
            </a:r>
            <a:endParaRPr lang="uk-UA" sz="16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285720" y="4214818"/>
            <a:ext cx="101290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1600" i="1" dirty="0" smtClean="0"/>
              <a:t>З дочкою</a:t>
            </a:r>
            <a:endParaRPr lang="uk-UA" sz="16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1357290" y="6072206"/>
            <a:ext cx="1168718" cy="584775"/>
          </a:xfrm>
          <a:prstGeom prst="rect">
            <a:avLst/>
          </a:prstGeom>
          <a:solidFill>
            <a:schemeClr val="bg1"/>
          </a:solidFill>
        </p:spPr>
        <p:txBody>
          <a:bodyPr vert="horz" wrap="none" rtlCol="0">
            <a:spAutoFit/>
          </a:bodyPr>
          <a:lstStyle/>
          <a:p>
            <a:r>
              <a:rPr lang="uk-UA" sz="1600" i="1" dirty="0" smtClean="0"/>
              <a:t>З внучкою </a:t>
            </a:r>
          </a:p>
          <a:p>
            <a:r>
              <a:rPr lang="uk-UA" sz="1600" i="1" dirty="0" smtClean="0"/>
              <a:t>Тетяною </a:t>
            </a:r>
            <a:endParaRPr lang="uk-UA" i="1" dirty="0"/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ur-07сімя вернадського.jpg"/>
          <p:cNvPicPr>
            <a:picLocks noChangeAspect="1"/>
          </p:cNvPicPr>
          <p:nvPr/>
        </p:nvPicPr>
        <p:blipFill>
          <a:blip r:embed="rId3"/>
          <a:srcRect t="23504" r="73544" b="42151"/>
          <a:stretch>
            <a:fillRect/>
          </a:stretch>
        </p:blipFill>
        <p:spPr>
          <a:xfrm>
            <a:off x="357158" y="571480"/>
            <a:ext cx="2428891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143240" y="500042"/>
            <a:ext cx="5857915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b="1" dirty="0" smtClean="0"/>
              <a:t>Гео́ргій (Джордж) Володи́мирович Верна́дський</a:t>
            </a:r>
            <a:r>
              <a:rPr lang="vi-VN" dirty="0" smtClean="0"/>
              <a:t> (* </a:t>
            </a:r>
            <a:r>
              <a:rPr lang="vi-VN" b="1" dirty="0" smtClean="0"/>
              <a:t>20 серпня 1887</a:t>
            </a:r>
            <a:r>
              <a:rPr lang="vi-VN" dirty="0" smtClean="0"/>
              <a:t>, Санкт-Петербург — † </a:t>
            </a:r>
            <a:r>
              <a:rPr lang="vi-VN" b="1" dirty="0" smtClean="0"/>
              <a:t>12 червня 1973</a:t>
            </a:r>
            <a:r>
              <a:rPr lang="vi-VN" dirty="0" smtClean="0"/>
              <a:t>, Нью-Гевен, штат Коннектікут, США) — російський і американський історик</a:t>
            </a:r>
            <a:r>
              <a:rPr lang="uk-UA" dirty="0" smtClean="0"/>
              <a:t> </a:t>
            </a:r>
            <a:r>
              <a:rPr lang="vi-VN" dirty="0" smtClean="0"/>
              <a:t>українського походження. Фахівець у галузі історії Русі і Росії.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2428868"/>
            <a:ext cx="5786478" cy="42473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 smtClean="0"/>
              <a:t>Син</a:t>
            </a:r>
            <a:r>
              <a:rPr lang="ru-RU" dirty="0" smtClean="0"/>
              <a:t> </a:t>
            </a:r>
            <a:r>
              <a:rPr lang="ru-RU" dirty="0" err="1" smtClean="0"/>
              <a:t>Володимира</a:t>
            </a:r>
            <a:r>
              <a:rPr lang="ru-RU" dirty="0" smtClean="0"/>
              <a:t> </a:t>
            </a:r>
            <a:r>
              <a:rPr lang="ru-RU" dirty="0" err="1" smtClean="0"/>
              <a:t>Вернадського</a:t>
            </a:r>
            <a:r>
              <a:rPr lang="ru-RU" dirty="0" smtClean="0"/>
              <a:t>, </a:t>
            </a:r>
            <a:r>
              <a:rPr lang="ru-RU" dirty="0" err="1" smtClean="0"/>
              <a:t>онук</a:t>
            </a:r>
            <a:r>
              <a:rPr lang="ru-RU" dirty="0" smtClean="0"/>
              <a:t>  </a:t>
            </a:r>
            <a:r>
              <a:rPr lang="ru-RU" dirty="0" err="1" smtClean="0"/>
              <a:t>Івана</a:t>
            </a:r>
            <a:r>
              <a:rPr lang="ru-RU" dirty="0" smtClean="0"/>
              <a:t> </a:t>
            </a:r>
            <a:r>
              <a:rPr lang="ru-RU" dirty="0" err="1" smtClean="0"/>
              <a:t>Вернадського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Закінчив</a:t>
            </a:r>
            <a:r>
              <a:rPr lang="ru-RU" dirty="0" smtClean="0"/>
              <a:t> </a:t>
            </a:r>
            <a:r>
              <a:rPr lang="ru-RU" dirty="0" err="1" smtClean="0"/>
              <a:t>Московський</a:t>
            </a:r>
            <a:r>
              <a:rPr lang="ru-RU" dirty="0" smtClean="0"/>
              <a:t> </a:t>
            </a:r>
            <a:r>
              <a:rPr lang="ru-RU" dirty="0" err="1" smtClean="0"/>
              <a:t>університет</a:t>
            </a:r>
            <a:r>
              <a:rPr lang="ru-RU" dirty="0" smtClean="0"/>
              <a:t>. </a:t>
            </a:r>
            <a:r>
              <a:rPr lang="ru-RU" dirty="0" err="1" smtClean="0"/>
              <a:t>Захистив</a:t>
            </a:r>
            <a:r>
              <a:rPr lang="ru-RU" dirty="0" smtClean="0"/>
              <a:t> </a:t>
            </a:r>
            <a:r>
              <a:rPr lang="ru-RU" dirty="0" err="1" smtClean="0"/>
              <a:t>дисертацію</a:t>
            </a:r>
            <a:r>
              <a:rPr lang="ru-RU" dirty="0" smtClean="0"/>
              <a:t>, </a:t>
            </a:r>
            <a:r>
              <a:rPr lang="ru-RU" dirty="0" err="1" smtClean="0"/>
              <a:t>присвячену</a:t>
            </a:r>
            <a:r>
              <a:rPr lang="ru-RU" dirty="0" smtClean="0"/>
              <a:t> </a:t>
            </a:r>
            <a:r>
              <a:rPr lang="ru-RU" dirty="0" err="1" smtClean="0"/>
              <a:t>російському</a:t>
            </a:r>
            <a:r>
              <a:rPr lang="ru-RU" dirty="0" smtClean="0"/>
              <a:t> масонству </a:t>
            </a:r>
            <a:r>
              <a:rPr lang="ru-RU" dirty="0" err="1" smtClean="0"/>
              <a:t>доби</a:t>
            </a:r>
            <a:r>
              <a:rPr lang="ru-RU" dirty="0" smtClean="0"/>
              <a:t> </a:t>
            </a:r>
            <a:r>
              <a:rPr lang="ru-RU" dirty="0" err="1" smtClean="0"/>
              <a:t>Катерини</a:t>
            </a:r>
            <a:r>
              <a:rPr lang="ru-RU" dirty="0" smtClean="0"/>
              <a:t> II.</a:t>
            </a:r>
          </a:p>
          <a:p>
            <a:r>
              <a:rPr lang="ru-RU" dirty="0" err="1" smtClean="0"/>
              <a:t>Навчався</a:t>
            </a:r>
            <a:r>
              <a:rPr lang="ru-RU" dirty="0" smtClean="0"/>
              <a:t> в </a:t>
            </a:r>
            <a:r>
              <a:rPr lang="ru-RU" dirty="0" err="1" smtClean="0"/>
              <a:t>Берлінському</a:t>
            </a:r>
            <a:r>
              <a:rPr lang="ru-RU" dirty="0" smtClean="0"/>
              <a:t> та </a:t>
            </a:r>
            <a:r>
              <a:rPr lang="ru-RU" dirty="0" err="1" smtClean="0"/>
              <a:t>Фрайбурзькому</a:t>
            </a:r>
            <a:r>
              <a:rPr lang="ru-RU" dirty="0" smtClean="0"/>
              <a:t> </a:t>
            </a:r>
            <a:r>
              <a:rPr lang="ru-RU" dirty="0" err="1" smtClean="0"/>
              <a:t>університетах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 1917—1918 роках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професором</a:t>
            </a:r>
            <a:r>
              <a:rPr lang="ru-RU" dirty="0" smtClean="0"/>
              <a:t> </a:t>
            </a:r>
            <a:r>
              <a:rPr lang="ru-RU" dirty="0" err="1" smtClean="0"/>
              <a:t>Пермського</a:t>
            </a:r>
            <a:r>
              <a:rPr lang="ru-RU" dirty="0" smtClean="0"/>
              <a:t> </a:t>
            </a:r>
            <a:r>
              <a:rPr lang="ru-RU" dirty="0" err="1" smtClean="0"/>
              <a:t>університету</a:t>
            </a:r>
            <a:r>
              <a:rPr lang="ru-RU" dirty="0" smtClean="0"/>
              <a:t>, у 1918—1920 роках — </a:t>
            </a:r>
            <a:r>
              <a:rPr lang="ru-RU" dirty="0" err="1" smtClean="0"/>
              <a:t>професором</a:t>
            </a:r>
            <a:r>
              <a:rPr lang="ru-RU" dirty="0" smtClean="0"/>
              <a:t> </a:t>
            </a:r>
            <a:r>
              <a:rPr lang="ru-RU" dirty="0" err="1" smtClean="0"/>
              <a:t>Таврійського</a:t>
            </a:r>
            <a:r>
              <a:rPr lang="ru-RU" dirty="0" smtClean="0"/>
              <a:t> </a:t>
            </a:r>
            <a:r>
              <a:rPr lang="ru-RU" dirty="0" err="1" smtClean="0"/>
              <a:t>університету</a:t>
            </a:r>
            <a:r>
              <a:rPr lang="ru-RU" dirty="0" smtClean="0"/>
              <a:t> в </a:t>
            </a:r>
            <a:r>
              <a:rPr lang="ru-RU" dirty="0" err="1" smtClean="0"/>
              <a:t>Сімферополі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Від</a:t>
            </a:r>
            <a:r>
              <a:rPr lang="ru-RU" dirty="0" smtClean="0"/>
              <a:t> 1920 року — в </a:t>
            </a:r>
            <a:r>
              <a:rPr lang="ru-RU" dirty="0" err="1" smtClean="0"/>
              <a:t>еміграції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 1922—1927 роках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професором</a:t>
            </a:r>
            <a:r>
              <a:rPr lang="ru-RU" dirty="0" smtClean="0"/>
              <a:t> </a:t>
            </a:r>
            <a:r>
              <a:rPr lang="ru-RU" dirty="0" err="1" smtClean="0"/>
              <a:t>Карлового</a:t>
            </a:r>
            <a:r>
              <a:rPr lang="ru-RU" dirty="0" smtClean="0"/>
              <a:t> </a:t>
            </a:r>
            <a:r>
              <a:rPr lang="ru-RU" dirty="0" err="1" smtClean="0"/>
              <a:t>університету</a:t>
            </a:r>
            <a:r>
              <a:rPr lang="ru-RU" dirty="0" smtClean="0"/>
              <a:t> в </a:t>
            </a:r>
            <a:r>
              <a:rPr lang="ru-RU" dirty="0" err="1" smtClean="0"/>
              <a:t>Празі</a:t>
            </a:r>
            <a:r>
              <a:rPr lang="ru-RU" dirty="0" smtClean="0"/>
              <a:t>, у 1927—1956 роках — </a:t>
            </a:r>
            <a:r>
              <a:rPr lang="ru-RU" dirty="0" err="1" smtClean="0"/>
              <a:t>професором</a:t>
            </a:r>
            <a:r>
              <a:rPr lang="ru-RU" dirty="0" smtClean="0"/>
              <a:t> </a:t>
            </a:r>
            <a:r>
              <a:rPr lang="ru-RU" dirty="0" err="1" smtClean="0"/>
              <a:t>Єльського</a:t>
            </a:r>
            <a:r>
              <a:rPr lang="ru-RU" dirty="0" smtClean="0"/>
              <a:t> </a:t>
            </a:r>
            <a:r>
              <a:rPr lang="ru-RU" dirty="0" err="1" smtClean="0"/>
              <a:t>університету</a:t>
            </a:r>
            <a:r>
              <a:rPr lang="ru-RU" dirty="0" smtClean="0"/>
              <a:t> в США.</a:t>
            </a:r>
          </a:p>
          <a:p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прибічником</a:t>
            </a:r>
            <a:r>
              <a:rPr lang="ru-RU" dirty="0" smtClean="0"/>
              <a:t> </a:t>
            </a:r>
            <a:r>
              <a:rPr lang="ru-RU" dirty="0" err="1" smtClean="0"/>
              <a:t>євразійської</a:t>
            </a:r>
            <a:r>
              <a:rPr lang="ru-RU" dirty="0" smtClean="0"/>
              <a:t> </a:t>
            </a:r>
            <a:r>
              <a:rPr lang="ru-RU" dirty="0" err="1" smtClean="0"/>
              <a:t>історичної</a:t>
            </a:r>
            <a:r>
              <a:rPr lang="ru-RU" dirty="0" smtClean="0"/>
              <a:t> </a:t>
            </a:r>
            <a:r>
              <a:rPr lang="ru-RU" dirty="0" err="1" smtClean="0"/>
              <a:t>концепції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 descr="002син книг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3286124"/>
            <a:ext cx="2836930" cy="3238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32 з дружиною та дочкою 1921рік.jpg"/>
          <p:cNvPicPr>
            <a:picLocks noChangeAspect="1"/>
          </p:cNvPicPr>
          <p:nvPr/>
        </p:nvPicPr>
        <p:blipFill>
          <a:blip r:embed="rId3"/>
          <a:srcRect r="66896" b="45652"/>
          <a:stretch>
            <a:fillRect/>
          </a:stretch>
        </p:blipFill>
        <p:spPr>
          <a:xfrm>
            <a:off x="428596" y="500042"/>
            <a:ext cx="2381083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28596" y="3429000"/>
            <a:ext cx="8358213" cy="304698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1600" dirty="0" smtClean="0"/>
              <a:t>В роки</a:t>
            </a:r>
            <a:r>
              <a:rPr lang="uk-UA" sz="1600" dirty="0" smtClean="0"/>
              <a:t> </a:t>
            </a:r>
            <a:r>
              <a:rPr lang="en-US" sz="1600" dirty="0" smtClean="0"/>
              <a:t>I</a:t>
            </a:r>
            <a:r>
              <a:rPr lang="uk-UA" sz="1600" dirty="0" smtClean="0"/>
              <a:t> світової</a:t>
            </a:r>
            <a:r>
              <a:rPr lang="en-US" sz="1600" dirty="0" smtClean="0"/>
              <a:t> </a:t>
            </a:r>
            <a:r>
              <a:rPr lang="vi-VN" sz="1600" dirty="0" smtClean="0"/>
              <a:t> війни жила з батьками в Україні. В 1922 р. переїжджає до </a:t>
            </a:r>
            <a:r>
              <a:rPr lang="uk-UA" sz="1600" dirty="0" smtClean="0"/>
              <a:t>Чехословаччини</a:t>
            </a:r>
            <a:r>
              <a:rPr lang="vi-VN" sz="1600" dirty="0" smtClean="0"/>
              <a:t>, закінчила там медичний факультет </a:t>
            </a:r>
            <a:r>
              <a:rPr lang="uk-UA" sz="1600" dirty="0" smtClean="0"/>
              <a:t>Празького</a:t>
            </a:r>
            <a:r>
              <a:rPr lang="en-US" sz="1600" dirty="0" smtClean="0"/>
              <a:t> </a:t>
            </a:r>
            <a:r>
              <a:rPr lang="vi-VN" sz="1600" dirty="0" smtClean="0"/>
              <a:t>Карлового університету. Працювала в представництві Російського червоного хреста в Празі. В 1926 році вийшла заміж за М.П.Толя</a:t>
            </a:r>
            <a:r>
              <a:rPr lang="vi-VN" sz="1600" baseline="30000" dirty="0" smtClean="0"/>
              <a:t>[1]</a:t>
            </a:r>
            <a:r>
              <a:rPr lang="vi-VN" sz="1600" dirty="0" smtClean="0"/>
              <a:t>.</a:t>
            </a:r>
          </a:p>
          <a:p>
            <a:r>
              <a:rPr lang="vi-VN" sz="1600" b="1" dirty="0" smtClean="0"/>
              <a:t>В 1929 році народжується дочка Тетяна.</a:t>
            </a:r>
          </a:p>
          <a:p>
            <a:r>
              <a:rPr lang="vi-VN" sz="1600" dirty="0" smtClean="0"/>
              <a:t>В 1939 році вони переїхали в США, де в 1940-1953 рр. Ніна працювала в психіатричній клініці недалеко від міста Бостона.</a:t>
            </a:r>
          </a:p>
          <a:p>
            <a:r>
              <a:rPr lang="vi-VN" sz="1600" dirty="0" smtClean="0"/>
              <a:t>[ред.] Примітки</a:t>
            </a:r>
          </a:p>
          <a:p>
            <a:r>
              <a:rPr lang="vi-VN" sz="1600" b="1" dirty="0" smtClean="0"/>
              <a:t>↑</a:t>
            </a:r>
            <a:r>
              <a:rPr lang="vi-VN" sz="1600" dirty="0" smtClean="0"/>
              <a:t> </a:t>
            </a:r>
            <a:r>
              <a:rPr lang="vi-VN" sz="1600" b="1" dirty="0" smtClean="0"/>
              <a:t>Толь Микола Петрович</a:t>
            </a:r>
            <a:r>
              <a:rPr lang="vi-VN" sz="1600" dirty="0" smtClean="0"/>
              <a:t> </a:t>
            </a:r>
            <a:r>
              <a:rPr lang="vi-VN" sz="1600" b="1" dirty="0" smtClean="0"/>
              <a:t>(1894 — 1975) </a:t>
            </a:r>
            <a:r>
              <a:rPr lang="vi-VN" sz="1600" dirty="0" smtClean="0"/>
              <a:t>— археолог, чоловік дочки  Вернадського, Ніни Володимирівни. Доктор філософії Карлового університету (Прага), співробітник Кондаковського інституту, потім в США - співробітник </a:t>
            </a:r>
            <a:r>
              <a:rPr lang="en-US" sz="1600" dirty="0" smtClean="0"/>
              <a:t>Art School </a:t>
            </a:r>
            <a:r>
              <a:rPr lang="vi-VN" sz="1600" dirty="0" smtClean="0"/>
              <a:t>Йельского університету</a:t>
            </a:r>
            <a:r>
              <a:rPr lang="uk-UA" sz="1600" dirty="0" smtClean="0"/>
              <a:t>.</a:t>
            </a:r>
            <a:endParaRPr lang="vi-VN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57554" y="1142984"/>
            <a:ext cx="5072098" cy="14773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b="1" dirty="0" smtClean="0"/>
              <a:t>Толь (Верна́дська) Ні́на Володи́мирівна</a:t>
            </a:r>
            <a:r>
              <a:rPr lang="vi-VN" dirty="0" smtClean="0"/>
              <a:t> </a:t>
            </a:r>
            <a:r>
              <a:rPr lang="vi-VN" b="1" dirty="0" smtClean="0"/>
              <a:t>(1898 — 198</a:t>
            </a:r>
            <a:r>
              <a:rPr lang="en-US" b="1" dirty="0" smtClean="0"/>
              <a:t>6</a:t>
            </a:r>
            <a:r>
              <a:rPr lang="vi-VN" b="1" dirty="0" smtClean="0"/>
              <a:t>) </a:t>
            </a:r>
            <a:r>
              <a:rPr lang="vi-VN" dirty="0" smtClean="0"/>
              <a:t>— лікар-психіатр, виїхала з Росії у 1922 р., жила і працювала у Чехословаччині</a:t>
            </a:r>
            <a:r>
              <a:rPr lang="en-US" dirty="0" smtClean="0"/>
              <a:t> </a:t>
            </a:r>
            <a:r>
              <a:rPr lang="vi-VN" dirty="0" smtClean="0"/>
              <a:t>(1922 — 1939), США (1939 — 1986), донька Володимира Вернадського.</a:t>
            </a:r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142852"/>
            <a:ext cx="503458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2400" b="1" dirty="0" smtClean="0"/>
              <a:t>Радянський період життя і творчості </a:t>
            </a:r>
            <a:endParaRPr lang="uk-UA" sz="24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844837"/>
          <a:ext cx="8572560" cy="5886481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928826"/>
                <a:gridCol w="6643734"/>
              </a:tblGrid>
              <a:tr h="796024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1918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Призначений Головою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Комiсiї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 виробленню законопроекту по створенню Української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академiї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наук,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нацiональної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бiблiотеки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України, обраний першим Президентом Всеукраїнської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академiї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наук у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Києвi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публiкує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працi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Вiд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Тимчасового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Комiтету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для заснування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Нацiональноiї</a:t>
                      </a:r>
                      <a:r>
                        <a:rPr kumimoji="0" lang="uk-UA" sz="16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бiблiотеки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Української держави в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Києвi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 К.: Друк. А.I.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Гросмана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1918. - 16 с.; В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справi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заснування Української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Академiї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Наук у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Києвi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промова акад. В.I. Вернадського //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Збiрник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праць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Комiсiї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для вироблення законопроекту про заснування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Українськоi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Академiї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Наук у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Києвi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- К.: 1919. - С. 5-8.</a:t>
                      </a:r>
                      <a:endParaRPr lang="uk-UA" sz="1600" b="0" dirty="0"/>
                    </a:p>
                  </a:txBody>
                  <a:tcPr/>
                </a:tc>
              </a:tr>
              <a:tr h="369601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1920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Обраний ректором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Таврiйського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унiверситету</a:t>
                      </a:r>
                      <a:endParaRPr lang="uk-UA" sz="1600" dirty="0"/>
                    </a:p>
                  </a:txBody>
                  <a:tcPr/>
                </a:tc>
              </a:tr>
              <a:tr h="796024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1921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Переїжджає до Петрограду, починає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серiю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робiт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бiогеохiмiї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призначений директором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Геологiчного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й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Мiнералогiчного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музеїв, створює метеоритний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вiддiл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при музеях,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вiддiл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живої речовини при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Радi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 вивченню виробничих сил.</a:t>
                      </a:r>
                      <a:endParaRPr lang="uk-UA" sz="1600" dirty="0"/>
                    </a:p>
                  </a:txBody>
                  <a:tcPr/>
                </a:tc>
              </a:tr>
              <a:tr h="361960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1922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Призначений директором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Радiєвого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Iнституту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1600" dirty="0"/>
                    </a:p>
                  </a:txBody>
                  <a:tcPr/>
                </a:tc>
              </a:tr>
              <a:tr h="796024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1926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Обраний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iноземним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членом Чеської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академiї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наук i мистецтв,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iноземним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членом Югославської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академiї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наук i мистецтв, членом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Геологiчного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товариства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Францiї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членом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Нiмецького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хiмiчного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товариства, членом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Нiмецького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мiнералогiчного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товариства, членом Американського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мiнералогiчного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товариства,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Таврiйського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товариства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iсторiї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археологiї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етнографiї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публiкує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працю: "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Бiосфера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 (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Ленинград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Научн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хим-техн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из-во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1926. - 232 с.).</a:t>
                      </a:r>
                      <a:endParaRPr lang="uk-UA" sz="1600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428605"/>
          <a:ext cx="8643998" cy="6110933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785950"/>
                <a:gridCol w="6858048"/>
              </a:tblGrid>
              <a:tr h="397389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1928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Обраний членом-кореспондентом Паризької</a:t>
                      </a:r>
                      <a:r>
                        <a:rPr kumimoji="0" lang="uk-UA" sz="16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кадемiї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Наук.</a:t>
                      </a:r>
                      <a:endParaRPr lang="uk-UA" sz="1600" b="0" dirty="0"/>
                    </a:p>
                  </a:txBody>
                  <a:tcPr/>
                </a:tc>
              </a:tr>
              <a:tr h="397389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1929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Публiкує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працю "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biosphere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". -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Paris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Alcan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- 1929. - XII. - 232 p.</a:t>
                      </a:r>
                      <a:endParaRPr lang="uk-UA" sz="1600" dirty="0"/>
                    </a:p>
                  </a:txBody>
                  <a:tcPr/>
                </a:tc>
              </a:tr>
              <a:tr h="890147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1930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Обраний членом-кореспондентом Чехословацького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мiнералогiчного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й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геологiчного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товариства, президентом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Ленiнградського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товариства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природодослiдникiв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1600" dirty="0"/>
                    </a:p>
                  </a:txBody>
                  <a:tcPr/>
                </a:tc>
              </a:tr>
              <a:tr h="397389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1934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Створює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комiсiю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важкiй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водi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АН СРСР</a:t>
                      </a:r>
                      <a:endParaRPr lang="uk-UA" dirty="0"/>
                    </a:p>
                  </a:txBody>
                  <a:tcPr/>
                </a:tc>
              </a:tr>
              <a:tr h="397389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1935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Обраний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вiце-президентом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Московського товариства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природодослiдникiв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dirty="0"/>
                    </a:p>
                  </a:txBody>
                  <a:tcPr/>
                </a:tc>
              </a:tr>
              <a:tr h="377816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1936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Обраний почесним членом товариства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бiологiчної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хiмiї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Iндiї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1600" dirty="0"/>
                    </a:p>
                  </a:txBody>
                  <a:tcPr/>
                </a:tc>
              </a:tr>
              <a:tr h="449254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1938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Призначений Головою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комiтету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 метеоритах; обраний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iноземним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членом-кореспондентом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Бельгiйського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геологiчного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товариства.</a:t>
                      </a:r>
                      <a:endParaRPr lang="uk-UA" dirty="0"/>
                    </a:p>
                  </a:txBody>
                  <a:tcPr/>
                </a:tc>
              </a:tr>
              <a:tr h="449254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1939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Організував і очолив комісію по ізотопах. Обраний членом 3-х</a:t>
                      </a:r>
                      <a:r>
                        <a:rPr lang="uk-UA" sz="1600" baseline="0" dirty="0" smtClean="0"/>
                        <a:t> відділень АН СРСР: геолого-географічних,  хімічних і фізико-математичних наук. </a:t>
                      </a:r>
                      <a:endParaRPr lang="uk-UA" sz="1600" dirty="0"/>
                    </a:p>
                  </a:txBody>
                  <a:tcPr/>
                </a:tc>
              </a:tr>
              <a:tr h="449254"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/>
                        <a:t>1940</a:t>
                      </a:r>
                      <a:endParaRPr lang="uk-UA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Початок роботи над проблемою </a:t>
                      </a:r>
                      <a:r>
                        <a:rPr lang="uk-UA" sz="1600" dirty="0" err="1" smtClean="0"/>
                        <a:t>“Життя</a:t>
                      </a:r>
                      <a:r>
                        <a:rPr lang="uk-UA" sz="1600" dirty="0" smtClean="0"/>
                        <a:t> в </a:t>
                      </a:r>
                      <a:r>
                        <a:rPr lang="uk-UA" sz="1600" dirty="0" err="1" smtClean="0"/>
                        <a:t>космосі”</a:t>
                      </a:r>
                      <a:r>
                        <a:rPr lang="uk-UA" sz="1600" dirty="0" smtClean="0"/>
                        <a:t>. Участь в роботі наукових конференцій по порівняльній фізіології та по проблемах пегматитів (Київ).</a:t>
                      </a:r>
                      <a:endParaRPr lang="uk-UA" sz="1600" dirty="0"/>
                    </a:p>
                  </a:txBody>
                  <a:tcPr/>
                </a:tc>
              </a:tr>
              <a:tr h="449254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1941 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Евакуація в санаторій Борове Кокчетавської</a:t>
                      </a:r>
                      <a:r>
                        <a:rPr lang="uk-UA" sz="1600" baseline="0" dirty="0" smtClean="0"/>
                        <a:t> області Казахстану.</a:t>
                      </a:r>
                      <a:endParaRPr lang="uk-UA" sz="1600" dirty="0"/>
                    </a:p>
                  </a:txBody>
                  <a:tcPr/>
                </a:tc>
              </a:tr>
              <a:tr h="449254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1942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Нагороджений Державною (Сталінською)</a:t>
                      </a:r>
                      <a:r>
                        <a:rPr lang="uk-UA" sz="1600" baseline="0" dirty="0" smtClean="0"/>
                        <a:t> премією СРСР за багаторічну роботу в області науки і техніки. Нагороджений орденом Трудового Червоного Прапору за заслуги в розвитку геохімії і генетичної мінералогії.</a:t>
                      </a:r>
                      <a:endParaRPr lang="uk-UA" sz="1600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79_vernad_2 в робочому кабінеті 19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142852"/>
            <a:ext cx="3972649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v20вернадський з асистентами в т.ч. ферсман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85728"/>
            <a:ext cx="4155013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v36 вернадський 1931 рік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907" y="3786190"/>
            <a:ext cx="3949271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v41одне з останніх фото вернадського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388" y="3143248"/>
            <a:ext cx="2071702" cy="3481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57158" y="3000372"/>
            <a:ext cx="397705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1600" b="1" i="1" dirty="0" smtClean="0"/>
              <a:t>З асистентами (</a:t>
            </a:r>
            <a:r>
              <a:rPr lang="uk-UA" sz="1600" b="1" i="1" dirty="0" err="1" smtClean="0"/>
              <a:t>Ферсман</a:t>
            </a:r>
            <a:r>
              <a:rPr lang="uk-UA" sz="1600" b="1" i="1" dirty="0" smtClean="0"/>
              <a:t> О.Є. стоїть) 1911</a:t>
            </a:r>
            <a:endParaRPr lang="uk-UA" sz="16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929190" y="2500306"/>
            <a:ext cx="256467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1600" b="1" i="1" dirty="0" smtClean="0"/>
              <a:t>В робочому кабінеті  1921</a:t>
            </a:r>
            <a:endParaRPr lang="uk-UA" sz="16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00034" y="6000768"/>
            <a:ext cx="720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/>
              <a:t>1930</a:t>
            </a:r>
            <a:endParaRPr lang="uk-UA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072066" y="5357826"/>
            <a:ext cx="202882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1600" b="1" i="1" dirty="0" smtClean="0"/>
              <a:t>Одне з останніх фото</a:t>
            </a:r>
            <a:endParaRPr lang="uk-UA" sz="1600" b="1" i="1" dirty="0"/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1000108"/>
          <a:ext cx="4929223" cy="50006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232306"/>
                <a:gridCol w="3696917"/>
              </a:tblGrid>
              <a:tr h="7925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1943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0" dirty="0" smtClean="0"/>
                        <a:t>Смерть дружини.</a:t>
                      </a:r>
                      <a:r>
                        <a:rPr lang="uk-UA" sz="1800" b="0" baseline="0" dirty="0" smtClean="0"/>
                        <a:t> Повернення із евакуації до Москви. </a:t>
                      </a:r>
                      <a:endParaRPr lang="uk-UA" sz="1800" b="0" dirty="0"/>
                    </a:p>
                  </a:txBody>
                  <a:tcPr/>
                </a:tc>
              </a:tr>
              <a:tr h="2817900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1944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Публiкує</a:t>
                      </a:r>
                      <a:r>
                        <a:rPr kumimoji="0" lang="uk-UA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працю </a:t>
                      </a:r>
                      <a:r>
                        <a:rPr kumimoji="0"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“Несколько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слов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 </a:t>
                      </a:r>
                      <a:r>
                        <a:rPr kumimoji="0"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ноосфере”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// </a:t>
                      </a:r>
                      <a:r>
                        <a:rPr kumimoji="0"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Успехи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современной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биологии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- 1944. - Т. 18., </a:t>
                      </a:r>
                      <a:r>
                        <a:rPr kumimoji="0"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вып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2. - С. 113-120; обраний почесним членом Всесоюзного </a:t>
                      </a:r>
                      <a:r>
                        <a:rPr kumimoji="0"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хiмiчного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товариства </a:t>
                      </a:r>
                      <a:r>
                        <a:rPr kumimoji="0"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iм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Д.I.Менделєєва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Затверджений членом комісії АН СРСР з</a:t>
                      </a:r>
                      <a:r>
                        <a:rPr kumimoji="0" lang="uk-UA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історії біологічних наук в Росії.</a:t>
                      </a:r>
                      <a:endParaRPr lang="uk-UA" dirty="0"/>
                    </a:p>
                  </a:txBody>
                  <a:tcPr/>
                </a:tc>
              </a:tr>
              <a:tr h="1390220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1945 </a:t>
                      </a:r>
                      <a:b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</a:t>
                      </a:r>
                      <a:r>
                        <a:rPr kumimoji="0" lang="uk-UA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сiчня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Помер о</a:t>
                      </a:r>
                      <a:r>
                        <a:rPr kumimoji="0" lang="uk-UA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5-й годині дня на 82 році життя від крововиливу в мозок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похований на </a:t>
                      </a:r>
                      <a:r>
                        <a:rPr kumimoji="0"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Новодiвичому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цвинтарi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kumimoji="0"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Москвi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 descr="Новодевичье кладбище. Могила Владимира Вернадского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428604"/>
            <a:ext cx="3500462" cy="46641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6072198" y="5429264"/>
            <a:ext cx="230543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b="1" i="1" dirty="0" err="1" smtClean="0"/>
              <a:t>Пам</a:t>
            </a:r>
            <a:r>
              <a:rPr lang="en-US" b="1" i="1" dirty="0" smtClean="0"/>
              <a:t>’</a:t>
            </a:r>
            <a:r>
              <a:rPr lang="uk-UA" b="1" i="1" dirty="0" err="1" smtClean="0"/>
              <a:t>ятник</a:t>
            </a:r>
            <a:r>
              <a:rPr lang="uk-UA" b="1" i="1" dirty="0" smtClean="0"/>
              <a:t> на могилі </a:t>
            </a:r>
          </a:p>
          <a:p>
            <a:r>
              <a:rPr lang="uk-UA" b="1" i="1" dirty="0" smtClean="0"/>
              <a:t>В.І.Вернадського</a:t>
            </a:r>
            <a:endParaRPr lang="uk-UA" b="1" i="1" dirty="0"/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285728"/>
            <a:ext cx="6534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chemeClr val="accent4">
                    <a:lumMod val="50000"/>
                  </a:schemeClr>
                </a:solidFill>
              </a:rPr>
              <a:t>Дитинство і родина майбутнього вченого</a:t>
            </a:r>
            <a:endParaRPr lang="uk-UA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Рисунок 2" descr="Вернадські_Володимир_Ольга_Катерина_186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1000108"/>
            <a:ext cx="2714644" cy="425241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4" name="Рисунок 3" descr="Вернадська_Ганна_Петрівна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40" y="1071546"/>
            <a:ext cx="1990975" cy="274777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85720" y="3857628"/>
            <a:ext cx="296824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dirty="0" smtClean="0"/>
              <a:t>Батько  - Іван Васильович</a:t>
            </a:r>
            <a:endParaRPr lang="en-US" b="1" dirty="0" smtClean="0"/>
          </a:p>
          <a:p>
            <a:pPr algn="ctr"/>
            <a:r>
              <a:rPr lang="en-US" b="1" dirty="0" smtClean="0"/>
              <a:t>1821 - 1884</a:t>
            </a:r>
            <a:endParaRPr lang="uk-UA" b="1" dirty="0" smtClean="0"/>
          </a:p>
          <a:p>
            <a:pPr algn="ctr"/>
            <a:r>
              <a:rPr lang="uk-UA" i="1" u="sng" dirty="0" smtClean="0"/>
              <a:t>Посади:</a:t>
            </a:r>
            <a:r>
              <a:rPr lang="uk-UA" i="1" dirty="0" smtClean="0"/>
              <a:t> зав. кафедрою</a:t>
            </a:r>
          </a:p>
          <a:p>
            <a:pPr algn="ctr"/>
            <a:r>
              <a:rPr lang="uk-UA" i="1" dirty="0"/>
              <a:t>п</a:t>
            </a:r>
            <a:r>
              <a:rPr lang="uk-UA" i="1" dirty="0" smtClean="0"/>
              <a:t>олітекономії в Київському,</a:t>
            </a:r>
          </a:p>
          <a:p>
            <a:pPr algn="ctr"/>
            <a:r>
              <a:rPr lang="uk-UA" i="1" dirty="0"/>
              <a:t>в</a:t>
            </a:r>
            <a:r>
              <a:rPr lang="uk-UA" i="1" dirty="0" smtClean="0"/>
              <a:t>икладач політекономії та </a:t>
            </a:r>
          </a:p>
          <a:p>
            <a:pPr algn="ctr"/>
            <a:r>
              <a:rPr lang="uk-UA" i="1" dirty="0"/>
              <a:t>с</a:t>
            </a:r>
            <a:r>
              <a:rPr lang="uk-UA" i="1" dirty="0" smtClean="0"/>
              <a:t>татистики в Московському</a:t>
            </a:r>
          </a:p>
          <a:p>
            <a:pPr algn="ctr"/>
            <a:r>
              <a:rPr lang="uk-UA" i="1" dirty="0" smtClean="0"/>
              <a:t>університетах ;</a:t>
            </a:r>
          </a:p>
          <a:p>
            <a:pPr algn="ctr"/>
            <a:r>
              <a:rPr lang="uk-UA" i="1" dirty="0"/>
              <a:t>п</a:t>
            </a:r>
            <a:r>
              <a:rPr lang="uk-UA" i="1" dirty="0" smtClean="0"/>
              <a:t>рофесор Головного </a:t>
            </a:r>
          </a:p>
          <a:p>
            <a:pPr algn="ctr"/>
            <a:r>
              <a:rPr lang="uk-UA" i="1" dirty="0" smtClean="0"/>
              <a:t>педагогічного  інституту  в</a:t>
            </a:r>
          </a:p>
          <a:p>
            <a:pPr algn="ctr"/>
            <a:r>
              <a:rPr lang="uk-UA" i="1" dirty="0" smtClean="0"/>
              <a:t>Петербурзі  </a:t>
            </a:r>
            <a:endParaRPr lang="uk-UA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072198" y="4000504"/>
            <a:ext cx="288162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Мати – Ганна Петрівна </a:t>
            </a:r>
          </a:p>
          <a:p>
            <a:pPr algn="ctr"/>
            <a:r>
              <a:rPr lang="uk-UA" b="1" dirty="0" err="1" smtClean="0"/>
              <a:t>Константинович</a:t>
            </a:r>
            <a:r>
              <a:rPr lang="uk-UA" b="1" dirty="0" smtClean="0"/>
              <a:t> </a:t>
            </a:r>
            <a:endParaRPr lang="en-US" b="1" dirty="0" smtClean="0"/>
          </a:p>
          <a:p>
            <a:pPr algn="ctr"/>
            <a:r>
              <a:rPr lang="en-US" b="1" dirty="0" smtClean="0"/>
              <a:t>1837 - 1898</a:t>
            </a:r>
            <a:endParaRPr lang="uk-UA" b="1" dirty="0" smtClean="0"/>
          </a:p>
          <a:p>
            <a:pPr algn="ctr"/>
            <a:r>
              <a:rPr lang="uk-UA" dirty="0" smtClean="0"/>
              <a:t>(друга дружина батька)</a:t>
            </a:r>
          </a:p>
          <a:p>
            <a:pPr algn="ctr"/>
            <a:r>
              <a:rPr lang="uk-UA" i="1" dirty="0" smtClean="0"/>
              <a:t>Учителька музики та співів</a:t>
            </a:r>
            <a:endParaRPr lang="uk-UA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286116" y="5572140"/>
            <a:ext cx="34172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Володя</a:t>
            </a:r>
            <a:r>
              <a:rPr lang="uk-UA" dirty="0" smtClean="0"/>
              <a:t> з молодшими сестрами: </a:t>
            </a:r>
          </a:p>
          <a:p>
            <a:pPr algn="ctr"/>
            <a:r>
              <a:rPr lang="uk-UA" dirty="0" smtClean="0"/>
              <a:t>Катериною та Ольгою</a:t>
            </a:r>
            <a:endParaRPr lang="en-US" dirty="0" smtClean="0"/>
          </a:p>
          <a:p>
            <a:pPr algn="ctr"/>
            <a:r>
              <a:rPr lang="en-US" b="1" dirty="0" smtClean="0"/>
              <a:t>1868 </a:t>
            </a:r>
            <a:r>
              <a:rPr lang="uk-UA" b="1" dirty="0" smtClean="0"/>
              <a:t> рік</a:t>
            </a:r>
            <a:endParaRPr lang="uk-UA" b="1" dirty="0"/>
          </a:p>
        </p:txBody>
      </p:sp>
      <p:pic>
        <p:nvPicPr>
          <p:cNvPr id="10" name="Рисунок 9" descr="Вернадський_Іван_Васильович_186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905" y="904051"/>
            <a:ext cx="1972269" cy="273926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71736" y="357166"/>
            <a:ext cx="3594702" cy="461665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400" b="1" dirty="0" smtClean="0"/>
              <a:t>В.І.Вернадський і Україна</a:t>
            </a:r>
            <a:endParaRPr lang="uk-UA" sz="2400" b="1" dirty="0"/>
          </a:p>
        </p:txBody>
      </p:sp>
      <p:pic>
        <p:nvPicPr>
          <p:cNvPr id="4" name="Рисунок 3" descr="26-5-2 великі шишак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000108"/>
            <a:ext cx="4946696" cy="5500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57158" y="5786454"/>
            <a:ext cx="4038093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1600" b="1" i="1" dirty="0" smtClean="0"/>
              <a:t>В.І.Вернадський (у центрі) з родиною </a:t>
            </a:r>
          </a:p>
          <a:p>
            <a:r>
              <a:rPr lang="uk-UA" sz="1600" b="1" i="1" dirty="0" smtClean="0"/>
              <a:t>у Великих Шишаках (Полтавщина). 1916 р.</a:t>
            </a:r>
            <a:endParaRPr lang="uk-UA" sz="16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429256" y="1000108"/>
            <a:ext cx="3568606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Багато років життя Вернадського</a:t>
            </a:r>
          </a:p>
          <a:p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пов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’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язані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 з Україною. У Харкові </a:t>
            </a:r>
          </a:p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минули його перші десять </a:t>
            </a:r>
          </a:p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щасливих літ. На Полтавщині в </a:t>
            </a:r>
          </a:p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селі Великі Шишаки Вернадські </a:t>
            </a:r>
          </a:p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мали садибу, куди майже щороку </a:t>
            </a:r>
          </a:p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приїздили на літо всією родиною. </a:t>
            </a:r>
          </a:p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Батько багато розповідав Володі </a:t>
            </a:r>
          </a:p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Про історію та культуру 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українсь-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кого народу, про походження </a:t>
            </a:r>
          </a:p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роду Вернадських. Один з предків</a:t>
            </a:r>
          </a:p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по батьковій лінії належав до </a:t>
            </a:r>
          </a:p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запорізької старшини, воював у </a:t>
            </a:r>
          </a:p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війську Богдана Хмельницького. </a:t>
            </a:r>
          </a:p>
          <a:p>
            <a:r>
              <a:rPr lang="uk-UA" i="1" dirty="0" err="1" smtClean="0">
                <a:solidFill>
                  <a:srgbClr val="C00000"/>
                </a:solidFill>
              </a:rPr>
              <a:t>“Завжди</a:t>
            </a:r>
            <a:r>
              <a:rPr lang="uk-UA" i="1" dirty="0" smtClean="0">
                <a:solidFill>
                  <a:srgbClr val="C00000"/>
                </a:solidFill>
              </a:rPr>
              <a:t>, коли починаю якусь </a:t>
            </a:r>
          </a:p>
          <a:p>
            <a:r>
              <a:rPr lang="uk-UA" i="1" dirty="0" smtClean="0">
                <a:solidFill>
                  <a:srgbClr val="C00000"/>
                </a:solidFill>
              </a:rPr>
              <a:t>справу, у мене в голові </a:t>
            </a:r>
            <a:r>
              <a:rPr lang="uk-UA" i="1" dirty="0" err="1" smtClean="0">
                <a:solidFill>
                  <a:srgbClr val="C00000"/>
                </a:solidFill>
              </a:rPr>
              <a:t>проноси-</a:t>
            </a:r>
            <a:endParaRPr lang="uk-UA" i="1" dirty="0" smtClean="0">
              <a:solidFill>
                <a:srgbClr val="C00000"/>
              </a:solidFill>
            </a:endParaRPr>
          </a:p>
          <a:p>
            <a:r>
              <a:rPr lang="uk-UA" i="1" dirty="0" err="1" smtClean="0">
                <a:solidFill>
                  <a:srgbClr val="C00000"/>
                </a:solidFill>
              </a:rPr>
              <a:t>ться</a:t>
            </a:r>
            <a:r>
              <a:rPr lang="uk-UA" i="1" dirty="0" smtClean="0">
                <a:solidFill>
                  <a:srgbClr val="C00000"/>
                </a:solidFill>
              </a:rPr>
              <a:t> запорізька приказка: </a:t>
            </a:r>
          </a:p>
          <a:p>
            <a:r>
              <a:rPr lang="uk-UA" b="1" i="1" dirty="0" err="1" smtClean="0">
                <a:solidFill>
                  <a:srgbClr val="C00000"/>
                </a:solidFill>
              </a:rPr>
              <a:t>“або</a:t>
            </a:r>
            <a:r>
              <a:rPr lang="uk-UA" b="1" i="1" dirty="0" smtClean="0">
                <a:solidFill>
                  <a:srgbClr val="C00000"/>
                </a:solidFill>
              </a:rPr>
              <a:t> збуду, або вдома не буду!”, </a:t>
            </a:r>
          </a:p>
          <a:p>
            <a:r>
              <a:rPr lang="uk-UA" i="1" dirty="0" smtClean="0">
                <a:solidFill>
                  <a:srgbClr val="C00000"/>
                </a:solidFill>
              </a:rPr>
              <a:t>з якою вони кидалися на якусь </a:t>
            </a:r>
          </a:p>
          <a:p>
            <a:r>
              <a:rPr lang="uk-UA" i="1" dirty="0" smtClean="0">
                <a:solidFill>
                  <a:srgbClr val="C00000"/>
                </a:solidFill>
              </a:rPr>
              <a:t>важку </a:t>
            </a:r>
            <a:r>
              <a:rPr lang="uk-UA" i="1" dirty="0" err="1" smtClean="0">
                <a:solidFill>
                  <a:srgbClr val="C00000"/>
                </a:solidFill>
              </a:rPr>
              <a:t>справу.”</a:t>
            </a:r>
            <a:r>
              <a:rPr lang="uk-UA" i="1" dirty="0" smtClean="0">
                <a:solidFill>
                  <a:srgbClr val="C00000"/>
                </a:solidFill>
              </a:rPr>
              <a:t> (з листа, 1886 р.)</a:t>
            </a:r>
            <a:endParaRPr lang="uk-UA" i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7693"/>
            <a:ext cx="9144000" cy="67403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b="1" dirty="0" smtClean="0">
                <a:solidFill>
                  <a:srgbClr val="AD136B"/>
                </a:solidFill>
              </a:rPr>
              <a:t>  Доля України і її народу хвилювали Вернадського завжди:</a:t>
            </a:r>
          </a:p>
          <a:p>
            <a:pPr lvl="1">
              <a:buFont typeface="Wingdings" pitchFamily="2" charset="2"/>
              <a:buChar char="Ø"/>
            </a:pPr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  “у Росії зовсім заборонено друкувати книги моєю рідною мовою. На канікулах </a:t>
            </a:r>
          </a:p>
          <a:p>
            <a:pPr lvl="1"/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я із всім завзяттям візьмуся за неї. У Києві, якщо в якомусь будинку побачать </a:t>
            </a:r>
          </a:p>
          <a:p>
            <a:pPr lvl="1"/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портрет Шевченка, то його </a:t>
            </a:r>
            <a:r>
              <a:rPr lang="uk-UA" dirty="0" err="1" smtClean="0">
                <a:solidFill>
                  <a:schemeClr val="accent4">
                    <a:lumMod val="50000"/>
                  </a:schemeClr>
                </a:solidFill>
              </a:rPr>
              <a:t>відбирають.”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uk-UA" i="1" dirty="0" smtClean="0">
                <a:solidFill>
                  <a:schemeClr val="accent4">
                    <a:lumMod val="50000"/>
                  </a:schemeClr>
                </a:solidFill>
              </a:rPr>
              <a:t>(із щоденника, 1878 р.)</a:t>
            </a:r>
          </a:p>
          <a:p>
            <a:pPr lvl="1">
              <a:buFont typeface="Wingdings" pitchFamily="2" charset="2"/>
              <a:buChar char="Ø"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“Відродження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 української мови та інтересу й відчуття своєї національної  </a:t>
            </a:r>
          </a:p>
          <a:p>
            <a:pPr lvl="1"/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особистості я гаряче переживаю і цим відрізняюся від тутешніх кадетів. Слід сказати,</a:t>
            </a:r>
          </a:p>
          <a:p>
            <a:pPr lvl="1"/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що в Полтаві серед українців майже немає яскравих людей і справжнього </a:t>
            </a:r>
          </a:p>
          <a:p>
            <a:pPr lvl="1"/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національного міцного середовища немає. Чи можна за цих умов створити щось  </a:t>
            </a:r>
          </a:p>
          <a:p>
            <a:pPr lvl="1"/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міцне? Особливо якщо вони діятимуть кулаком і палицею!” </a:t>
            </a:r>
            <a:r>
              <a:rPr lang="uk-UA" i="1" dirty="0" smtClean="0">
                <a:solidFill>
                  <a:schemeClr val="accent1">
                    <a:lumMod val="75000"/>
                  </a:schemeClr>
                </a:solidFill>
              </a:rPr>
              <a:t>(з листа до </a:t>
            </a:r>
          </a:p>
          <a:p>
            <a:pPr lvl="1"/>
            <a:r>
              <a:rPr lang="uk-UA" i="1" dirty="0" smtClean="0">
                <a:solidFill>
                  <a:schemeClr val="accent1">
                    <a:lumMod val="75000"/>
                  </a:schemeClr>
                </a:solidFill>
              </a:rPr>
              <a:t>М.П.Василенка,академіка, юриста, міністра народної освіти в уряді Скоропадського, </a:t>
            </a:r>
          </a:p>
          <a:p>
            <a:pPr lvl="1"/>
            <a:r>
              <a:rPr lang="uk-UA" i="1" dirty="0" smtClean="0">
                <a:solidFill>
                  <a:schemeClr val="accent1">
                    <a:lumMod val="75000"/>
                  </a:schemeClr>
                </a:solidFill>
              </a:rPr>
              <a:t>1918 р.)</a:t>
            </a:r>
          </a:p>
          <a:p>
            <a:pPr lvl="1">
              <a:buFont typeface="Wingdings" pitchFamily="2" charset="2"/>
              <a:buChar char="Ø"/>
            </a:pP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uk-UA" dirty="0" err="1" smtClean="0">
                <a:solidFill>
                  <a:schemeClr val="accent5">
                    <a:lumMod val="50000"/>
                  </a:schemeClr>
                </a:solidFill>
              </a:rPr>
              <a:t>“Ви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 знаєте, яка мені дорога Україна, і як глибоко українське відродження </a:t>
            </a:r>
          </a:p>
          <a:p>
            <a:pPr lvl="1"/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проникає весь мій національний та особистий світогляд, і я вважаю, що на мою долю випало велике щастя взяти в ньому участь… І хоча в моєму світогляді </a:t>
            </a:r>
          </a:p>
          <a:p>
            <a:pPr lvl="1"/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сталися під впливом подій глибокі зрушення – моє ставлення до української </a:t>
            </a:r>
          </a:p>
          <a:p>
            <a:pPr lvl="1"/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культури та її майбутнього залишилося </a:t>
            </a:r>
            <a:r>
              <a:rPr lang="uk-UA" dirty="0" err="1" smtClean="0">
                <a:solidFill>
                  <a:schemeClr val="accent5">
                    <a:lumMod val="50000"/>
                  </a:schemeClr>
                </a:solidFill>
              </a:rPr>
              <a:t>незмінним.”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 (</a:t>
            </a:r>
            <a:r>
              <a:rPr lang="uk-UA" i="1" dirty="0" smtClean="0">
                <a:solidFill>
                  <a:schemeClr val="accent5">
                    <a:lumMod val="50000"/>
                  </a:schemeClr>
                </a:solidFill>
              </a:rPr>
              <a:t>з листа до М.П.Василенка, </a:t>
            </a:r>
          </a:p>
          <a:p>
            <a:pPr lvl="1"/>
            <a:r>
              <a:rPr lang="uk-UA" i="1" dirty="0" smtClean="0">
                <a:solidFill>
                  <a:schemeClr val="accent5">
                    <a:lumMod val="50000"/>
                  </a:schemeClr>
                </a:solidFill>
              </a:rPr>
              <a:t>1921 р.) </a:t>
            </a:r>
          </a:p>
          <a:p>
            <a:pPr>
              <a:buFont typeface="Wingdings" pitchFamily="2" charset="2"/>
              <a:buChar char="v"/>
            </a:pPr>
            <a:r>
              <a:rPr lang="uk-UA" i="1" dirty="0" smtClean="0">
                <a:solidFill>
                  <a:srgbClr val="AD136B"/>
                </a:solidFill>
              </a:rPr>
              <a:t>   </a:t>
            </a:r>
            <a:r>
              <a:rPr lang="uk-UA" b="1" dirty="0" smtClean="0">
                <a:solidFill>
                  <a:srgbClr val="AD136B"/>
                </a:solidFill>
              </a:rPr>
              <a:t>В.І.Вернадський написав статтю </a:t>
            </a:r>
            <a:r>
              <a:rPr lang="uk-UA" b="1" dirty="0" err="1" smtClean="0">
                <a:solidFill>
                  <a:srgbClr val="AD136B"/>
                </a:solidFill>
              </a:rPr>
              <a:t>“Українське</a:t>
            </a:r>
            <a:r>
              <a:rPr lang="uk-UA" b="1" dirty="0" smtClean="0">
                <a:solidFill>
                  <a:srgbClr val="AD136B"/>
                </a:solidFill>
              </a:rPr>
              <a:t> питання і російське </a:t>
            </a:r>
            <a:r>
              <a:rPr lang="uk-UA" b="1" dirty="0" err="1" smtClean="0">
                <a:solidFill>
                  <a:srgbClr val="AD136B"/>
                </a:solidFill>
              </a:rPr>
              <a:t>суспільство”</a:t>
            </a:r>
            <a:r>
              <a:rPr lang="uk-UA" b="1" dirty="0" smtClean="0">
                <a:solidFill>
                  <a:srgbClr val="AD136B"/>
                </a:solidFill>
              </a:rPr>
              <a:t>, яка була вперше опублікована лише у 1988 році.</a:t>
            </a:r>
          </a:p>
          <a:p>
            <a:pPr>
              <a:buFont typeface="Wingdings" pitchFamily="2" charset="2"/>
              <a:buChar char="v"/>
            </a:pPr>
            <a:r>
              <a:rPr lang="uk-UA" b="1" i="1" dirty="0" smtClean="0">
                <a:solidFill>
                  <a:srgbClr val="AD136B"/>
                </a:solidFill>
              </a:rPr>
              <a:t>    </a:t>
            </a:r>
            <a:r>
              <a:rPr lang="uk-UA" b="1" dirty="0" smtClean="0">
                <a:solidFill>
                  <a:srgbClr val="AD136B"/>
                </a:solidFill>
              </a:rPr>
              <a:t>Саме Володимир Вернадський, вчений та громадянин світу,  доклав чималих зусиль для створення Української  Академії Наук і став  її першим </a:t>
            </a:r>
            <a:r>
              <a:rPr lang="uk-UA" b="1" dirty="0" err="1" smtClean="0">
                <a:solidFill>
                  <a:srgbClr val="AD136B"/>
                </a:solidFill>
              </a:rPr>
              <a:t>“головою”</a:t>
            </a:r>
            <a:r>
              <a:rPr lang="uk-UA" b="1" dirty="0" smtClean="0">
                <a:solidFill>
                  <a:srgbClr val="AD136B"/>
                </a:solidFill>
              </a:rPr>
              <a:t> (президентом)  у </a:t>
            </a:r>
          </a:p>
          <a:p>
            <a:r>
              <a:rPr lang="uk-UA" b="1" dirty="0" smtClean="0">
                <a:solidFill>
                  <a:srgbClr val="AD136B"/>
                </a:solidFill>
              </a:rPr>
              <a:t>1918 році. </a:t>
            </a:r>
          </a:p>
          <a:p>
            <a:pPr>
              <a:buFont typeface="Wingdings" pitchFamily="2" charset="2"/>
              <a:buChar char="v"/>
            </a:pPr>
            <a:r>
              <a:rPr lang="uk-UA" b="1" dirty="0" smtClean="0">
                <a:solidFill>
                  <a:srgbClr val="AD136B"/>
                </a:solidFill>
              </a:rPr>
              <a:t>    Очолив  універсальну  Національну  бібліотеку  України  при  УАН  у 1918 році. </a:t>
            </a:r>
            <a:endParaRPr lang="uk-UA" dirty="0" smtClean="0">
              <a:solidFill>
                <a:srgbClr val="AD136B"/>
              </a:solidFill>
            </a:endParaRPr>
          </a:p>
          <a:p>
            <a:pPr lvl="1"/>
            <a:r>
              <a:rPr lang="uk-UA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uk-UA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285728"/>
            <a:ext cx="5881290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000" b="1" dirty="0" smtClean="0"/>
              <a:t>Революційність наукових поглядів В.І.Вернадського</a:t>
            </a:r>
            <a:endParaRPr lang="uk-UA" sz="2000" b="1" dirty="0"/>
          </a:p>
        </p:txBody>
      </p:sp>
      <p:pic>
        <p:nvPicPr>
          <p:cNvPr id="3" name="Рисунок 2" descr="vernad5 схема вчення вернадськог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857232"/>
            <a:ext cx="3955226" cy="5715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714876" y="1142984"/>
            <a:ext cx="4143404" cy="25853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err="1" smtClean="0">
                <a:solidFill>
                  <a:srgbClr val="AD136B"/>
                </a:solidFill>
              </a:rPr>
              <a:t>“Найперше</a:t>
            </a:r>
            <a:r>
              <a:rPr lang="uk-UA" sz="2400" b="1" dirty="0" smtClean="0">
                <a:solidFill>
                  <a:srgbClr val="AD136B"/>
                </a:solidFill>
              </a:rPr>
              <a:t> місце у моєму житті займав і займає науковий пошук, наукова </a:t>
            </a:r>
          </a:p>
          <a:p>
            <a:r>
              <a:rPr lang="uk-UA" sz="2400" b="1" dirty="0" smtClean="0">
                <a:solidFill>
                  <a:srgbClr val="AD136B"/>
                </a:solidFill>
              </a:rPr>
              <a:t>робота, вільна наукова думка, і творче шукання правди </a:t>
            </a:r>
            <a:r>
              <a:rPr lang="uk-UA" sz="2400" b="1" dirty="0" err="1" smtClean="0">
                <a:solidFill>
                  <a:srgbClr val="AD136B"/>
                </a:solidFill>
              </a:rPr>
              <a:t>особистістю”</a:t>
            </a:r>
            <a:r>
              <a:rPr lang="uk-UA" sz="2400" b="1" dirty="0" smtClean="0">
                <a:solidFill>
                  <a:srgbClr val="AD136B"/>
                </a:solidFill>
              </a:rPr>
              <a:t>.</a:t>
            </a:r>
          </a:p>
          <a:p>
            <a:r>
              <a:rPr lang="uk-UA" i="1" dirty="0" smtClean="0"/>
              <a:t>(запис у щоденнику) </a:t>
            </a:r>
            <a:endParaRPr lang="uk-UA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929190" y="4143380"/>
            <a:ext cx="3791872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/>
              <a:t>В одному із французьких наукових  журналів В.І.Вернадського названо</a:t>
            </a:r>
          </a:p>
          <a:p>
            <a:r>
              <a:rPr lang="uk-UA" sz="2400" b="1" dirty="0" smtClean="0">
                <a:solidFill>
                  <a:schemeClr val="accent4">
                    <a:lumMod val="50000"/>
                  </a:schemeClr>
                </a:solidFill>
              </a:rPr>
              <a:t>хрещеним батьком глобальної  екології</a:t>
            </a:r>
            <a:endParaRPr lang="uk-UA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5728"/>
            <a:ext cx="914400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      В.І.Вернадський читав наукову літературу на 15 іноземних мовах, деякі свої</a:t>
            </a:r>
          </a:p>
          <a:p>
            <a:pPr algn="just"/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 наукові статті писав французькою, англійською, німецькою мовами. Окремі </a:t>
            </a:r>
          </a:p>
          <a:p>
            <a:pPr algn="just"/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праці Вернадського за його життя не друкували, інші – вилучали з друку і продаж</a:t>
            </a:r>
          </a:p>
          <a:p>
            <a:pPr algn="just"/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та забороняли. Його думки та наукові погляди часто були пророчими: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4282" y="1785926"/>
            <a:ext cx="8730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uk-UA" b="1" dirty="0" err="1" smtClean="0">
                <a:solidFill>
                  <a:schemeClr val="accent5">
                    <a:lumMod val="50000"/>
                  </a:schemeClr>
                </a:solidFill>
              </a:rPr>
              <a:t>“Неможливо</a:t>
            </a: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 відкласти турботу про вічне і велике на той час, коли буде досягнута </a:t>
            </a:r>
          </a:p>
          <a:p>
            <a:pPr lvl="1"/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для всіх можливість задоволення своїх елементарних потреб. Інакше буде </a:t>
            </a:r>
            <a:r>
              <a:rPr lang="uk-UA" b="1" dirty="0" err="1" smtClean="0">
                <a:solidFill>
                  <a:schemeClr val="accent5">
                    <a:lumMod val="50000"/>
                  </a:schemeClr>
                </a:solidFill>
              </a:rPr>
              <a:t>пізно.”</a:t>
            </a:r>
            <a:endParaRPr lang="uk-UA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2786058"/>
            <a:ext cx="800001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uk-UA" sz="2000" b="1" dirty="0" smtClean="0">
                <a:solidFill>
                  <a:srgbClr val="C00000"/>
                </a:solidFill>
              </a:rPr>
              <a:t>  </a:t>
            </a:r>
            <a:r>
              <a:rPr lang="uk-UA" b="1" dirty="0" err="1" smtClean="0">
                <a:solidFill>
                  <a:srgbClr val="C00000"/>
                </a:solidFill>
              </a:rPr>
              <a:t>“Ми</a:t>
            </a:r>
            <a:r>
              <a:rPr lang="uk-UA" b="1" dirty="0" smtClean="0">
                <a:solidFill>
                  <a:srgbClr val="C00000"/>
                </a:solidFill>
              </a:rPr>
              <a:t> стоїмо перед майбутнім владарюванням радіоактивної енергії, більш </a:t>
            </a:r>
          </a:p>
          <a:p>
            <a:pPr lvl="1"/>
            <a:r>
              <a:rPr lang="uk-UA" b="1" dirty="0" smtClean="0">
                <a:solidFill>
                  <a:srgbClr val="C00000"/>
                </a:solidFill>
              </a:rPr>
              <a:t>потужної, ніж </a:t>
            </a:r>
            <a:r>
              <a:rPr lang="uk-UA" b="1" dirty="0" err="1" smtClean="0">
                <a:solidFill>
                  <a:srgbClr val="C00000"/>
                </a:solidFill>
              </a:rPr>
              <a:t>електрична”</a:t>
            </a:r>
            <a:endParaRPr lang="uk-UA" sz="20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3929066"/>
            <a:ext cx="82948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uk-UA" dirty="0" smtClean="0">
                <a:solidFill>
                  <a:srgbClr val="002060"/>
                </a:solidFill>
              </a:rPr>
              <a:t>  </a:t>
            </a:r>
            <a:r>
              <a:rPr lang="uk-UA" b="1" dirty="0" err="1" smtClean="0">
                <a:solidFill>
                  <a:srgbClr val="002060"/>
                </a:solidFill>
              </a:rPr>
              <a:t>“Вдивляючись</a:t>
            </a:r>
            <a:r>
              <a:rPr lang="uk-UA" b="1" dirty="0" smtClean="0">
                <a:solidFill>
                  <a:srgbClr val="002060"/>
                </a:solidFill>
              </a:rPr>
              <a:t> у зміни, що вносяться новою геологічною силою – </a:t>
            </a:r>
            <a:r>
              <a:rPr lang="uk-UA" b="1" dirty="0" err="1" smtClean="0">
                <a:solidFill>
                  <a:srgbClr val="002060"/>
                </a:solidFill>
              </a:rPr>
              <a:t>силою</a:t>
            </a:r>
            <a:r>
              <a:rPr lang="uk-UA" b="1" dirty="0" smtClean="0">
                <a:solidFill>
                  <a:srgbClr val="002060"/>
                </a:solidFill>
              </a:rPr>
              <a:t> </a:t>
            </a:r>
          </a:p>
          <a:p>
            <a:pPr lvl="1"/>
            <a:r>
              <a:rPr lang="uk-UA" b="1" dirty="0" smtClean="0">
                <a:solidFill>
                  <a:srgbClr val="002060"/>
                </a:solidFill>
              </a:rPr>
              <a:t>культурного людства -  створеною підготовкою мільйонів років змін живої </a:t>
            </a:r>
          </a:p>
          <a:p>
            <a:pPr lvl="1"/>
            <a:r>
              <a:rPr lang="uk-UA" b="1" dirty="0" smtClean="0">
                <a:solidFill>
                  <a:srgbClr val="002060"/>
                </a:solidFill>
              </a:rPr>
              <a:t>речовини, - бачиш, що агентом, який приводить її в рух, є свідомість, розум, </a:t>
            </a:r>
          </a:p>
          <a:p>
            <a:pPr lvl="1"/>
            <a:r>
              <a:rPr lang="uk-UA" b="1" dirty="0" smtClean="0">
                <a:solidFill>
                  <a:srgbClr val="002060"/>
                </a:solidFill>
              </a:rPr>
              <a:t>нова сила на нашій </a:t>
            </a:r>
            <a:r>
              <a:rPr lang="uk-UA" b="1" dirty="0" err="1" smtClean="0">
                <a:solidFill>
                  <a:srgbClr val="002060"/>
                </a:solidFill>
              </a:rPr>
              <a:t>поверхні”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5572140"/>
            <a:ext cx="80943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uk-UA" b="1" dirty="0" smtClean="0">
                <a:solidFill>
                  <a:srgbClr val="AD136B"/>
                </a:solidFill>
              </a:rPr>
              <a:t>  “В науці нема до цих пір ясної свідомості, що явища життя і явища неживої </a:t>
            </a:r>
          </a:p>
          <a:p>
            <a:pPr lvl="1"/>
            <a:r>
              <a:rPr lang="uk-UA" b="1" dirty="0" smtClean="0">
                <a:solidFill>
                  <a:srgbClr val="AD136B"/>
                </a:solidFill>
              </a:rPr>
              <a:t>природи, взяті з геологічної, тобто планетної, точки зору, є проявами </a:t>
            </a:r>
          </a:p>
          <a:p>
            <a:pPr lvl="1"/>
            <a:r>
              <a:rPr lang="uk-UA" b="1" dirty="0" smtClean="0">
                <a:solidFill>
                  <a:srgbClr val="AD136B"/>
                </a:solidFill>
              </a:rPr>
              <a:t>єдиного </a:t>
            </a:r>
            <a:r>
              <a:rPr lang="uk-UA" b="1" dirty="0" err="1" smtClean="0">
                <a:solidFill>
                  <a:srgbClr val="AD136B"/>
                </a:solidFill>
              </a:rPr>
              <a:t>процесу”</a:t>
            </a:r>
            <a:endParaRPr lang="uk-UA" b="1" dirty="0">
              <a:solidFill>
                <a:srgbClr val="AD136B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71480"/>
            <a:ext cx="78440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  “З усього обсягу фактів, точно встановлених, мені здається випливає, що </a:t>
            </a:r>
          </a:p>
          <a:p>
            <a:pPr lvl="1"/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цим майбутнім людства є </a:t>
            </a:r>
            <a:r>
              <a:rPr lang="uk-UA" b="1" dirty="0" err="1" smtClean="0">
                <a:solidFill>
                  <a:schemeClr val="accent6">
                    <a:lumMod val="50000"/>
                  </a:schemeClr>
                </a:solidFill>
              </a:rPr>
              <a:t>автотрофність</a:t>
            </a: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  людства – більш простими </a:t>
            </a:r>
          </a:p>
          <a:p>
            <a:pPr lvl="1"/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словами, незалежність його існування від навколишньої живої матерії – </a:t>
            </a:r>
          </a:p>
          <a:p>
            <a:pPr lvl="1"/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рослин і </a:t>
            </a:r>
            <a:r>
              <a:rPr lang="uk-UA" b="1" dirty="0" err="1" smtClean="0">
                <a:solidFill>
                  <a:schemeClr val="accent6">
                    <a:lumMod val="50000"/>
                  </a:schemeClr>
                </a:solidFill>
              </a:rPr>
              <a:t>тварин”</a:t>
            </a:r>
            <a:endParaRPr lang="uk-UA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5500702"/>
            <a:ext cx="79295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uk-UA" b="1" dirty="0" smtClean="0">
                <a:solidFill>
                  <a:srgbClr val="AD136B"/>
                </a:solidFill>
              </a:rPr>
              <a:t>  </a:t>
            </a:r>
            <a:r>
              <a:rPr lang="uk-UA" b="1" dirty="0" err="1" smtClean="0">
                <a:solidFill>
                  <a:srgbClr val="AD136B"/>
                </a:solidFill>
              </a:rPr>
              <a:t>“Ідеї</a:t>
            </a:r>
            <a:r>
              <a:rPr lang="uk-UA" b="1" dirty="0" smtClean="0">
                <a:solidFill>
                  <a:srgbClr val="AD136B"/>
                </a:solidFill>
              </a:rPr>
              <a:t> вічності та безначальності життя, тісно </a:t>
            </a:r>
            <a:r>
              <a:rPr lang="uk-UA" b="1" dirty="0" err="1" smtClean="0">
                <a:solidFill>
                  <a:srgbClr val="AD136B"/>
                </a:solidFill>
              </a:rPr>
              <a:t>пов</a:t>
            </a:r>
            <a:r>
              <a:rPr lang="en-US" b="1" dirty="0" smtClean="0">
                <a:solidFill>
                  <a:srgbClr val="AD136B"/>
                </a:solidFill>
              </a:rPr>
              <a:t>’</a:t>
            </a:r>
            <a:r>
              <a:rPr lang="uk-UA" b="1" dirty="0" err="1" smtClean="0">
                <a:solidFill>
                  <a:srgbClr val="AD136B"/>
                </a:solidFill>
              </a:rPr>
              <a:t>язані</a:t>
            </a:r>
            <a:r>
              <a:rPr lang="uk-UA" b="1" dirty="0" smtClean="0">
                <a:solidFill>
                  <a:srgbClr val="AD136B"/>
                </a:solidFill>
              </a:rPr>
              <a:t> з її організованістю, </a:t>
            </a:r>
          </a:p>
          <a:p>
            <a:pPr lvl="1"/>
            <a:r>
              <a:rPr lang="uk-UA" b="1" dirty="0" smtClean="0">
                <a:solidFill>
                  <a:srgbClr val="AD136B"/>
                </a:solidFill>
              </a:rPr>
              <a:t>є тією течією наукової думки, послідовне проявлення якої</a:t>
            </a:r>
            <a:r>
              <a:rPr lang="en-US" b="1" dirty="0" smtClean="0">
                <a:solidFill>
                  <a:srgbClr val="AD136B"/>
                </a:solidFill>
              </a:rPr>
              <a:t> </a:t>
            </a:r>
            <a:r>
              <a:rPr lang="uk-UA" b="1" dirty="0" smtClean="0">
                <a:solidFill>
                  <a:srgbClr val="AD136B"/>
                </a:solidFill>
              </a:rPr>
              <a:t>відкриває </a:t>
            </a:r>
          </a:p>
          <a:p>
            <a:pPr lvl="1"/>
            <a:r>
              <a:rPr lang="uk-UA" b="1" dirty="0" smtClean="0">
                <a:solidFill>
                  <a:srgbClr val="AD136B"/>
                </a:solidFill>
              </a:rPr>
              <a:t>перед науковою творчістю надзвичайно широкі </a:t>
            </a:r>
            <a:r>
              <a:rPr lang="uk-UA" b="1" dirty="0" err="1" smtClean="0">
                <a:solidFill>
                  <a:srgbClr val="AD136B"/>
                </a:solidFill>
              </a:rPr>
              <a:t>горизонти”</a:t>
            </a:r>
            <a:endParaRPr lang="uk-UA" b="1" dirty="0">
              <a:solidFill>
                <a:srgbClr val="AD136B"/>
              </a:solidFill>
            </a:endParaRPr>
          </a:p>
        </p:txBody>
      </p:sp>
      <p:pic>
        <p:nvPicPr>
          <p:cNvPr id="4" name="Рисунок 3" descr="t2.htm3 ноосфера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5" y="1971675"/>
            <a:ext cx="3967178" cy="3438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946 книга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702" y="142852"/>
            <a:ext cx="2084390" cy="3065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1227792468_veonadskijj книга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428604"/>
            <a:ext cx="1905004" cy="2721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big книга 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786" y="3357562"/>
            <a:ext cx="2095500" cy="3238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n-99-9zFpFuкнига 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2264" y="3786190"/>
            <a:ext cx="2198688" cy="2625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1248806823_5250книга 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4744" y="3429000"/>
            <a:ext cx="2222788" cy="3024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 rot="20047286">
            <a:off x="3086661" y="1121319"/>
            <a:ext cx="3101426" cy="11079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AD136B"/>
                </a:solidFill>
              </a:rPr>
              <a:t>Роботи Вернадського,</a:t>
            </a:r>
          </a:p>
          <a:p>
            <a:r>
              <a:rPr lang="uk-UA" sz="2400" b="1" dirty="0" smtClean="0">
                <a:solidFill>
                  <a:srgbClr val="AD136B"/>
                </a:solidFill>
              </a:rPr>
              <a:t>сучасні видання:</a:t>
            </a:r>
          </a:p>
          <a:p>
            <a:endParaRPr lang="uk-UA" dirty="0"/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00081031 книга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39" y="857232"/>
            <a:ext cx="2543626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143240" y="857232"/>
            <a:ext cx="5786478" cy="47705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000" dirty="0" smtClean="0"/>
              <a:t>  </a:t>
            </a:r>
            <a:r>
              <a:rPr lang="uk-UA" sz="2400" b="1" dirty="0" err="1" smtClean="0"/>
              <a:t>“Десятиліттями</a:t>
            </a:r>
            <a:r>
              <a:rPr lang="uk-UA" sz="2400" b="1" dirty="0" smtClean="0"/>
              <a:t>, цілими століттями будуть вивчатися і поглиблюватися його геніальні ідеї, а в працях його  - відкриватись нові сторінки, що послужать джерелом нових пошуків; багатьом дослідникам доведеться навчитись його гострій, наполегливій і відточеній, завжди геніальній, але важко зрозумілій творчій думці; молодим же поколінням він завжди буде служити учителем в науці і яскравим зразком плідно прожитого </a:t>
            </a:r>
            <a:r>
              <a:rPr lang="uk-UA" sz="2400" b="1" dirty="0" err="1" smtClean="0"/>
              <a:t>життя”</a:t>
            </a:r>
            <a:r>
              <a:rPr lang="uk-UA" sz="2400" b="1" dirty="0" smtClean="0"/>
              <a:t> </a:t>
            </a:r>
          </a:p>
          <a:p>
            <a:pPr algn="r"/>
            <a:r>
              <a:rPr lang="uk-UA" sz="2000" i="1" dirty="0" smtClean="0"/>
              <a:t>   (академік О.Є.</a:t>
            </a:r>
            <a:r>
              <a:rPr lang="uk-UA" sz="2000" i="1" dirty="0" err="1" smtClean="0"/>
              <a:t>Ферсман</a:t>
            </a:r>
            <a:r>
              <a:rPr lang="uk-UA" sz="2000" i="1" dirty="0" smtClean="0"/>
              <a:t>, учень </a:t>
            </a:r>
          </a:p>
          <a:p>
            <a:pPr algn="r"/>
            <a:r>
              <a:rPr lang="uk-UA" sz="2000" i="1" dirty="0" smtClean="0"/>
              <a:t>         В.І. Вернадського)</a:t>
            </a:r>
            <a:endParaRPr lang="uk-UA" i="1" dirty="0"/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85728"/>
            <a:ext cx="799975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400" b="1" dirty="0" smtClean="0"/>
              <a:t>Вшанування </a:t>
            </a:r>
            <a:r>
              <a:rPr lang="uk-UA" sz="2400" b="1" dirty="0" err="1" smtClean="0"/>
              <a:t>пам</a:t>
            </a:r>
            <a:r>
              <a:rPr lang="en-US" sz="2400" b="1" dirty="0" smtClean="0"/>
              <a:t>’</a:t>
            </a:r>
            <a:r>
              <a:rPr lang="uk-UA" sz="2400" b="1" dirty="0" smtClean="0"/>
              <a:t>яті Володимира Івановича Вернадського</a:t>
            </a:r>
            <a:endParaRPr lang="uk-UA" sz="2400" b="1" dirty="0"/>
          </a:p>
        </p:txBody>
      </p:sp>
      <p:pic>
        <p:nvPicPr>
          <p:cNvPr id="3" name="Рисунок 2" descr="v42 проспект в москві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4000504"/>
            <a:ext cx="4843675" cy="264320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4" name="Рисунок 3" descr="v44 проспект в києві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928670"/>
            <a:ext cx="4122509" cy="292895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143504" y="1071546"/>
            <a:ext cx="3351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i="1" dirty="0" smtClean="0">
                <a:solidFill>
                  <a:schemeClr val="accent1">
                    <a:lumMod val="75000"/>
                  </a:schemeClr>
                </a:solidFill>
              </a:rPr>
              <a:t>Проспекти ім. Вернадського</a:t>
            </a:r>
            <a:endParaRPr lang="uk-UA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4000504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</a:rPr>
              <a:t>у Києві </a:t>
            </a:r>
            <a:endParaRPr lang="uk-UA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488" y="6215082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</a:rPr>
              <a:t>та Москві</a:t>
            </a:r>
            <a:endParaRPr lang="uk-UA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280b8_84ca6aa2_L радієвий інститу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428736"/>
            <a:ext cx="3774291" cy="5032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07меморіальна дошка 2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2928934"/>
            <a:ext cx="4572012" cy="3429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14348" y="500042"/>
            <a:ext cx="76318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</a:rPr>
              <a:t>Меморіальні дошки Вернадському на будівлях Радієвого інституту  </a:t>
            </a:r>
          </a:p>
          <a:p>
            <a:pPr algn="ctr"/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</a:rPr>
              <a:t>(Москва) та готелю </a:t>
            </a:r>
            <a:r>
              <a:rPr lang="uk-UA" sz="2000" b="1" dirty="0" err="1" smtClean="0">
                <a:solidFill>
                  <a:schemeClr val="accent5">
                    <a:lumMod val="50000"/>
                  </a:schemeClr>
                </a:solidFill>
              </a:rPr>
              <a:t>“Вікторія”</a:t>
            </a:r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</a:rPr>
              <a:t> (Кременчук)</a:t>
            </a:r>
            <a:endParaRPr lang="uk-UA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g03vernad гривні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4143380"/>
            <a:ext cx="4318719" cy="221457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3" name="Рисунок 2" descr="2-71конверт 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357166"/>
            <a:ext cx="5448300" cy="3543300"/>
          </a:xfrm>
          <a:prstGeom prst="rect">
            <a:avLst/>
          </a:prstGeom>
        </p:spPr>
      </p:pic>
      <p:pic>
        <p:nvPicPr>
          <p:cNvPr id="4" name="Рисунок 3" descr="3869006356_4880cba5e4 монета 1 рубль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4214818"/>
            <a:ext cx="4357718" cy="217885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6" name="Рисунок 5" descr="Academik_Vernadsky ювілейна монета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5074" y="714356"/>
            <a:ext cx="2540000" cy="25400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v06вернадському 4 рок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85728"/>
            <a:ext cx="3228317" cy="3987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v09 вернадський 187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214290"/>
            <a:ext cx="3762589" cy="4026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71472" y="4214818"/>
            <a:ext cx="27234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Володі 4 роки </a:t>
            </a:r>
            <a:endParaRPr lang="uk-UA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7818" y="4214818"/>
            <a:ext cx="2952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Володі 12 років</a:t>
            </a:r>
            <a:endParaRPr lang="uk-UA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4786322"/>
          <a:ext cx="8501122" cy="185736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61112"/>
                <a:gridCol w="7040010"/>
              </a:tblGrid>
              <a:tr h="537997"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12.03</a:t>
                      </a:r>
                      <a:r>
                        <a:rPr lang="uk-UA" sz="1800" baseline="0" dirty="0" smtClean="0"/>
                        <a:t> 1863</a:t>
                      </a:r>
                      <a:endParaRPr lang="uk-U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800" kern="1200" dirty="0" smtClean="0"/>
                        <a:t>Народився у </a:t>
                      </a:r>
                      <a:r>
                        <a:rPr kumimoji="0" lang="uk-UA" sz="1800" kern="1200" dirty="0" err="1" smtClean="0"/>
                        <a:t>Петербурзi</a:t>
                      </a:r>
                      <a:r>
                        <a:rPr kumimoji="0" lang="uk-UA" sz="1800" kern="1200" dirty="0" smtClean="0"/>
                        <a:t> </a:t>
                      </a:r>
                      <a:endParaRPr lang="uk-UA" sz="1800" dirty="0"/>
                    </a:p>
                  </a:txBody>
                  <a:tcPr/>
                </a:tc>
              </a:tr>
              <a:tr h="351831">
                <a:tc>
                  <a:txBody>
                    <a:bodyPr/>
                    <a:lstStyle/>
                    <a:p>
                      <a:pPr algn="ctr"/>
                      <a:r>
                        <a:rPr kumimoji="0" lang="uk-UA" sz="1600" kern="1200" dirty="0" smtClean="0"/>
                        <a:t>1868</a:t>
                      </a:r>
                      <a:endParaRPr lang="uk-U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/>
                        <a:t>Переїхав з родиною до Харкова.</a:t>
                      </a:r>
                      <a:endParaRPr lang="uk-UA" sz="1600" dirty="0"/>
                    </a:p>
                  </a:txBody>
                  <a:tcPr/>
                </a:tc>
              </a:tr>
              <a:tr h="351831">
                <a:tc>
                  <a:txBody>
                    <a:bodyPr/>
                    <a:lstStyle/>
                    <a:p>
                      <a:pPr algn="ctr"/>
                      <a:r>
                        <a:rPr kumimoji="0" lang="uk-UA" sz="1600" kern="1200" dirty="0" smtClean="0"/>
                        <a:t>1873</a:t>
                      </a:r>
                      <a:endParaRPr lang="uk-U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/>
                        <a:t>Навчався у </a:t>
                      </a:r>
                      <a:r>
                        <a:rPr kumimoji="0" lang="uk-UA" sz="1600" kern="1200" dirty="0" err="1" smtClean="0"/>
                        <a:t>Першiй</a:t>
                      </a:r>
                      <a:r>
                        <a:rPr kumimoji="0" lang="uk-UA" sz="1600" kern="1200" dirty="0" smtClean="0"/>
                        <a:t> </a:t>
                      </a:r>
                      <a:r>
                        <a:rPr kumimoji="0" lang="uk-UA" sz="1600" kern="1200" dirty="0" err="1" smtClean="0"/>
                        <a:t>Харкiвськiй</a:t>
                      </a:r>
                      <a:r>
                        <a:rPr kumimoji="0" lang="uk-UA" sz="1600" kern="1200" dirty="0" smtClean="0"/>
                        <a:t> </a:t>
                      </a:r>
                      <a:r>
                        <a:rPr kumimoji="0" lang="uk-UA" sz="1600" kern="1200" dirty="0" err="1" smtClean="0"/>
                        <a:t>гiмназiї</a:t>
                      </a:r>
                      <a:r>
                        <a:rPr kumimoji="0" lang="uk-UA" sz="1600" kern="1200" dirty="0" smtClean="0"/>
                        <a:t>.</a:t>
                      </a:r>
                      <a:endParaRPr lang="uk-UA" sz="1600" dirty="0"/>
                    </a:p>
                  </a:txBody>
                  <a:tcPr/>
                </a:tc>
              </a:tr>
              <a:tr h="615704">
                <a:tc>
                  <a:txBody>
                    <a:bodyPr/>
                    <a:lstStyle/>
                    <a:p>
                      <a:pPr algn="ctr"/>
                      <a:r>
                        <a:rPr kumimoji="0" lang="uk-UA" sz="1600" kern="1200" dirty="0" smtClean="0"/>
                        <a:t>1876</a:t>
                      </a:r>
                      <a:endParaRPr lang="uk-U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/>
                        <a:t>Повернувся з родиною до Петербургу, продовжив навчання у </a:t>
                      </a:r>
                      <a:r>
                        <a:rPr kumimoji="0" lang="uk-UA" sz="1600" kern="1200" dirty="0" err="1" smtClean="0"/>
                        <a:t>Першiй</a:t>
                      </a:r>
                      <a:r>
                        <a:rPr kumimoji="0" lang="uk-UA" sz="1600" kern="1200" dirty="0" smtClean="0"/>
                        <a:t> </a:t>
                      </a:r>
                      <a:r>
                        <a:rPr kumimoji="0" lang="uk-UA" sz="1600" kern="1200" dirty="0" err="1" smtClean="0"/>
                        <a:t>Петербурзькiй</a:t>
                      </a:r>
                      <a:r>
                        <a:rPr kumimoji="0" lang="uk-UA" sz="1600" kern="1200" dirty="0" smtClean="0"/>
                        <a:t> </a:t>
                      </a:r>
                      <a:r>
                        <a:rPr kumimoji="0" lang="uk-UA" sz="1600" kern="1200" dirty="0" err="1" smtClean="0"/>
                        <a:t>гiмназiї</a:t>
                      </a:r>
                      <a:r>
                        <a:rPr kumimoji="0" lang="uk-UA" sz="1600" kern="1200" dirty="0" smtClean="0"/>
                        <a:t>.</a:t>
                      </a:r>
                      <a:endParaRPr lang="uk-UA" sz="1600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76" y="214290"/>
            <a:ext cx="2840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dirty="0" err="1" smtClean="0">
                <a:solidFill>
                  <a:schemeClr val="accent1">
                    <a:lumMod val="50000"/>
                  </a:schemeClr>
                </a:solidFill>
              </a:rPr>
              <a:t>Пам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’</a:t>
            </a:r>
            <a:r>
              <a:rPr lang="uk-UA" b="1" dirty="0" err="1" smtClean="0">
                <a:solidFill>
                  <a:schemeClr val="accent1">
                    <a:lumMod val="50000"/>
                  </a:schemeClr>
                </a:solidFill>
              </a:rPr>
              <a:t>ятники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 Вернадському</a:t>
            </a:r>
          </a:p>
          <a:p>
            <a:pPr algn="ctr"/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у Києві та Кременчуці</a:t>
            </a:r>
            <a:endParaRPr lang="uk-UA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 descr="vern1 кременчу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214290"/>
            <a:ext cx="4036194" cy="607223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6" name="Рисунок 5" descr="450px-Пам'ятник_Володимиру_Вернадському_Київ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1000108"/>
            <a:ext cx="4286262" cy="571501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v45інститут геохімії ім. вернадськог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79" y="500042"/>
            <a:ext cx="3720491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28596" y="4643446"/>
            <a:ext cx="4092467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b="1" i="1" dirty="0" smtClean="0"/>
              <a:t>Таврійський Національний Університет</a:t>
            </a:r>
          </a:p>
          <a:p>
            <a:pPr algn="ctr"/>
            <a:r>
              <a:rPr lang="uk-UA" b="1" i="1" dirty="0" smtClean="0"/>
              <a:t>ім. В.І.Вернадського</a:t>
            </a:r>
          </a:p>
          <a:p>
            <a:pPr algn="ctr"/>
            <a:r>
              <a:rPr lang="uk-UA" b="1" i="1" dirty="0" smtClean="0"/>
              <a:t>(Сімферополь)</a:t>
            </a:r>
            <a:endParaRPr lang="uk-UA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215074" y="4929198"/>
            <a:ext cx="202805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b="1" i="1" dirty="0" smtClean="0"/>
              <a:t>Інститут геохімії та</a:t>
            </a:r>
          </a:p>
          <a:p>
            <a:pPr algn="ctr"/>
            <a:r>
              <a:rPr lang="uk-UA" b="1" i="1" dirty="0" smtClean="0"/>
              <a:t>аналітичної  хімії </a:t>
            </a:r>
          </a:p>
          <a:p>
            <a:pPr algn="ctr"/>
            <a:r>
              <a:rPr lang="uk-UA" b="1" i="1" dirty="0" smtClean="0"/>
              <a:t>ім. Вернадського</a:t>
            </a:r>
          </a:p>
          <a:p>
            <a:pPr algn="ctr"/>
            <a:r>
              <a:rPr lang="uk-UA" b="1" i="1" dirty="0" smtClean="0"/>
              <a:t>РАН, Москва</a:t>
            </a:r>
            <a:endParaRPr lang="uk-UA" b="1" i="1" dirty="0"/>
          </a:p>
        </p:txBody>
      </p:sp>
      <p:pic>
        <p:nvPicPr>
          <p:cNvPr id="7" name="Рисунок 6" descr="building таврійський ун-т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54" y="714356"/>
            <a:ext cx="5000660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347584національна бібліотека ім. вернадськог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57166"/>
            <a:ext cx="5282184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2513997_7174ddea бібліотек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70" y="1071546"/>
            <a:ext cx="3291863" cy="457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000100" y="4643446"/>
            <a:ext cx="34016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i="1" dirty="0" smtClean="0"/>
              <a:t>Національна бібліотека України </a:t>
            </a:r>
          </a:p>
          <a:p>
            <a:pPr algn="ctr"/>
            <a:r>
              <a:rPr lang="uk-UA" b="1" i="1" dirty="0" smtClean="0"/>
              <a:t>ім. В.І.Вернадського</a:t>
            </a:r>
          </a:p>
          <a:p>
            <a:pPr algn="ctr"/>
            <a:r>
              <a:rPr lang="uk-UA" b="1" i="1" dirty="0" smtClean="0"/>
              <a:t>м. Київ</a:t>
            </a:r>
            <a:endParaRPr lang="uk-UA" b="1" i="1" dirty="0"/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st042станція ім. вернадського в антарктиді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41615"/>
            <a:ext cx="8786842" cy="657477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57158" y="642918"/>
            <a:ext cx="41373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i="1" dirty="0" smtClean="0"/>
              <a:t>Антарктична науково-дослідна </a:t>
            </a:r>
          </a:p>
          <a:p>
            <a:pPr algn="ctr"/>
            <a:r>
              <a:rPr lang="uk-UA" b="1" i="1" dirty="0" smtClean="0"/>
              <a:t>станція  </a:t>
            </a:r>
            <a:r>
              <a:rPr lang="uk-UA" b="1" i="1" dirty="0" err="1" smtClean="0"/>
              <a:t>“Академік</a:t>
            </a:r>
            <a:r>
              <a:rPr lang="uk-UA" b="1" i="1" dirty="0" smtClean="0"/>
              <a:t> </a:t>
            </a:r>
            <a:r>
              <a:rPr lang="uk-UA" b="1" i="1" dirty="0" err="1" smtClean="0"/>
              <a:t>Вернадський”</a:t>
            </a:r>
            <a:endParaRPr lang="uk-UA" b="1" i="1" dirty="0" smtClean="0"/>
          </a:p>
          <a:p>
            <a:pPr algn="ctr"/>
            <a:r>
              <a:rPr lang="uk-UA" b="1" i="1" dirty="0" smtClean="0"/>
              <a:t>65</a:t>
            </a:r>
            <a:r>
              <a:rPr lang="en-US" b="1" i="1" dirty="0" smtClean="0"/>
              <a:t>º</a:t>
            </a:r>
            <a:r>
              <a:rPr lang="uk-UA" b="1" i="1" dirty="0" smtClean="0"/>
              <a:t>15´пд.ш., 64</a:t>
            </a:r>
            <a:r>
              <a:rPr lang="en-US" b="1" i="1" dirty="0" smtClean="0"/>
              <a:t>º</a:t>
            </a:r>
            <a:r>
              <a:rPr lang="uk-UA" b="1" i="1" dirty="0" smtClean="0"/>
              <a:t>16´зах.д. – о. </a:t>
            </a:r>
            <a:r>
              <a:rPr lang="uk-UA" b="1" i="1" dirty="0" err="1" smtClean="0"/>
              <a:t>Галіндез</a:t>
            </a:r>
            <a:endParaRPr lang="uk-UA" b="1" i="1" dirty="0"/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edal фонд ім. вернадськог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10" y="642918"/>
            <a:ext cx="4298798" cy="446256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4" name="Рисунок 3" descr="03_vernadsky_1читання 20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000108"/>
            <a:ext cx="4381531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072066" y="5214950"/>
            <a:ext cx="34565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i="1" dirty="0" smtClean="0"/>
              <a:t>Наукові читання академіка </a:t>
            </a:r>
          </a:p>
          <a:p>
            <a:pPr algn="ctr"/>
            <a:r>
              <a:rPr lang="uk-UA" b="1" i="1" dirty="0" smtClean="0"/>
              <a:t>В.І.Вернадського в Національній</a:t>
            </a:r>
          </a:p>
          <a:p>
            <a:pPr algn="ctr"/>
            <a:r>
              <a:rPr lang="uk-UA" b="1" i="1" dirty="0" smtClean="0"/>
              <a:t> Бібліотеці України</a:t>
            </a:r>
            <a:endParaRPr lang="uk-UA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785918" y="5286388"/>
            <a:ext cx="843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/>
              <a:t>(Росія)</a:t>
            </a:r>
            <a:endParaRPr lang="uk-UA" b="1" i="1" dirty="0"/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14678" y="117693"/>
            <a:ext cx="557216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rgbClr val="7030A0"/>
                </a:solidFill>
              </a:rPr>
              <a:t>З метою відзначення вчених за видатні досягнення в галузі природничих, технічних та </a:t>
            </a:r>
            <a:r>
              <a:rPr lang="uk-UA" dirty="0" err="1" smtClean="0">
                <a:solidFill>
                  <a:srgbClr val="7030A0"/>
                </a:solidFill>
              </a:rPr>
              <a:t>соціогуманітарних</a:t>
            </a:r>
            <a:r>
              <a:rPr lang="uk-UA" dirty="0" smtClean="0">
                <a:solidFill>
                  <a:srgbClr val="7030A0"/>
                </a:solidFill>
              </a:rPr>
              <a:t> наук, наукові праці, відкриття та винаходи, що мають важливе наукове й практичне значення та утверджують авторитет української науки, на честь першого президента Української академії наук – видатного вченого, академіка Володимира Івановича Вернадського, а також з нагоди святкування  85-річчя створення Академії у 2003 році Президією НАН України засновано золоту медаль імені В.І.Вернадського Національної академії наук України.</a:t>
            </a:r>
          </a:p>
          <a:p>
            <a:r>
              <a:rPr lang="uk-UA" b="1" dirty="0" smtClean="0">
                <a:solidFill>
                  <a:srgbClr val="7030A0"/>
                </a:solidFill>
              </a:rPr>
              <a:t>Золота медаль імені В.І.Вернадського є найвищою відзнакою НАН України</a:t>
            </a:r>
            <a:r>
              <a:rPr lang="uk-UA" dirty="0" smtClean="0">
                <a:solidFill>
                  <a:srgbClr val="7030A0"/>
                </a:solidFill>
              </a:rPr>
              <a:t>, яка присуджується щорічно до дня народження академіка В.І.Вернадського (12 березня) двом вченим – одному вітчизняному і одному зарубіжному. </a:t>
            </a:r>
          </a:p>
          <a:p>
            <a:r>
              <a:rPr lang="uk-UA" dirty="0" smtClean="0">
                <a:solidFill>
                  <a:srgbClr val="7030A0"/>
                </a:solidFill>
              </a:rPr>
              <a:t>Медаль присуджується лише окремим особам персонально як за окремі наукові досягнення, так і за сукупність наукових праць. </a:t>
            </a:r>
          </a:p>
          <a:p>
            <a:r>
              <a:rPr lang="uk-UA" dirty="0" smtClean="0">
                <a:solidFill>
                  <a:srgbClr val="7030A0"/>
                </a:solidFill>
              </a:rPr>
              <a:t>Одна і та ж особа не може бути нагороджена медаллю більше одного разу. </a:t>
            </a:r>
          </a:p>
          <a:p>
            <a:r>
              <a:rPr lang="uk-UA" dirty="0" smtClean="0">
                <a:solidFill>
                  <a:srgbClr val="7030A0"/>
                </a:solidFill>
              </a:rPr>
              <a:t>Медаль не присуджується посмертно, окрім випадку, коли лауреат помер після прийняття рішення про його нагородження.</a:t>
            </a:r>
            <a:endParaRPr lang="uk-UA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gold_med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12135"/>
            <a:ext cx="2727743" cy="631513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500438"/>
            <a:ext cx="83397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i="1" dirty="0" smtClean="0">
                <a:solidFill>
                  <a:srgbClr val="7030A0"/>
                </a:solidFill>
              </a:rPr>
              <a:t>В презентації використані матеріали, підготовлені</a:t>
            </a:r>
          </a:p>
          <a:p>
            <a:pPr algn="ctr"/>
            <a:r>
              <a:rPr lang="uk-UA" sz="2400" i="1" dirty="0" smtClean="0">
                <a:solidFill>
                  <a:srgbClr val="7030A0"/>
                </a:solidFill>
              </a:rPr>
              <a:t> творчою групою вчителів географії </a:t>
            </a:r>
            <a:r>
              <a:rPr lang="uk-UA" sz="2400" i="1" dirty="0" err="1" smtClean="0">
                <a:solidFill>
                  <a:srgbClr val="7030A0"/>
                </a:solidFill>
              </a:rPr>
              <a:t>Надвірнянського</a:t>
            </a:r>
            <a:r>
              <a:rPr lang="uk-UA" sz="2400" i="1" dirty="0" smtClean="0">
                <a:solidFill>
                  <a:srgbClr val="7030A0"/>
                </a:solidFill>
              </a:rPr>
              <a:t> району.</a:t>
            </a:r>
            <a:endParaRPr lang="uk-UA" i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5072074"/>
            <a:ext cx="87629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i="1" dirty="0" smtClean="0">
                <a:solidFill>
                  <a:schemeClr val="accent4">
                    <a:lumMod val="50000"/>
                  </a:schemeClr>
                </a:solidFill>
              </a:rPr>
              <a:t>Звучала музика </a:t>
            </a:r>
            <a:r>
              <a:rPr lang="uk-UA" sz="2400" i="1" dirty="0" err="1" smtClean="0">
                <a:solidFill>
                  <a:schemeClr val="accent4">
                    <a:lumMod val="50000"/>
                  </a:schemeClr>
                </a:solidFill>
              </a:rPr>
              <a:t>Ріхарда</a:t>
            </a:r>
            <a:r>
              <a:rPr lang="uk-UA" sz="2400" i="1" dirty="0" smtClean="0">
                <a:solidFill>
                  <a:schemeClr val="accent4">
                    <a:lumMod val="50000"/>
                  </a:schemeClr>
                </a:solidFill>
              </a:rPr>
              <a:t> Вагнера з опери “ПАРСІФАЛЬ” – один з </a:t>
            </a:r>
          </a:p>
          <a:p>
            <a:r>
              <a:rPr lang="uk-UA" sz="2400" i="1" dirty="0" smtClean="0">
                <a:solidFill>
                  <a:schemeClr val="accent4">
                    <a:lumMod val="50000"/>
                  </a:schemeClr>
                </a:solidFill>
              </a:rPr>
              <a:t>улюблених музичних творів В.І.Вернадського. </a:t>
            </a:r>
            <a:endParaRPr lang="uk-UA" sz="2400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571480"/>
            <a:ext cx="8166338" cy="16004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sz="2000" b="1" dirty="0" err="1" smtClean="0">
                <a:solidFill>
                  <a:srgbClr val="B9074B"/>
                </a:solidFill>
              </a:rPr>
              <a:t>“Мені</a:t>
            </a:r>
            <a:r>
              <a:rPr lang="uk-UA" sz="2000" b="1" dirty="0" smtClean="0">
                <a:solidFill>
                  <a:srgbClr val="B9074B"/>
                </a:solidFill>
              </a:rPr>
              <a:t> чужий капіталістичний лад, але чужий і тутешній (соціалістичний). </a:t>
            </a:r>
          </a:p>
          <a:p>
            <a:pPr algn="ctr"/>
            <a:endParaRPr lang="uk-UA" sz="2000" b="1" dirty="0" smtClean="0">
              <a:solidFill>
                <a:srgbClr val="B9074B"/>
              </a:solidFill>
            </a:endParaRPr>
          </a:p>
          <a:p>
            <a:pPr algn="ctr"/>
            <a:r>
              <a:rPr lang="uk-UA" sz="2000" b="1" dirty="0" smtClean="0">
                <a:solidFill>
                  <a:srgbClr val="B9074B"/>
                </a:solidFill>
              </a:rPr>
              <a:t>ЦАРСТВО МОЇХ ІДЕЙ ПОПЕРЕДУ…”</a:t>
            </a:r>
          </a:p>
          <a:p>
            <a:pPr algn="ctr"/>
            <a:endParaRPr lang="uk-UA" sz="2000" b="1" dirty="0" smtClean="0">
              <a:solidFill>
                <a:srgbClr val="B9074B"/>
              </a:solidFill>
            </a:endParaRPr>
          </a:p>
          <a:p>
            <a:pPr algn="r"/>
            <a:r>
              <a:rPr lang="uk-UA" dirty="0" smtClean="0"/>
              <a:t>                                      </a:t>
            </a:r>
            <a:r>
              <a:rPr lang="uk-UA" i="1" dirty="0" smtClean="0"/>
              <a:t>(із щоденника В.І.Вернадського, 1931 рік) </a:t>
            </a:r>
            <a:endParaRPr lang="uk-UA" i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357166"/>
            <a:ext cx="7067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chemeClr val="accent4">
                    <a:lumMod val="50000"/>
                  </a:schemeClr>
                </a:solidFill>
              </a:rPr>
              <a:t>Володимир Іванович про своє дитинство (з листів до дружини):</a:t>
            </a:r>
            <a:endParaRPr lang="uk-UA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785794"/>
            <a:ext cx="8429684" cy="5857916"/>
          </a:xfrm>
          <a:prstGeom prst="rect">
            <a:avLst/>
          </a:prstGeom>
          <a:noFill/>
        </p:spPr>
        <p:txBody>
          <a:bodyPr wrap="square" numCol="1" rtlCol="0" anchor="ctr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b="1" i="1" dirty="0" smtClean="0">
                <a:solidFill>
                  <a:schemeClr val="accent1">
                    <a:lumMod val="50000"/>
                  </a:schemeClr>
                </a:solidFill>
              </a:rPr>
              <a:t> “я був здоровою, тихою і серйозною дитиною; любив поспати, добре поїсти, одним з моїх улюблених занять було розглядання різнокольорових клаптиків і прикрашання ними своєї власної персони…”</a:t>
            </a:r>
          </a:p>
          <a:p>
            <a:pPr lvl="1">
              <a:buFont typeface="Wingdings" pitchFamily="2" charset="2"/>
              <a:buChar char="Ø"/>
            </a:pPr>
            <a:r>
              <a:rPr lang="uk-UA" b="1" i="1" dirty="0">
                <a:solidFill>
                  <a:srgbClr val="AD136B"/>
                </a:solidFill>
              </a:rPr>
              <a:t> </a:t>
            </a:r>
            <a:r>
              <a:rPr lang="uk-UA" b="1" i="1" dirty="0" err="1" smtClean="0">
                <a:solidFill>
                  <a:srgbClr val="AD136B"/>
                </a:solidFill>
              </a:rPr>
              <a:t>“любив</a:t>
            </a:r>
            <a:r>
              <a:rPr lang="uk-UA" b="1" i="1" dirty="0" smtClean="0">
                <a:solidFill>
                  <a:srgbClr val="AD136B"/>
                </a:solidFill>
              </a:rPr>
              <a:t> я роздивлятися і розкладати </a:t>
            </a:r>
            <a:r>
              <a:rPr lang="uk-UA" b="1" i="1" dirty="0" err="1" smtClean="0">
                <a:solidFill>
                  <a:srgbClr val="AD136B"/>
                </a:solidFill>
              </a:rPr>
              <a:t>папери”</a:t>
            </a:r>
            <a:endParaRPr lang="uk-UA" b="1" i="1" dirty="0" smtClean="0">
              <a:solidFill>
                <a:srgbClr val="AD136B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uk-UA" b="1" i="1" dirty="0">
                <a:solidFill>
                  <a:srgbClr val="002060"/>
                </a:solidFill>
              </a:rPr>
              <a:t> </a:t>
            </a:r>
            <a:r>
              <a:rPr lang="uk-UA" b="1" i="1" dirty="0" smtClean="0">
                <a:solidFill>
                  <a:srgbClr val="002060"/>
                </a:solidFill>
              </a:rPr>
              <a:t>“я любив завжди чудесне, фантастичне; мене захоплювали образи </a:t>
            </a:r>
            <a:r>
              <a:rPr lang="uk-UA" b="1" i="1" dirty="0" err="1" smtClean="0">
                <a:solidFill>
                  <a:srgbClr val="002060"/>
                </a:solidFill>
              </a:rPr>
              <a:t>“Старого</a:t>
            </a:r>
            <a:r>
              <a:rPr lang="uk-UA" b="1" i="1" dirty="0" smtClean="0">
                <a:solidFill>
                  <a:srgbClr val="002060"/>
                </a:solidFill>
              </a:rPr>
              <a:t> </a:t>
            </a:r>
            <a:r>
              <a:rPr lang="uk-UA" b="1" i="1" dirty="0" err="1" smtClean="0">
                <a:solidFill>
                  <a:srgbClr val="002060"/>
                </a:solidFill>
              </a:rPr>
              <a:t>завіту”</a:t>
            </a:r>
            <a:r>
              <a:rPr lang="uk-UA" b="1" i="1" dirty="0" smtClean="0">
                <a:solidFill>
                  <a:srgbClr val="002060"/>
                </a:solidFill>
              </a:rPr>
              <a:t>… Ці образи викликали в мене безконечний ряд запитань;…   </a:t>
            </a:r>
            <a:r>
              <a:rPr lang="uk-UA" b="1" i="1" dirty="0" err="1" smtClean="0">
                <a:solidFill>
                  <a:srgbClr val="002060"/>
                </a:solidFill>
              </a:rPr>
              <a:t>пам</a:t>
            </a:r>
            <a:r>
              <a:rPr lang="en-US" b="1" i="1" dirty="0" smtClean="0">
                <a:solidFill>
                  <a:srgbClr val="002060"/>
                </a:solidFill>
              </a:rPr>
              <a:t>’</a:t>
            </a:r>
            <a:r>
              <a:rPr lang="uk-UA" b="1" i="1" dirty="0" err="1" smtClean="0">
                <a:solidFill>
                  <a:srgbClr val="002060"/>
                </a:solidFill>
              </a:rPr>
              <a:t>ятаю</a:t>
            </a:r>
            <a:r>
              <a:rPr lang="uk-UA" b="1" i="1" dirty="0" smtClean="0">
                <a:solidFill>
                  <a:srgbClr val="002060"/>
                </a:solidFill>
              </a:rPr>
              <a:t>, як глибоко і сильно мене цікавили питання про те, що робиться з душею після смерті…” </a:t>
            </a:r>
          </a:p>
          <a:p>
            <a:pPr lvl="1">
              <a:buFont typeface="Wingdings" pitchFamily="2" charset="2"/>
              <a:buChar char="Ø"/>
            </a:pPr>
            <a:r>
              <a:rPr lang="uk-UA" b="1" i="1" dirty="0">
                <a:solidFill>
                  <a:srgbClr val="AD136B"/>
                </a:solidFill>
              </a:rPr>
              <a:t> </a:t>
            </a:r>
            <a:r>
              <a:rPr lang="uk-UA" b="1" i="1" dirty="0" err="1" smtClean="0">
                <a:solidFill>
                  <a:srgbClr val="AD136B"/>
                </a:solidFill>
              </a:rPr>
              <a:t>“Найсвітлішими</a:t>
            </a:r>
            <a:r>
              <a:rPr lang="uk-UA" b="1" i="1" dirty="0" smtClean="0">
                <a:solidFill>
                  <a:srgbClr val="AD136B"/>
                </a:solidFill>
              </a:rPr>
              <a:t> хвилинами уявляються мені в той час книги і думки, які ними викликались, і розмови з батьком та моїм двоюрідним дядею Є.М.Короленко, </a:t>
            </a:r>
            <a:r>
              <a:rPr lang="uk-UA" b="1" i="1" dirty="0" err="1" smtClean="0">
                <a:solidFill>
                  <a:srgbClr val="AD136B"/>
                </a:solidFill>
              </a:rPr>
              <a:t>пам</a:t>
            </a:r>
            <a:r>
              <a:rPr lang="en-US" b="1" i="1" dirty="0" smtClean="0">
                <a:solidFill>
                  <a:srgbClr val="AD136B"/>
                </a:solidFill>
              </a:rPr>
              <a:t>’</a:t>
            </a:r>
            <a:r>
              <a:rPr lang="uk-UA" b="1" i="1" dirty="0" err="1" smtClean="0">
                <a:solidFill>
                  <a:srgbClr val="AD136B"/>
                </a:solidFill>
              </a:rPr>
              <a:t>ятається</a:t>
            </a:r>
            <a:r>
              <a:rPr lang="uk-UA" b="1" i="1" dirty="0" smtClean="0">
                <a:solidFill>
                  <a:srgbClr val="AD136B"/>
                </a:solidFill>
              </a:rPr>
              <a:t> також сильний вплив дружби з моїм старшим братом…”</a:t>
            </a:r>
          </a:p>
          <a:p>
            <a:pPr>
              <a:buFont typeface="Wingdings" pitchFamily="2" charset="2"/>
              <a:buChar char="Ø"/>
            </a:pPr>
            <a:r>
              <a:rPr lang="uk-UA" b="1" i="1" dirty="0">
                <a:solidFill>
                  <a:srgbClr val="002060"/>
                </a:solidFill>
              </a:rPr>
              <a:t> </a:t>
            </a:r>
            <a:r>
              <a:rPr lang="uk-UA" b="1" i="1" dirty="0" smtClean="0">
                <a:solidFill>
                  <a:srgbClr val="002060"/>
                </a:solidFill>
              </a:rPr>
              <a:t>“я читав все, що попадалось під руку, але в ті перші роки я особливо </a:t>
            </a:r>
            <a:r>
              <a:rPr lang="uk-UA" b="1" i="1" dirty="0" err="1" smtClean="0">
                <a:solidFill>
                  <a:srgbClr val="002060"/>
                </a:solidFill>
              </a:rPr>
              <a:t>пам</a:t>
            </a:r>
            <a:r>
              <a:rPr lang="en-US" b="1" i="1" dirty="0" smtClean="0">
                <a:solidFill>
                  <a:srgbClr val="002060"/>
                </a:solidFill>
              </a:rPr>
              <a:t>’</a:t>
            </a:r>
            <a:r>
              <a:rPr lang="ru-RU" b="1" i="1" dirty="0" err="1" smtClean="0">
                <a:solidFill>
                  <a:srgbClr val="002060"/>
                </a:solidFill>
              </a:rPr>
              <a:t>ятаю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різні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географічні</a:t>
            </a:r>
            <a:r>
              <a:rPr lang="ru-RU" b="1" i="1" dirty="0" smtClean="0">
                <a:solidFill>
                  <a:srgbClr val="002060"/>
                </a:solidFill>
              </a:rPr>
              <a:t> книги, не </a:t>
            </a:r>
            <a:r>
              <a:rPr lang="ru-RU" b="1" i="1" dirty="0" err="1" smtClean="0">
                <a:solidFill>
                  <a:srgbClr val="002060"/>
                </a:solidFill>
              </a:rPr>
              <a:t>тільки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подорожі</a:t>
            </a:r>
            <a:r>
              <a:rPr lang="ru-RU" b="1" i="1" dirty="0" smtClean="0">
                <a:solidFill>
                  <a:srgbClr val="002060"/>
                </a:solidFill>
              </a:rPr>
              <a:t>, </a:t>
            </a:r>
            <a:r>
              <a:rPr lang="ru-RU" b="1" i="1" dirty="0" err="1" smtClean="0">
                <a:solidFill>
                  <a:srgbClr val="002060"/>
                </a:solidFill>
              </a:rPr>
              <a:t>але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навіть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і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досить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сухі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і</a:t>
            </a:r>
            <a:r>
              <a:rPr lang="ru-RU" b="1" i="1" dirty="0" smtClean="0">
                <a:solidFill>
                  <a:srgbClr val="002060"/>
                </a:solidFill>
              </a:rPr>
              <a:t>, </a:t>
            </a:r>
            <a:r>
              <a:rPr lang="ru-RU" b="1" i="1" dirty="0" err="1" smtClean="0">
                <a:solidFill>
                  <a:srgbClr val="002060"/>
                </a:solidFill>
              </a:rPr>
              <a:t>здавлось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би</a:t>
            </a:r>
            <a:r>
              <a:rPr lang="ru-RU" b="1" i="1" dirty="0" smtClean="0">
                <a:solidFill>
                  <a:srgbClr val="002060"/>
                </a:solidFill>
              </a:rPr>
              <a:t>, </a:t>
            </a:r>
            <a:r>
              <a:rPr lang="ru-RU" b="1" i="1" dirty="0" err="1" smtClean="0">
                <a:solidFill>
                  <a:srgbClr val="002060"/>
                </a:solidFill>
              </a:rPr>
              <a:t>малодоступні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smtClean="0">
                <a:solidFill>
                  <a:srgbClr val="002060"/>
                </a:solidFill>
              </a:rPr>
              <a:t>для </a:t>
            </a:r>
            <a:r>
              <a:rPr lang="ru-RU" b="1" i="1" dirty="0" err="1" smtClean="0">
                <a:solidFill>
                  <a:srgbClr val="002060"/>
                </a:solidFill>
              </a:rPr>
              <a:t>мого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віку</a:t>
            </a:r>
            <a:r>
              <a:rPr lang="ru-RU" b="1" i="1" dirty="0" smtClean="0">
                <a:solidFill>
                  <a:srgbClr val="002060"/>
                </a:solidFill>
              </a:rPr>
              <a:t>, </a:t>
            </a:r>
            <a:r>
              <a:rPr lang="ru-RU" b="1" i="1" dirty="0" err="1" smtClean="0">
                <a:solidFill>
                  <a:srgbClr val="002060"/>
                </a:solidFill>
              </a:rPr>
              <a:t>наприклад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Реклю</a:t>
            </a:r>
            <a:r>
              <a:rPr lang="ru-RU" b="1" i="1" dirty="0" smtClean="0">
                <a:solidFill>
                  <a:srgbClr val="002060"/>
                </a:solidFill>
              </a:rPr>
              <a:t> «Земля» </a:t>
            </a:r>
            <a:r>
              <a:rPr lang="ru-RU" b="1" i="1" dirty="0" err="1" smtClean="0">
                <a:solidFill>
                  <a:srgbClr val="002060"/>
                </a:solidFill>
              </a:rPr>
              <a:t>і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потім</a:t>
            </a:r>
            <a:r>
              <a:rPr lang="ru-RU" b="1" i="1" dirty="0" smtClean="0">
                <a:solidFill>
                  <a:srgbClr val="002060"/>
                </a:solidFill>
              </a:rPr>
              <a:t> …</a:t>
            </a:r>
            <a:r>
              <a:rPr lang="uk-UA" b="1" i="1" dirty="0" smtClean="0">
                <a:solidFill>
                  <a:srgbClr val="002060"/>
                </a:solidFill>
              </a:rPr>
              <a:t>”</a:t>
            </a:r>
            <a:r>
              <a:rPr lang="ru-RU" b="1" i="1" dirty="0" err="1" smtClean="0">
                <a:solidFill>
                  <a:srgbClr val="002060"/>
                </a:solidFill>
              </a:rPr>
              <a:t>Великі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явища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і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начерки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природи</a:t>
            </a:r>
            <a:r>
              <a:rPr lang="uk-UA" b="1" i="1" dirty="0" smtClean="0">
                <a:solidFill>
                  <a:srgbClr val="002060"/>
                </a:solidFill>
              </a:rPr>
              <a:t>”… Крім цих географічних книг, любив я вірші, оповідання, але терпіти не міг тих, які погано закінчувалися…” </a:t>
            </a:r>
          </a:p>
          <a:p>
            <a:pPr lvl="1">
              <a:buFont typeface="Wingdings" pitchFamily="2" charset="2"/>
              <a:buChar char="Ø"/>
            </a:pPr>
            <a:r>
              <a:rPr lang="uk-UA" b="1" i="1" dirty="0">
                <a:solidFill>
                  <a:srgbClr val="AD136B"/>
                </a:solidFill>
              </a:rPr>
              <a:t> </a:t>
            </a:r>
            <a:r>
              <a:rPr lang="uk-UA" b="1" i="1" dirty="0" smtClean="0">
                <a:solidFill>
                  <a:srgbClr val="AD136B"/>
                </a:solidFill>
              </a:rPr>
              <a:t> “я любив завжди небо, зірки, особливо Молочний Шлях вражав </a:t>
            </a:r>
            <a:r>
              <a:rPr lang="uk-UA" b="1" i="1" dirty="0" err="1" smtClean="0">
                <a:solidFill>
                  <a:srgbClr val="AD136B"/>
                </a:solidFill>
              </a:rPr>
              <a:t>мене”</a:t>
            </a:r>
            <a:r>
              <a:rPr lang="uk-UA" b="1" i="1" dirty="0" smtClean="0">
                <a:solidFill>
                  <a:srgbClr val="AD136B"/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uk-UA" b="1" i="1" dirty="0">
                <a:solidFill>
                  <a:srgbClr val="002060"/>
                </a:solidFill>
              </a:rPr>
              <a:t> </a:t>
            </a:r>
            <a:r>
              <a:rPr lang="uk-UA" b="1" i="1" dirty="0" smtClean="0">
                <a:solidFill>
                  <a:srgbClr val="002060"/>
                </a:solidFill>
              </a:rPr>
              <a:t> “ я зачитувався історією…” </a:t>
            </a:r>
          </a:p>
          <a:p>
            <a:pPr lvl="1">
              <a:buFont typeface="Wingdings" pitchFamily="2" charset="2"/>
              <a:buChar char="Ø"/>
            </a:pPr>
            <a:r>
              <a:rPr lang="uk-UA" b="1" i="1" dirty="0">
                <a:solidFill>
                  <a:srgbClr val="AD136B"/>
                </a:solidFill>
              </a:rPr>
              <a:t> </a:t>
            </a:r>
            <a:r>
              <a:rPr lang="uk-UA" b="1" i="1" dirty="0" smtClean="0">
                <a:solidFill>
                  <a:srgbClr val="AD136B"/>
                </a:solidFill>
              </a:rPr>
              <a:t> </a:t>
            </a:r>
            <a:r>
              <a:rPr lang="uk-UA" b="1" i="1" dirty="0" err="1" smtClean="0">
                <a:solidFill>
                  <a:srgbClr val="AD136B"/>
                </a:solidFill>
              </a:rPr>
              <a:t>“головне</a:t>
            </a:r>
            <a:r>
              <a:rPr lang="uk-UA" b="1" i="1" dirty="0" smtClean="0">
                <a:solidFill>
                  <a:srgbClr val="AD136B"/>
                </a:solidFill>
              </a:rPr>
              <a:t> дало домашнє життя – десятки журналів, російських та іноземних, які виписував </a:t>
            </a:r>
            <a:r>
              <a:rPr lang="uk-UA" b="1" i="1" dirty="0" err="1" smtClean="0">
                <a:solidFill>
                  <a:srgbClr val="AD136B"/>
                </a:solidFill>
              </a:rPr>
              <a:t>батько”</a:t>
            </a:r>
            <a:r>
              <a:rPr lang="uk-UA" b="1" i="1" dirty="0" smtClean="0">
                <a:solidFill>
                  <a:srgbClr val="AD136B"/>
                </a:solidFill>
              </a:rPr>
              <a:t> </a:t>
            </a:r>
            <a:endParaRPr lang="uk-UA" b="1" dirty="0">
              <a:solidFill>
                <a:srgbClr val="AD136B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214290"/>
            <a:ext cx="5236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AD1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Юність </a:t>
            </a:r>
            <a:r>
              <a:rPr lang="uk-UA" sz="2400" b="1" dirty="0">
                <a:solidFill>
                  <a:srgbClr val="AD1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uk-UA" sz="2400" b="1" dirty="0" smtClean="0">
                <a:solidFill>
                  <a:srgbClr val="AD1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олодимира, студентські роки </a:t>
            </a:r>
            <a:endParaRPr lang="uk-UA" sz="2400" b="1" dirty="0">
              <a:solidFill>
                <a:srgbClr val="AD136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v13 вернадський 188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857232"/>
            <a:ext cx="2891811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928662" y="4286256"/>
            <a:ext cx="1365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1886 рік</a:t>
            </a:r>
            <a:endParaRPr lang="uk-UA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2844" y="5000636"/>
            <a:ext cx="319504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Навчався В.І.Вернадський </a:t>
            </a:r>
          </a:p>
          <a:p>
            <a:pPr algn="ctr"/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Петербурзькому </a:t>
            </a:r>
          </a:p>
          <a:p>
            <a:pPr algn="ctr"/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університеті </a:t>
            </a:r>
          </a:p>
          <a:p>
            <a:pPr algn="ctr"/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фізико-математичному</a:t>
            </a:r>
          </a:p>
          <a:p>
            <a:pPr algn="ctr"/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факультеті (1881 – 1885) </a:t>
            </a: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3-Beketov-bg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496" y="3643314"/>
            <a:ext cx="2514706" cy="307181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7" name="Рисунок 6" descr="mendeleev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9010" y="785795"/>
            <a:ext cx="1896393" cy="300039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8" name="Рисунок 7" descr="v58докучаев в.в.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3372" y="928670"/>
            <a:ext cx="2143140" cy="258209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9" name="Рисунок 8" descr="v11воейков а.и.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16" y="4000504"/>
            <a:ext cx="2046173" cy="268350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214810" y="2928934"/>
            <a:ext cx="141756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1600" b="1" dirty="0" smtClean="0"/>
              <a:t>Докучаєв В.В.</a:t>
            </a:r>
          </a:p>
          <a:p>
            <a:r>
              <a:rPr lang="uk-UA" sz="1600" b="1" dirty="0" smtClean="0"/>
              <a:t>1846 - 1903</a:t>
            </a:r>
            <a:endParaRPr lang="uk-UA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929454" y="3143248"/>
            <a:ext cx="148790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1600" b="1" dirty="0" smtClean="0"/>
              <a:t>Мендєлєєв Д.І.</a:t>
            </a:r>
          </a:p>
          <a:p>
            <a:r>
              <a:rPr lang="uk-UA" sz="1600" b="1" dirty="0" smtClean="0"/>
              <a:t>1834 - 1907</a:t>
            </a:r>
            <a:endParaRPr lang="uk-UA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071934" y="6072206"/>
            <a:ext cx="133427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1600" b="1" dirty="0" err="1" smtClean="0"/>
              <a:t>Бекетов</a:t>
            </a:r>
            <a:r>
              <a:rPr lang="uk-UA" sz="1600" b="1" dirty="0" smtClean="0"/>
              <a:t> А.М.</a:t>
            </a:r>
          </a:p>
          <a:p>
            <a:r>
              <a:rPr lang="uk-UA" sz="1600" b="1" dirty="0" smtClean="0"/>
              <a:t>1825 - 1902</a:t>
            </a:r>
            <a:endParaRPr lang="uk-UA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000892" y="6072206"/>
            <a:ext cx="14007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1600" b="1" dirty="0" err="1" smtClean="0"/>
              <a:t>Воєйков</a:t>
            </a:r>
            <a:r>
              <a:rPr lang="uk-UA" sz="1600" b="1" dirty="0" smtClean="0"/>
              <a:t> О.І.</a:t>
            </a:r>
          </a:p>
          <a:p>
            <a:r>
              <a:rPr lang="uk-UA" sz="1600" b="1" dirty="0" smtClean="0"/>
              <a:t>1842 - 1916</a:t>
            </a:r>
            <a:endParaRPr lang="uk-UA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357554" y="1428736"/>
            <a:ext cx="553998" cy="471231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uk-UA" sz="2400" b="1" dirty="0" smtClean="0">
                <a:solidFill>
                  <a:srgbClr val="AD1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Вчителі Володимира Вернадського</a:t>
            </a:r>
            <a:endParaRPr lang="uk-UA" sz="2400" b="1" dirty="0">
              <a:solidFill>
                <a:srgbClr val="AD136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niver с.петербург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214290"/>
            <a:ext cx="4383696" cy="2143140"/>
          </a:xfrm>
          <a:prstGeom prst="roundRect">
            <a:avLst>
              <a:gd name="adj" fmla="val 1271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2714620"/>
          <a:ext cx="8501122" cy="38709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92465"/>
                <a:gridCol w="65086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1881-</a:t>
                      </a:r>
                      <a:b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1885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Навчався в Петербурзькому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унiверситетi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участь у 1884 р. в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експедицii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професора В. Докучаєва по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дослiдженню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земель Нижньогородської</a:t>
                      </a:r>
                      <a:r>
                        <a:rPr kumimoji="0" lang="uk-UA" sz="16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губернiї</a:t>
                      </a:r>
                      <a:endParaRPr lang="uk-UA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1885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Закiнчив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унiверситет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залишений для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пiдготовки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до професорського звання</a:t>
                      </a:r>
                      <a:endParaRPr lang="uk-UA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1886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Призначений хранителем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Мiнералогiчного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кабiнету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Петербурзького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унiверситету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обраний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дiйсним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членом Петербурзького товариства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природодослiдникiв</a:t>
                      </a:r>
                      <a:endParaRPr lang="uk-UA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1887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Вiдряджений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 кордон (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Iталiя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Нiмеччина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Францiя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для продовження навчання; обраний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дiйсним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членом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Вiльного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економiчного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товариства</a:t>
                      </a:r>
                      <a:endParaRPr lang="uk-UA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1888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Публiкує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першi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науковi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працi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[О фосфоритах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Смоленской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губернии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]: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краткое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сообщение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//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Тр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имп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Вольного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эконом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об-ва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- 1888. - N 3. - С. 84-85; О фосфоритах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Смоленской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губернии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//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Тр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имп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Вольного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эконом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об-ва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- 1888. - N 11 - С. 263-294</a:t>
                      </a:r>
                      <a:endParaRPr lang="uk-UA" sz="1600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71736" y="214290"/>
            <a:ext cx="31811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БРАТСТВО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1214422"/>
            <a:ext cx="8706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   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Під час навчання в університеті В.І.Вернадський увійшов до одного з народницьких </a:t>
            </a:r>
          </a:p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гуртків – науково-літературного товариства. 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1857364"/>
            <a:ext cx="81916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   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З надр товариства виникло у 1885 році Братство, діяльність якого прийняла </a:t>
            </a:r>
          </a:p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науково-етичний характер. Члени Братства за власні кошти видавали книги для </a:t>
            </a:r>
          </a:p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народу, відкрили в Петербурзі народні читальні, вели просвітницьку роботу.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2857496"/>
            <a:ext cx="79054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Внутрішнє життя Братства впорядковувалось трьома основними правилами: </a:t>
            </a:r>
          </a:p>
          <a:p>
            <a:pPr marL="800100" lvl="1" indent="-342900">
              <a:buFont typeface="+mj-lt"/>
              <a:buAutoNum type="arabicPeriod"/>
            </a:pPr>
            <a:r>
              <a:rPr lang="uk-UA" dirty="0" smtClean="0">
                <a:solidFill>
                  <a:srgbClr val="C00000"/>
                </a:solidFill>
              </a:rPr>
              <a:t> працюй якомога більше, </a:t>
            </a:r>
          </a:p>
          <a:p>
            <a:pPr marL="800100" lvl="1" indent="-342900">
              <a:buFont typeface="+mj-lt"/>
              <a:buAutoNum type="arabicPeriod"/>
            </a:pPr>
            <a:r>
              <a:rPr lang="uk-UA" dirty="0" smtClean="0">
                <a:solidFill>
                  <a:srgbClr val="C00000"/>
                </a:solidFill>
              </a:rPr>
              <a:t> споживай (для себе) якнайменше, </a:t>
            </a:r>
          </a:p>
          <a:p>
            <a:pPr marL="800100" lvl="1" indent="-342900">
              <a:buFont typeface="+mj-lt"/>
              <a:buAutoNum type="arabicPeriod"/>
            </a:pPr>
            <a:r>
              <a:rPr lang="uk-UA" dirty="0" smtClean="0">
                <a:solidFill>
                  <a:srgbClr val="C00000"/>
                </a:solidFill>
              </a:rPr>
              <a:t> на чужі біди дивись, як на свої. 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4143380"/>
            <a:ext cx="85072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  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Братство проіснувало 35 років. Друзі листувалися, щороку 30 грудня зустрічалися </a:t>
            </a:r>
          </a:p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сім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’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ями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, проводили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разом літні канікули. 30 грудня 1921 року в останній раз </a:t>
            </a:r>
          </a:p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зібралось разом братство.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5143512"/>
            <a:ext cx="81822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    Коли в 1942 році Вернадський одержав Сталінську премію (200 тис. руб.), то </a:t>
            </a:r>
          </a:p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100 тис. руб. він передав на оборону країни, а решту розділив між друзями і </a:t>
            </a:r>
          </a:p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вдовами померлих друзів, собі не залишивши нічого.   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71670" y="6215082"/>
            <a:ext cx="4618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Ядро Братства (разом з дружинами) склали: </a:t>
            </a:r>
            <a:endParaRPr lang="uk-UA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5" grpId="0"/>
      <p:bldP spid="6" grpId="0"/>
      <p:bldP spid="7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аховский_Дмитрий_Иванович 1861-193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142852"/>
            <a:ext cx="2000264" cy="311325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3" name="Рисунок 2" descr="41-015 корнилов а.а.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264" y="3643314"/>
            <a:ext cx="2306267" cy="292895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4" name="Рисунок 3" descr="Krasnov-Andrej-Nikolajevich-1.PNG 1862 - 191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7620" y="3428999"/>
            <a:ext cx="2412518" cy="321451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5" name="Рисунок 4" descr="m_22050 гревс и.м. 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20" y="3429000"/>
            <a:ext cx="3214710" cy="321471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7" name="Рисунок 6" descr="Oldenburgсергей федорович 1863 -1934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3702" y="285728"/>
            <a:ext cx="2293516" cy="306229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8" name="Рисунок 7" descr="ris8-1вернадський 1890 роки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86116" y="285728"/>
            <a:ext cx="2357454" cy="2855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14282" y="2357430"/>
            <a:ext cx="1615827" cy="8617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uk-UA" sz="1600" dirty="0" smtClean="0"/>
              <a:t>Шаховський Д.І.</a:t>
            </a:r>
          </a:p>
          <a:p>
            <a:pPr algn="ctr"/>
            <a:r>
              <a:rPr lang="uk-UA" sz="1600" dirty="0" smtClean="0"/>
              <a:t>(1861 – 1939),</a:t>
            </a:r>
          </a:p>
          <a:p>
            <a:pPr algn="ctr"/>
            <a:r>
              <a:rPr lang="uk-UA" sz="1600" dirty="0" smtClean="0"/>
              <a:t>історик</a:t>
            </a:r>
            <a:endParaRPr lang="uk-UA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857884" y="2428868"/>
            <a:ext cx="1613840" cy="8617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uk-UA" sz="1600" dirty="0" err="1" smtClean="0"/>
              <a:t>Ольденбург</a:t>
            </a:r>
            <a:r>
              <a:rPr lang="uk-UA" sz="1600" dirty="0" smtClean="0"/>
              <a:t> С.Ф.</a:t>
            </a:r>
          </a:p>
          <a:p>
            <a:pPr algn="ctr"/>
            <a:r>
              <a:rPr lang="uk-UA" sz="1600" dirty="0" smtClean="0"/>
              <a:t>(1863 – 1934), </a:t>
            </a:r>
          </a:p>
          <a:p>
            <a:pPr algn="ctr"/>
            <a:r>
              <a:rPr lang="uk-UA" sz="1600" dirty="0" smtClean="0"/>
              <a:t>індолог</a:t>
            </a:r>
            <a:endParaRPr lang="uk-UA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57158" y="5715016"/>
            <a:ext cx="1523559" cy="8617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uk-UA" sz="1600" dirty="0" err="1" smtClean="0"/>
              <a:t>Гревс</a:t>
            </a:r>
            <a:r>
              <a:rPr lang="uk-UA" sz="1600" dirty="0" smtClean="0"/>
              <a:t> І.М.</a:t>
            </a:r>
          </a:p>
          <a:p>
            <a:pPr algn="ctr"/>
            <a:r>
              <a:rPr lang="uk-UA" sz="1600" dirty="0" smtClean="0"/>
              <a:t>(1860 – 1941),</a:t>
            </a:r>
          </a:p>
          <a:p>
            <a:pPr algn="ctr"/>
            <a:r>
              <a:rPr lang="uk-UA" sz="1600" dirty="0" smtClean="0"/>
              <a:t>історик</a:t>
            </a:r>
            <a:endParaRPr lang="uk-UA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643702" y="5643578"/>
            <a:ext cx="1589602" cy="8617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uk-UA" sz="1600" dirty="0" smtClean="0"/>
              <a:t>Корнілов О.О.</a:t>
            </a:r>
          </a:p>
          <a:p>
            <a:pPr algn="ctr"/>
            <a:r>
              <a:rPr lang="uk-UA" sz="1600" dirty="0" smtClean="0"/>
              <a:t>(1862 – 1925), </a:t>
            </a:r>
          </a:p>
          <a:p>
            <a:pPr algn="ctr"/>
            <a:r>
              <a:rPr lang="uk-UA" sz="1600" dirty="0" smtClean="0"/>
              <a:t>історик</a:t>
            </a:r>
            <a:endParaRPr lang="uk-UA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214810" y="5715016"/>
            <a:ext cx="1523301" cy="8617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uk-UA" sz="1600" dirty="0" smtClean="0"/>
              <a:t>Краснов А.М.</a:t>
            </a:r>
          </a:p>
          <a:p>
            <a:pPr algn="ctr"/>
            <a:r>
              <a:rPr lang="uk-UA" sz="1600" dirty="0" smtClean="0"/>
              <a:t>(1862 – 1914),</a:t>
            </a:r>
          </a:p>
          <a:p>
            <a:pPr algn="ctr"/>
            <a:r>
              <a:rPr lang="uk-UA" sz="1600" dirty="0" smtClean="0"/>
              <a:t>ботанік</a:t>
            </a:r>
            <a:endParaRPr lang="uk-UA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3571868" y="2714620"/>
            <a:ext cx="1678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>
                <a:solidFill>
                  <a:schemeClr val="bg1"/>
                </a:solidFill>
              </a:rPr>
              <a:t>Вернадський В.І.</a:t>
            </a:r>
            <a:endParaRPr lang="uk-UA" sz="16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285728"/>
            <a:ext cx="6408036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800" b="1" dirty="0" smtClean="0">
                <a:ln w="11430"/>
                <a:solidFill>
                  <a:srgbClr val="AD136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1886 році Вернадський одружується…</a:t>
            </a:r>
            <a:endParaRPr lang="uk-UA" sz="2800" b="1" dirty="0">
              <a:ln w="11430"/>
              <a:solidFill>
                <a:srgbClr val="AD136B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VERN1 188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1142984"/>
            <a:ext cx="3329725" cy="4214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VERN2 1886 дружин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9238" y="1142984"/>
            <a:ext cx="3006587" cy="4214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28596" y="5643578"/>
            <a:ext cx="81572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AD1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Наталією Єгорівною </a:t>
            </a:r>
            <a:r>
              <a:rPr lang="uk-UA" sz="2000" b="1" dirty="0" err="1" smtClean="0">
                <a:solidFill>
                  <a:srgbClr val="AD1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Старицькою</a:t>
            </a:r>
            <a:r>
              <a:rPr lang="uk-UA" sz="2000" b="1" dirty="0" smtClean="0">
                <a:solidFill>
                  <a:srgbClr val="AD1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(1861 – 1942) Володимир Іванович </a:t>
            </a:r>
          </a:p>
          <a:p>
            <a:pPr algn="ctr"/>
            <a:r>
              <a:rPr lang="uk-UA" sz="2000" b="1" dirty="0" smtClean="0">
                <a:solidFill>
                  <a:srgbClr val="AD1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прожив, за його словами, </a:t>
            </a:r>
            <a:r>
              <a:rPr lang="uk-UA" sz="2000" b="1" dirty="0" err="1" smtClean="0">
                <a:solidFill>
                  <a:srgbClr val="AD1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“душа</a:t>
            </a:r>
            <a:r>
              <a:rPr lang="uk-UA" sz="2000" b="1" dirty="0" smtClean="0">
                <a:solidFill>
                  <a:srgbClr val="AD1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душу і думка в </a:t>
            </a:r>
            <a:r>
              <a:rPr lang="uk-UA" sz="2000" b="1" dirty="0" err="1" smtClean="0">
                <a:solidFill>
                  <a:srgbClr val="AD1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думку”</a:t>
            </a:r>
            <a:r>
              <a:rPr lang="uk-UA" sz="2000" b="1" dirty="0" smtClean="0">
                <a:solidFill>
                  <a:srgbClr val="AD1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майже 56 </a:t>
            </a:r>
          </a:p>
          <a:p>
            <a:pPr algn="ctr"/>
            <a:r>
              <a:rPr lang="uk-UA" sz="2000" b="1" dirty="0" smtClean="0">
                <a:solidFill>
                  <a:srgbClr val="AD1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щасливих років</a:t>
            </a:r>
            <a:endParaRPr lang="uk-UA" sz="2000" b="1" dirty="0">
              <a:solidFill>
                <a:srgbClr val="AD136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2.2|1.5|2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9|1|1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6|2.4|2.4|2.3|2|2|2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3|10.4|0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0.2|10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7|2.5|2.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2.6|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2|8.6|5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4|3|2.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2|8.9|6.9|10.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3|9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6|2.7|2.4|1.9|1.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5|2.4|1.5|2.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4.8|2.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7|1.7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2|1.6|1.1|1.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4|2.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4|4.1|2.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7|2.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9|1.1|3.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6|1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3|1.2|0.9|4.4|1.3|2.3|1.9|2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|0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3|2.1|2.4|2.5|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9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2684</TotalTime>
  <Words>2916</Words>
  <Application>Microsoft Office PowerPoint</Application>
  <PresentationFormat>Экран (4:3)</PresentationFormat>
  <Paragraphs>337</Paragraphs>
  <Slides>36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</dc:creator>
  <cp:lastModifiedBy>Галина</cp:lastModifiedBy>
  <cp:revision>295</cp:revision>
  <dcterms:created xsi:type="dcterms:W3CDTF">2010-07-07T10:32:46Z</dcterms:created>
  <dcterms:modified xsi:type="dcterms:W3CDTF">2011-01-16T09:16:21Z</dcterms:modified>
</cp:coreProperties>
</file>