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64" r:id="rId4"/>
    <p:sldId id="263" r:id="rId5"/>
    <p:sldId id="270" r:id="rId6"/>
    <p:sldId id="271" r:id="rId7"/>
    <p:sldId id="272" r:id="rId8"/>
    <p:sldId id="273" r:id="rId9"/>
    <p:sldId id="274" r:id="rId10"/>
    <p:sldId id="276" r:id="rId11"/>
    <p:sldId id="275" r:id="rId12"/>
    <p:sldId id="277" r:id="rId13"/>
    <p:sldId id="279" r:id="rId14"/>
    <p:sldId id="278" r:id="rId15"/>
    <p:sldId id="266" r:id="rId16"/>
    <p:sldId id="269" r:id="rId17"/>
    <p:sldId id="268" r:id="rId18"/>
    <p:sldId id="267" r:id="rId1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F14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416" y="-21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AEFBC681-007A-4534-B844-13CEBBCD1F41}" type="datetimeFigureOut">
              <a:rPr lang="ru-RU"/>
              <a:pPr>
                <a:defRPr/>
              </a:pPr>
              <a:t>28.03.2012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118E785-738D-4198-B1F2-90A1B22A137F}"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0967B4DB-B936-45E2-A033-9EC41AC94673}" type="datetimeFigureOut">
              <a:rPr lang="ru-RU"/>
              <a:pPr>
                <a:defRPr/>
              </a:pPr>
              <a:t>28.03.2012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CA450AC-09D6-413D-809E-4FE5F3BCCCAF}"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DD37E97-ABC3-45DC-A0D2-3DDFD38C0AD9}" type="datetimeFigureOut">
              <a:rPr lang="ru-RU"/>
              <a:pPr>
                <a:defRPr/>
              </a:pPr>
              <a:t>28.03.2012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1E4BA00-BD2E-402D-AD71-6D923132236D}"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F3CF164-2A39-47E8-9ED5-320E91C778B3}" type="datetimeFigureOut">
              <a:rPr lang="ru-RU"/>
              <a:pPr>
                <a:defRPr/>
              </a:pPr>
              <a:t>28.03.2012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7104B56-63EE-4567-B906-D236D8AE9E63}"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C356099E-F3BE-4963-A076-95E9E323C423}" type="datetimeFigureOut">
              <a:rPr lang="ru-RU"/>
              <a:pPr>
                <a:defRPr/>
              </a:pPr>
              <a:t>28.03.2012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F3D1696-80DD-45BB-9068-B03F3983A192}"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7BCD9C37-F065-4016-97C9-83CD6ACD7649}" type="datetimeFigureOut">
              <a:rPr lang="ru-RU"/>
              <a:pPr>
                <a:defRPr/>
              </a:pPr>
              <a:t>28.03.2012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F1840F4-5C3E-4862-B7F0-F9A85577DD7E}"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936817A3-DF45-4164-8D15-CF05F939F9CE}" type="datetimeFigureOut">
              <a:rPr lang="ru-RU"/>
              <a:pPr>
                <a:defRPr/>
              </a:pPr>
              <a:t>28.03.2012</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E6CB4204-D4DB-45C8-B846-656F711812C1}"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437AF3DE-A29D-4C1C-9CD3-15776FF1B509}" type="datetimeFigureOut">
              <a:rPr lang="ru-RU"/>
              <a:pPr>
                <a:defRPr/>
              </a:pPr>
              <a:t>28.03.2012</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BA476039-883E-4CCD-B8F6-ED303DCEADD2}"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93D6893E-9B66-4F2F-9426-67FE48ECE0C9}" type="datetimeFigureOut">
              <a:rPr lang="ru-RU"/>
              <a:pPr>
                <a:defRPr/>
              </a:pPr>
              <a:t>28.03.2012</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B8AA356A-C1F8-4A30-B0F3-CBEA18D692C5}"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24EEC632-F099-4C4F-A257-531179728E75}" type="datetimeFigureOut">
              <a:rPr lang="ru-RU"/>
              <a:pPr>
                <a:defRPr/>
              </a:pPr>
              <a:t>28.03.2012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58C9F17E-4896-4950-84E5-A33A5887C2D7}"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769628B2-67A9-42C1-92B7-7B66D9B024BA}" type="datetimeFigureOut">
              <a:rPr lang="ru-RU"/>
              <a:pPr>
                <a:defRPr/>
              </a:pPr>
              <a:t>28.03.2012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85E70F76-9428-434B-906B-17128FEF2CB8}"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8202943F-10E3-45B7-B47D-4580C30CE9C4}" type="datetimeFigureOut">
              <a:rPr lang="ru-RU"/>
              <a:pPr>
                <a:defRPr/>
              </a:pPr>
              <a:t>28.03.2012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18F0961E-424F-4690-8A6E-4064C67E088A}"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2.png"/><Relationship Id="rId7" Type="http://schemas.openxmlformats.org/officeDocument/2006/relationships/image" Target="../media/image22.jpeg"/><Relationship Id="rId12" Type="http://schemas.openxmlformats.org/officeDocument/2006/relationships/image" Target="../media/image27.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1.gif"/><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Заголовок 1"/>
          <p:cNvSpPr>
            <a:spLocks noGrp="1"/>
          </p:cNvSpPr>
          <p:nvPr>
            <p:ph type="ctrTitle"/>
          </p:nvPr>
        </p:nvSpPr>
        <p:spPr/>
        <p:txBody>
          <a:bodyPr/>
          <a:lstStyle/>
          <a:p>
            <a:endParaRPr lang="en-US" smtClean="0"/>
          </a:p>
        </p:txBody>
      </p:sp>
      <p:sp>
        <p:nvSpPr>
          <p:cNvPr id="3" name="Подзаголовок 2"/>
          <p:cNvSpPr>
            <a:spLocks noGrp="1"/>
          </p:cNvSpPr>
          <p:nvPr>
            <p:ph type="subTitle" idx="1"/>
          </p:nvPr>
        </p:nvSpPr>
        <p:spPr/>
        <p:txBody>
          <a:bodyPr rtlCol="0">
            <a:normAutofit/>
          </a:bodyPr>
          <a:lstStyle/>
          <a:p>
            <a:pPr fontAlgn="auto">
              <a:spcAft>
                <a:spcPts val="0"/>
              </a:spcAft>
              <a:buFont typeface="Arial" pitchFamily="34" charset="0"/>
              <a:buNone/>
              <a:defRPr/>
            </a:pPr>
            <a:endParaRPr lang="ru-RU" dirty="0"/>
          </a:p>
        </p:txBody>
      </p:sp>
      <p:pic>
        <p:nvPicPr>
          <p:cNvPr id="13315" name="Picture 2" descr="G:\школа\ДЛЯ ПРЕЗЕНТАЦИИ\125 фоны для презентаций\Abstract-backgrounds\1680colourback_2004.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Прямоугольник 4"/>
          <p:cNvSpPr/>
          <p:nvPr/>
        </p:nvSpPr>
        <p:spPr>
          <a:xfrm>
            <a:off x="3428992" y="2000240"/>
            <a:ext cx="4806124" cy="2800767"/>
          </a:xfrm>
          <a:prstGeom prst="rect">
            <a:avLst/>
          </a:prstGeom>
          <a:noFill/>
        </p:spPr>
        <p:txBody>
          <a:bodyPr wrap="none">
            <a:spAutoFit/>
          </a:bodyPr>
          <a:lstStyle/>
          <a:p>
            <a:pPr fontAlgn="auto">
              <a:spcBef>
                <a:spcPts val="0"/>
              </a:spcBef>
              <a:spcAft>
                <a:spcPts val="0"/>
              </a:spcAft>
              <a:defRPr/>
            </a:pPr>
            <a:r>
              <a:rPr lang="ru-RU" sz="8800" b="1" dirty="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latin typeface="Monotype Corsiva" pitchFamily="66" charset="0"/>
              </a:rPr>
              <a:t>Джеймс </a:t>
            </a:r>
          </a:p>
          <a:p>
            <a:pPr fontAlgn="auto">
              <a:spcBef>
                <a:spcPts val="0"/>
              </a:spcBef>
              <a:spcAft>
                <a:spcPts val="0"/>
              </a:spcAft>
              <a:defRPr/>
            </a:pPr>
            <a:r>
              <a:rPr lang="ru-RU" sz="8800" b="1" dirty="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latin typeface="Monotype Corsiva" pitchFamily="66" charset="0"/>
              </a:rPr>
              <a:t> </a:t>
            </a:r>
            <a:r>
              <a:rPr lang="ru-RU" sz="8800" b="1" dirty="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latin typeface="Monotype Corsiva" pitchFamily="66" charset="0"/>
              </a:rPr>
              <a:t>      Джойс</a:t>
            </a:r>
            <a:endParaRPr lang="ru-RU" sz="8800" b="1" dirty="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latin typeface="Monotype Corsiva" pitchFamily="66" charset="0"/>
            </a:endParaRPr>
          </a:p>
        </p:txBody>
      </p:sp>
      <p:pic>
        <p:nvPicPr>
          <p:cNvPr id="13317" name="Picture 5" descr="G:\школа\ДЛЯ ПРЕЗЕНТАЦИИ\Новая папка\64636723_razdelit.gif"/>
          <p:cNvPicPr>
            <a:picLocks noChangeAspect="1" noChangeArrowheads="1"/>
          </p:cNvPicPr>
          <p:nvPr/>
        </p:nvPicPr>
        <p:blipFill>
          <a:blip r:embed="rId3"/>
          <a:srcRect/>
          <a:stretch>
            <a:fillRect/>
          </a:stretch>
        </p:blipFill>
        <p:spPr bwMode="auto">
          <a:xfrm>
            <a:off x="428625" y="6143625"/>
            <a:ext cx="2495550" cy="285750"/>
          </a:xfrm>
          <a:prstGeom prst="rect">
            <a:avLst/>
          </a:prstGeom>
          <a:noFill/>
          <a:ln w="9525">
            <a:noFill/>
            <a:miter lim="800000"/>
            <a:headEnd/>
            <a:tailEnd/>
          </a:ln>
        </p:spPr>
      </p:pic>
      <p:pic>
        <p:nvPicPr>
          <p:cNvPr id="1031" name="Picture 7" descr="C:\Documents and Settings\Lena\Рабочий стол\Дж Джойс\dgois.jpg"/>
          <p:cNvPicPr>
            <a:picLocks noChangeAspect="1" noChangeArrowheads="1"/>
          </p:cNvPicPr>
          <p:nvPr/>
        </p:nvPicPr>
        <p:blipFill>
          <a:blip r:embed="rId4"/>
          <a:srcRect/>
          <a:stretch>
            <a:fillRect/>
          </a:stretch>
        </p:blipFill>
        <p:spPr bwMode="auto">
          <a:xfrm>
            <a:off x="571500" y="2389188"/>
            <a:ext cx="2474913" cy="2754312"/>
          </a:xfrm>
          <a:prstGeom prst="rect">
            <a:avLst/>
          </a:prstGeom>
          <a:ln w="38100">
            <a:solidFill>
              <a:srgbClr val="92D050"/>
            </a:solidFill>
          </a:ln>
          <a:effectLst>
            <a:outerShdw blurRad="292100" dist="139700" dir="2700000" algn="tl" rotWithShape="0">
              <a:srgbClr val="333333">
                <a:alpha val="65000"/>
              </a:srgbClr>
            </a:outerShdw>
          </a:effectLst>
        </p:spPr>
      </p:pic>
      <p:sp>
        <p:nvSpPr>
          <p:cNvPr id="12" name="Прямоугольник 11"/>
          <p:cNvSpPr/>
          <p:nvPr/>
        </p:nvSpPr>
        <p:spPr>
          <a:xfrm>
            <a:off x="357158" y="5214950"/>
            <a:ext cx="2727029" cy="769441"/>
          </a:xfrm>
          <a:prstGeom prst="rect">
            <a:avLst/>
          </a:prstGeom>
          <a:noFill/>
        </p:spPr>
        <p:txBody>
          <a:bodyPr wrap="none">
            <a:spAutoFit/>
          </a:bodyPr>
          <a:lstStyle/>
          <a:p>
            <a:pPr algn="ctr" fontAlgn="auto">
              <a:spcBef>
                <a:spcPts val="0"/>
              </a:spcBef>
              <a:spcAft>
                <a:spcPts val="0"/>
              </a:spcAft>
              <a:defRPr/>
            </a:pPr>
            <a:r>
              <a:rPr lang="ru-RU" sz="4400" b="1" dirty="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latin typeface="Monotype Corsiva" pitchFamily="66" charset="0"/>
              </a:rPr>
              <a:t>(1882–1941)</a:t>
            </a:r>
            <a:endParaRPr lang="ru-RU" sz="4400" b="1" dirty="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latin typeface="Monotype Corsiva" pitchFamily="66" charset="0"/>
            </a:endParaRPr>
          </a:p>
        </p:txBody>
      </p:sp>
      <p:sp>
        <p:nvSpPr>
          <p:cNvPr id="14" name="Прямоугольник 13"/>
          <p:cNvSpPr/>
          <p:nvPr/>
        </p:nvSpPr>
        <p:spPr>
          <a:xfrm>
            <a:off x="1" y="928670"/>
            <a:ext cx="9144000" cy="1015663"/>
          </a:xfrm>
          <a:prstGeom prst="rect">
            <a:avLst/>
          </a:prstGeom>
          <a:noFill/>
        </p:spPr>
        <p:txBody>
          <a:bodyPr>
            <a:spAutoFit/>
          </a:bodyPr>
          <a:lstStyle/>
          <a:p>
            <a:pPr algn="ctr" fontAlgn="auto">
              <a:spcBef>
                <a:spcPts val="0"/>
              </a:spcBef>
              <a:spcAft>
                <a:spcPts val="0"/>
              </a:spcAft>
              <a:defRPr/>
            </a:pPr>
            <a:r>
              <a:rPr lang="en-US" sz="6000" b="1" dirty="0">
                <a:ln w="19050">
                  <a:solidFill>
                    <a:schemeClr val="tx2">
                      <a:tint val="1000"/>
                    </a:schemeClr>
                  </a:solidFill>
                  <a:prstDash val="solid"/>
                </a:ln>
                <a:solidFill>
                  <a:srgbClr val="E1F145"/>
                </a:solidFill>
                <a:effectLst>
                  <a:outerShdw blurRad="50000" dist="50800" dir="7500000" algn="tl">
                    <a:srgbClr val="000000">
                      <a:shade val="5000"/>
                      <a:alpha val="35000"/>
                    </a:srgbClr>
                  </a:outerShdw>
                </a:effectLst>
                <a:latin typeface="Monotype Corsiva" pitchFamily="66" charset="0"/>
              </a:rPr>
              <a:t>James Augustine Aloysius Joyce</a:t>
            </a:r>
            <a:endParaRPr lang="ru-RU" sz="6000" b="1" dirty="0">
              <a:ln w="19050">
                <a:solidFill>
                  <a:schemeClr val="tx2">
                    <a:tint val="1000"/>
                  </a:schemeClr>
                </a:solidFill>
                <a:prstDash val="solid"/>
              </a:ln>
              <a:solidFill>
                <a:srgbClr val="E1F145"/>
              </a:solidFill>
              <a:effectLst>
                <a:outerShdw blurRad="50000" dist="50800" dir="7500000" algn="tl">
                  <a:srgbClr val="000000">
                    <a:shade val="5000"/>
                    <a:alpha val="35000"/>
                  </a:srgbClr>
                </a:outerShdw>
              </a:effectLst>
              <a:latin typeface="Monotype Corsiva" pitchFamily="66" charset="0"/>
            </a:endParaRPr>
          </a:p>
        </p:txBody>
      </p:sp>
      <p:sp>
        <p:nvSpPr>
          <p:cNvPr id="15" name="TextBox 14"/>
          <p:cNvSpPr txBox="1"/>
          <p:nvPr/>
        </p:nvSpPr>
        <p:spPr>
          <a:xfrm>
            <a:off x="5357813" y="4857750"/>
            <a:ext cx="3786187" cy="954088"/>
          </a:xfrm>
          <a:prstGeom prst="rect">
            <a:avLst/>
          </a:prstGeom>
          <a:noFill/>
        </p:spPr>
        <p:txBody>
          <a:bodyPr>
            <a:spAutoFit/>
          </a:bodyPr>
          <a:lstStyle/>
          <a:p>
            <a:pPr fontAlgn="auto">
              <a:spcBef>
                <a:spcPts val="0"/>
              </a:spcBef>
              <a:spcAft>
                <a:spcPts val="0"/>
              </a:spcAft>
              <a:defRPr/>
            </a:pPr>
            <a:r>
              <a:rPr lang="uk-UA" sz="2800" b="1" i="1" dirty="0">
                <a:solidFill>
                  <a:schemeClr val="accent3">
                    <a:lumMod val="40000"/>
                    <a:lumOff val="60000"/>
                  </a:schemeClr>
                </a:solidFill>
                <a:latin typeface="Monotype Corsiva" pitchFamily="66" charset="0"/>
                <a:cs typeface="Times New Roman" pitchFamily="18" charset="0"/>
              </a:rPr>
              <a:t>Геній не робить помилок.</a:t>
            </a:r>
          </a:p>
          <a:p>
            <a:pPr fontAlgn="auto">
              <a:spcBef>
                <a:spcPts val="0"/>
              </a:spcBef>
              <a:spcAft>
                <a:spcPts val="0"/>
              </a:spcAft>
              <a:defRPr/>
            </a:pPr>
            <a:r>
              <a:rPr lang="uk-UA" sz="2800" b="1" i="1" dirty="0">
                <a:solidFill>
                  <a:schemeClr val="accent3">
                    <a:lumMod val="40000"/>
                    <a:lumOff val="60000"/>
                  </a:schemeClr>
                </a:solidFill>
                <a:latin typeface="Monotype Corsiva" pitchFamily="66" charset="0"/>
                <a:cs typeface="Times New Roman" pitchFamily="18" charset="0"/>
              </a:rPr>
              <a:t>Його промахи – навмисні.</a:t>
            </a:r>
            <a:endParaRPr lang="ru-RU" sz="2800" b="1" i="1" dirty="0">
              <a:solidFill>
                <a:schemeClr val="accent3">
                  <a:lumMod val="40000"/>
                  <a:lumOff val="60000"/>
                </a:schemeClr>
              </a:solidFill>
              <a:latin typeface="Monotype Corsiva" pitchFamily="66" charset="0"/>
              <a:cs typeface="Times New Roman" pitchFamily="18" charset="0"/>
            </a:endParaRPr>
          </a:p>
        </p:txBody>
      </p:sp>
    </p:spTree>
  </p:cSld>
  <p:clrMapOvr>
    <a:masterClrMapping/>
  </p:clrMapOvr>
  <p:transition spd="slow">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descr="G:\школа\ДЛЯ ПРЕЗЕНТАЦИИ\125 фоны для презентаций\Abstract-backgrounds\1680colourback_2004.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22530" name="Picture 5" descr="G:\школа\ДЛЯ ПРЕЗЕНТАЦИИ\Новая папка\64636723_razdelit.gif"/>
          <p:cNvPicPr>
            <a:picLocks noChangeAspect="1" noChangeArrowheads="1"/>
          </p:cNvPicPr>
          <p:nvPr/>
        </p:nvPicPr>
        <p:blipFill>
          <a:blip r:embed="rId3"/>
          <a:srcRect/>
          <a:stretch>
            <a:fillRect/>
          </a:stretch>
        </p:blipFill>
        <p:spPr bwMode="auto">
          <a:xfrm>
            <a:off x="6143625" y="4357688"/>
            <a:ext cx="2495550" cy="285750"/>
          </a:xfrm>
          <a:prstGeom prst="rect">
            <a:avLst/>
          </a:prstGeom>
          <a:noFill/>
          <a:ln w="9525">
            <a:noFill/>
            <a:miter lim="800000"/>
            <a:headEnd/>
            <a:tailEnd/>
          </a:ln>
        </p:spPr>
      </p:pic>
      <p:sp>
        <p:nvSpPr>
          <p:cNvPr id="22531" name="Прямоугольник 3"/>
          <p:cNvSpPr>
            <a:spLocks noChangeArrowheads="1"/>
          </p:cNvSpPr>
          <p:nvPr/>
        </p:nvSpPr>
        <p:spPr bwMode="auto">
          <a:xfrm>
            <a:off x="0" y="58738"/>
            <a:ext cx="5857875" cy="4832350"/>
          </a:xfrm>
          <a:prstGeom prst="rect">
            <a:avLst/>
          </a:prstGeom>
          <a:noFill/>
          <a:ln w="9525">
            <a:noFill/>
            <a:miter lim="800000"/>
            <a:headEnd/>
            <a:tailEnd/>
          </a:ln>
        </p:spPr>
        <p:txBody>
          <a:bodyPr>
            <a:spAutoFit/>
          </a:bodyPr>
          <a:lstStyle/>
          <a:p>
            <a:pPr algn="ctr"/>
            <a:r>
              <a:rPr lang="ru-RU" sz="2200">
                <a:solidFill>
                  <a:schemeClr val="bg1"/>
                </a:solidFill>
                <a:latin typeface="Times New Roman" pitchFamily="18" charset="0"/>
                <a:cs typeface="Times New Roman" pitchFamily="18" charset="0"/>
              </a:rPr>
              <a:t>Джойс і Нора рушили до Цюріха, де він знайшов собі роботу викладача англійської мови у школі іноземних мов Берліца. Проте там виявилося, що його англійському агентові дали неправдиву інформацію стосовно роботи, і директор школи направив його до Трієста (який на той час був у Австро-Угорщині, а зараз є частиною Італії). Знову ж таки там йому не знайшлося роботи, але з допомогою директора школи іноземних мов у Трієсті Альмідано Артіфоні, він нарешті влаштувався на вчительську роботу у Паулі, що тоді була частиною Австро-Угорщини, а зараз знаходиться у Хорватії. </a:t>
            </a:r>
          </a:p>
        </p:txBody>
      </p:sp>
      <p:pic>
        <p:nvPicPr>
          <p:cNvPr id="8194" name="Picture 2" descr="C:\Documents and Settings\Lena\Рабочий стол\Дж Джойс\JamesJoyceCover.jpg"/>
          <p:cNvPicPr>
            <a:picLocks noChangeAspect="1" noChangeArrowheads="1"/>
          </p:cNvPicPr>
          <p:nvPr/>
        </p:nvPicPr>
        <p:blipFill>
          <a:blip r:embed="rId4" cstate="print"/>
          <a:srcRect/>
          <a:stretch>
            <a:fillRect/>
          </a:stretch>
        </p:blipFill>
        <p:spPr bwMode="auto">
          <a:xfrm>
            <a:off x="5929322" y="285728"/>
            <a:ext cx="3022063" cy="39290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2533" name="Прямоугольник 5"/>
          <p:cNvSpPr>
            <a:spLocks noChangeArrowheads="1"/>
          </p:cNvSpPr>
          <p:nvPr/>
        </p:nvSpPr>
        <p:spPr bwMode="auto">
          <a:xfrm>
            <a:off x="0" y="4733925"/>
            <a:ext cx="9144000" cy="2124075"/>
          </a:xfrm>
          <a:prstGeom prst="rect">
            <a:avLst/>
          </a:prstGeom>
          <a:noFill/>
          <a:ln w="9525">
            <a:noFill/>
            <a:miter lim="800000"/>
            <a:headEnd/>
            <a:tailEnd/>
          </a:ln>
        </p:spPr>
        <p:txBody>
          <a:bodyPr>
            <a:spAutoFit/>
          </a:bodyPr>
          <a:lstStyle/>
          <a:p>
            <a:pPr algn="ctr"/>
            <a:r>
              <a:rPr lang="ru-RU" sz="2200">
                <a:solidFill>
                  <a:schemeClr val="bg1"/>
                </a:solidFill>
                <a:latin typeface="Times New Roman" pitchFamily="18" charset="0"/>
                <a:cs typeface="Times New Roman" pitchFamily="18" charset="0"/>
              </a:rPr>
              <a:t>Він викладав англійську мову переважно морським офіцерам австро-угорської армії з жовтня 1904 до березня 1905 року, поки австрійська влада, виявивши шпигунську мережу у місті не вигнала звідти усіх чужоземців. З допомогою того ж таки Артіфоні, Джойс </a:t>
            </a:r>
          </a:p>
          <a:p>
            <a:pPr algn="ctr"/>
            <a:r>
              <a:rPr lang="ru-RU" sz="2200">
                <a:solidFill>
                  <a:schemeClr val="bg1"/>
                </a:solidFill>
                <a:latin typeface="Times New Roman" pitchFamily="18" charset="0"/>
                <a:cs typeface="Times New Roman" pitchFamily="18" charset="0"/>
              </a:rPr>
              <a:t>перебрався назад до Трієста, де продовжив викладати мову. </a:t>
            </a:r>
          </a:p>
          <a:p>
            <a:pPr algn="ctr"/>
            <a:r>
              <a:rPr lang="ru-RU" sz="2200">
                <a:solidFill>
                  <a:schemeClr val="bg1"/>
                </a:solidFill>
                <a:latin typeface="Times New Roman" pitchFamily="18" charset="0"/>
                <a:cs typeface="Times New Roman" pitchFamily="18" charset="0"/>
              </a:rPr>
              <a:t>У Трієсті він майже постійно жив 10 років.</a:t>
            </a:r>
          </a:p>
        </p:txBody>
      </p:sp>
    </p:spTree>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descr="G:\школа\ДЛЯ ПРЕЗЕНТАЦИИ\125 фоны для презентаций\Abstract-backgrounds\1680colourback_2004.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23554" name="Picture 5" descr="G:\школа\ДЛЯ ПРЕЗЕНТАЦИИ\Новая папка\64636723_razdelit.gif"/>
          <p:cNvPicPr>
            <a:picLocks noChangeAspect="1" noChangeArrowheads="1"/>
          </p:cNvPicPr>
          <p:nvPr/>
        </p:nvPicPr>
        <p:blipFill>
          <a:blip r:embed="rId3"/>
          <a:srcRect/>
          <a:stretch>
            <a:fillRect/>
          </a:stretch>
        </p:blipFill>
        <p:spPr bwMode="auto">
          <a:xfrm>
            <a:off x="7143750" y="6357938"/>
            <a:ext cx="1781175" cy="203200"/>
          </a:xfrm>
          <a:prstGeom prst="rect">
            <a:avLst/>
          </a:prstGeom>
          <a:noFill/>
          <a:ln w="9525">
            <a:noFill/>
            <a:miter lim="800000"/>
            <a:headEnd/>
            <a:tailEnd/>
          </a:ln>
        </p:spPr>
      </p:pic>
      <p:sp>
        <p:nvSpPr>
          <p:cNvPr id="23555" name="Прямоугольник 3"/>
          <p:cNvSpPr>
            <a:spLocks noChangeArrowheads="1"/>
          </p:cNvSpPr>
          <p:nvPr/>
        </p:nvSpPr>
        <p:spPr bwMode="auto">
          <a:xfrm>
            <a:off x="0" y="142875"/>
            <a:ext cx="9144000" cy="3416300"/>
          </a:xfrm>
          <a:prstGeom prst="rect">
            <a:avLst/>
          </a:prstGeom>
          <a:noFill/>
          <a:ln w="9525">
            <a:noFill/>
            <a:miter lim="800000"/>
            <a:headEnd/>
            <a:tailEnd/>
          </a:ln>
        </p:spPr>
        <p:txBody>
          <a:bodyPr>
            <a:spAutoFit/>
          </a:bodyPr>
          <a:lstStyle/>
          <a:p>
            <a:pPr algn="ctr"/>
            <a:r>
              <a:rPr lang="ru-RU" sz="2400" i="1">
                <a:solidFill>
                  <a:schemeClr val="bg1"/>
                </a:solidFill>
                <a:latin typeface="Times New Roman" pitchFamily="18" charset="0"/>
                <a:cs typeface="Times New Roman" pitchFamily="18" charset="0"/>
              </a:rPr>
              <a:t>1905 року Нора народила першу дитину, Джорджа. Джойс вмовив свого брата Станіслава приєднатись до нього у Трієсті, де на нього чекало місце вчителя у школі. Приводом для переїзду було нібито те, що Джеймс хотів братової компанії та запропонувати йому набагато цікавіше життя, ніж той вів до того, працюючи чиновником у Дубліні, хоча насправді Джойс хотів збільшити скупі прибутки своєї сім'ї заробітками брата. У Трієсті у них з братом були досить напружені стосунки спричинені транжирством Джойса та його пристрастю до алкоголю.</a:t>
            </a:r>
          </a:p>
        </p:txBody>
      </p:sp>
      <p:pic>
        <p:nvPicPr>
          <p:cNvPr id="10242" name="Picture 2" descr="C:\Documents and Settings\Lena\Рабочий стол\Дж Джойс\220px-Revolutionary_Joyce_Better_Contrast.jpg"/>
          <p:cNvPicPr>
            <a:picLocks noChangeAspect="1" noChangeArrowheads="1"/>
          </p:cNvPicPr>
          <p:nvPr/>
        </p:nvPicPr>
        <p:blipFill>
          <a:blip r:embed="rId4"/>
          <a:srcRect/>
          <a:stretch>
            <a:fillRect/>
          </a:stretch>
        </p:blipFill>
        <p:spPr bwMode="auto">
          <a:xfrm>
            <a:off x="6929454" y="3500438"/>
            <a:ext cx="2011363" cy="26971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3557" name="Прямоугольник 5"/>
          <p:cNvSpPr>
            <a:spLocks noChangeArrowheads="1"/>
          </p:cNvSpPr>
          <p:nvPr/>
        </p:nvSpPr>
        <p:spPr bwMode="auto">
          <a:xfrm>
            <a:off x="357188" y="3714750"/>
            <a:ext cx="6072187" cy="2678113"/>
          </a:xfrm>
          <a:prstGeom prst="rect">
            <a:avLst/>
          </a:prstGeom>
          <a:noFill/>
          <a:ln w="9525">
            <a:noFill/>
            <a:miter lim="800000"/>
            <a:headEnd/>
            <a:tailEnd/>
          </a:ln>
        </p:spPr>
        <p:txBody>
          <a:bodyPr>
            <a:spAutoFit/>
          </a:bodyPr>
          <a:lstStyle/>
          <a:p>
            <a:pPr algn="ctr"/>
            <a:r>
              <a:rPr lang="ru-RU" sz="2400" i="1">
                <a:solidFill>
                  <a:schemeClr val="bg1"/>
                </a:solidFill>
                <a:latin typeface="Times New Roman" pitchFamily="18" charset="0"/>
                <a:cs typeface="Times New Roman" pitchFamily="18" charset="0"/>
              </a:rPr>
              <a:t>Через хронічну пристрасть до подорожей, Джойсу швидко набридло життя у Трієсті і він переїхав до Рима у 1906, де влаштувався на роботу у банку. Проте Рим викликав у нього відразу і на початку 1907 року він повернувся до Трієста. Його донька Люсія народилась там улітку того ж року.</a:t>
            </a:r>
          </a:p>
        </p:txBody>
      </p:sp>
    </p:spTree>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descr="G:\школа\ДЛЯ ПРЕЗЕНТАЦИИ\125 фоны для презентаций\Abstract-backgrounds\1680colourback_2004.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4578" name="Прямоугольник 3"/>
          <p:cNvSpPr>
            <a:spLocks noChangeArrowheads="1"/>
          </p:cNvSpPr>
          <p:nvPr/>
        </p:nvSpPr>
        <p:spPr bwMode="auto">
          <a:xfrm>
            <a:off x="6858000" y="3071813"/>
            <a:ext cx="2286000" cy="1200150"/>
          </a:xfrm>
          <a:prstGeom prst="rect">
            <a:avLst/>
          </a:prstGeom>
          <a:noFill/>
          <a:ln w="9525">
            <a:noFill/>
            <a:miter lim="800000"/>
            <a:headEnd/>
            <a:tailEnd/>
          </a:ln>
        </p:spPr>
        <p:txBody>
          <a:bodyPr>
            <a:spAutoFit/>
          </a:bodyPr>
          <a:lstStyle/>
          <a:p>
            <a:r>
              <a:rPr lang="ru-RU">
                <a:latin typeface="Calibri" pitchFamily="34" charset="0"/>
              </a:rPr>
              <a:t> </a:t>
            </a:r>
          </a:p>
          <a:p>
            <a:pPr algn="ctr"/>
            <a:r>
              <a:rPr lang="ru-RU" b="1">
                <a:solidFill>
                  <a:schemeClr val="bg1"/>
                </a:solidFill>
                <a:latin typeface="Times New Roman" pitchFamily="18" charset="0"/>
                <a:cs typeface="Times New Roman" pitchFamily="18" charset="0"/>
              </a:rPr>
              <a:t>Нора з дітьми: Джорджіо та Лючією, Цюріх 1918</a:t>
            </a:r>
          </a:p>
        </p:txBody>
      </p:sp>
      <p:pic>
        <p:nvPicPr>
          <p:cNvPr id="9218" name="Picture 2" descr="C:\Documents and Settings\Lena\Рабочий стол\Дж Джойс\fam2-lt.jpg"/>
          <p:cNvPicPr>
            <a:picLocks noChangeAspect="1" noChangeArrowheads="1"/>
          </p:cNvPicPr>
          <p:nvPr/>
        </p:nvPicPr>
        <p:blipFill>
          <a:blip r:embed="rId3"/>
          <a:srcRect/>
          <a:stretch>
            <a:fillRect/>
          </a:stretch>
        </p:blipFill>
        <p:spPr bwMode="auto">
          <a:xfrm>
            <a:off x="7096118" y="500042"/>
            <a:ext cx="2047882" cy="27925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4580" name="Прямоугольник 5"/>
          <p:cNvSpPr>
            <a:spLocks noChangeArrowheads="1"/>
          </p:cNvSpPr>
          <p:nvPr/>
        </p:nvSpPr>
        <p:spPr bwMode="auto">
          <a:xfrm>
            <a:off x="0" y="0"/>
            <a:ext cx="7072313" cy="4524375"/>
          </a:xfrm>
          <a:prstGeom prst="rect">
            <a:avLst/>
          </a:prstGeom>
          <a:noFill/>
          <a:ln w="9525">
            <a:noFill/>
            <a:miter lim="800000"/>
            <a:headEnd/>
            <a:tailEnd/>
          </a:ln>
        </p:spPr>
        <p:txBody>
          <a:bodyPr>
            <a:spAutoFit/>
          </a:bodyPr>
          <a:lstStyle/>
          <a:p>
            <a:pPr algn="ctr"/>
            <a:r>
              <a:rPr lang="ru-RU" sz="2400" i="1">
                <a:solidFill>
                  <a:schemeClr val="bg1"/>
                </a:solidFill>
                <a:latin typeface="Times New Roman" pitchFamily="18" charset="0"/>
                <a:cs typeface="Times New Roman" pitchFamily="18" charset="0"/>
              </a:rPr>
              <a:t>Джойс повернувся до Дубліна улітку 1909 року разом з Джорджем для того, щоб відвідати батька і опублікувати збірку оповідань «Дублінці». Він також відвідав сім'ю Нори у Голуеї, це була перша їх зустріч, і вона, на щастя, пройшла вдало. Готуючись до повернення до Трієста, він вирішив взяти з собою свою сестру Еву для того, щоб та допомагала Норі доглядати за домом. У Трієсті він провів лише місяць і знову поїхав до Дубліну як представник власників кінотеатрів, з метою відкриття там кінотеатру. До Трієста він повернувся у січні 1910 року. </a:t>
            </a:r>
          </a:p>
        </p:txBody>
      </p:sp>
      <p:sp>
        <p:nvSpPr>
          <p:cNvPr id="24581" name="Прямоугольник 6"/>
          <p:cNvSpPr>
            <a:spLocks noChangeArrowheads="1"/>
          </p:cNvSpPr>
          <p:nvPr/>
        </p:nvSpPr>
        <p:spPr bwMode="auto">
          <a:xfrm>
            <a:off x="0" y="4549775"/>
            <a:ext cx="9144000" cy="2308225"/>
          </a:xfrm>
          <a:prstGeom prst="rect">
            <a:avLst/>
          </a:prstGeom>
          <a:noFill/>
          <a:ln w="9525">
            <a:noFill/>
            <a:miter lim="800000"/>
            <a:headEnd/>
            <a:tailEnd/>
          </a:ln>
        </p:spPr>
        <p:txBody>
          <a:bodyPr>
            <a:spAutoFit/>
          </a:bodyPr>
          <a:lstStyle/>
          <a:p>
            <a:pPr algn="ctr"/>
            <a:r>
              <a:rPr lang="ru-RU" sz="2400" i="1">
                <a:solidFill>
                  <a:schemeClr val="bg1"/>
                </a:solidFill>
                <a:latin typeface="Times New Roman" pitchFamily="18" charset="0"/>
                <a:cs typeface="Times New Roman" pitchFamily="18" charset="0"/>
              </a:rPr>
              <a:t>У 1912 році Джойс на деякий час знову приїхав до Дубліна для розв'язання багаторічної суперечки стосовно публікації «Дублінців» із своїм видавцем Джорджем Робертсом. Це була його остання подорож до Ірландії, і він ніколи там більше не побував, незважаючи на прохання батька та запрошення колеги по перу, ірландського письменника Вільяма Батлера Єйтса.</a:t>
            </a:r>
          </a:p>
        </p:txBody>
      </p:sp>
    </p:spTree>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descr="G:\школа\ДЛЯ ПРЕЗЕНТАЦИИ\125 фоны для презентаций\Abstract-backgrounds\1680colourback_2004.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5602" name="Прямоугольник 3"/>
          <p:cNvSpPr>
            <a:spLocks noChangeArrowheads="1"/>
          </p:cNvSpPr>
          <p:nvPr/>
        </p:nvSpPr>
        <p:spPr bwMode="auto">
          <a:xfrm>
            <a:off x="3143250" y="0"/>
            <a:ext cx="6000750" cy="3816350"/>
          </a:xfrm>
          <a:prstGeom prst="rect">
            <a:avLst/>
          </a:prstGeom>
          <a:noFill/>
          <a:ln w="9525">
            <a:noFill/>
            <a:miter lim="800000"/>
            <a:headEnd/>
            <a:tailEnd/>
          </a:ln>
        </p:spPr>
        <p:txBody>
          <a:bodyPr>
            <a:spAutoFit/>
          </a:bodyPr>
          <a:lstStyle/>
          <a:p>
            <a:pPr algn="ctr"/>
            <a:r>
              <a:rPr lang="ru-RU" sz="2200">
                <a:solidFill>
                  <a:schemeClr val="bg1"/>
                </a:solidFill>
                <a:latin typeface="Times New Roman" pitchFamily="18" charset="0"/>
                <a:cs typeface="Times New Roman" pitchFamily="18" charset="0"/>
              </a:rPr>
              <a:t>Одним з його студентів у Трієсті був Етторе Шмітц, відомий під псевдонімом Італо Свево. Вони познайомились у 1907 році, стали близькими приятелями та критиками творчості одне одного. Шмітц був євреєм, і саме він став моделлю для Леопольда Блума — майже усю інформацію стосовно іудаїзму, яка є у романі, Джойс отримав від Шмітца. У Трієсті у Джойса вперше почались проблеми з зором, які переслідуватимуть його до кінця життя і спричинять десятки хірургічних операцій.</a:t>
            </a:r>
          </a:p>
        </p:txBody>
      </p:sp>
      <p:pic>
        <p:nvPicPr>
          <p:cNvPr id="11266" name="Picture 2" descr="C:\Documents and Settings\Lena\Рабочий стол\Дж Джойс\1015_james_joyce.jpg"/>
          <p:cNvPicPr>
            <a:picLocks noChangeAspect="1" noChangeArrowheads="1"/>
          </p:cNvPicPr>
          <p:nvPr/>
        </p:nvPicPr>
        <p:blipFill>
          <a:blip r:embed="rId3"/>
          <a:srcRect t="6890" r="4906"/>
          <a:stretch>
            <a:fillRect/>
          </a:stretch>
        </p:blipFill>
        <p:spPr bwMode="auto">
          <a:xfrm>
            <a:off x="285720" y="214290"/>
            <a:ext cx="2791247" cy="3405562"/>
          </a:xfrm>
          <a:prstGeom prst="round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5604" name="Прямоугольник 5"/>
          <p:cNvSpPr>
            <a:spLocks noChangeArrowheads="1"/>
          </p:cNvSpPr>
          <p:nvPr/>
        </p:nvSpPr>
        <p:spPr bwMode="auto">
          <a:xfrm>
            <a:off x="0" y="3995738"/>
            <a:ext cx="9144000" cy="2862262"/>
          </a:xfrm>
          <a:prstGeom prst="rect">
            <a:avLst/>
          </a:prstGeom>
          <a:noFill/>
          <a:ln w="9525">
            <a:noFill/>
            <a:miter lim="800000"/>
            <a:headEnd/>
            <a:tailEnd/>
          </a:ln>
        </p:spPr>
        <p:txBody>
          <a:bodyPr>
            <a:spAutoFit/>
          </a:bodyPr>
          <a:lstStyle/>
          <a:p>
            <a:pPr algn="ctr"/>
            <a:r>
              <a:rPr lang="ru-RU" sz="2000">
                <a:solidFill>
                  <a:schemeClr val="bg1"/>
                </a:solidFill>
                <a:latin typeface="Times New Roman" pitchFamily="18" charset="0"/>
                <a:cs typeface="Times New Roman" pitchFamily="18" charset="0"/>
              </a:rPr>
              <a:t>У 1915 році, коли Джойс виїхав до Цюріха побоюючись переслідувань за своє Британське підданство у часи Першої Світової Війни, там він познайомився із Френком Бадгеном, людиною, яка стане його найбільш впливовим та надійним товаришем на довгі роки. Джойс постійно радитиметься із ним під час написання «Улісса» та «Поминок за Фіннеганом». Також, у Цюріху Езра Паунд представить його англійському видавцеві та феміністці Гаррієт Шоу Вівер, яка стане меценатом та покровителем Джойса, і протягом наступних двадцяти п'яти років дасть йому тисячі фунтів лише для того, щоб він міг покинути вчителювання і зосередитись на кар'єрі письменника.</a:t>
            </a:r>
          </a:p>
        </p:txBody>
      </p:sp>
    </p:spTree>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descr="G:\школа\ДЛЯ ПРЕЗЕНТАЦИИ\125 фоны для презентаций\Abstract-backgrounds\1680colourback_2004.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6626" name="Прямоугольник 3"/>
          <p:cNvSpPr>
            <a:spLocks noChangeArrowheads="1"/>
          </p:cNvSpPr>
          <p:nvPr/>
        </p:nvSpPr>
        <p:spPr bwMode="auto">
          <a:xfrm>
            <a:off x="0" y="0"/>
            <a:ext cx="4786313" cy="6862763"/>
          </a:xfrm>
          <a:prstGeom prst="rect">
            <a:avLst/>
          </a:prstGeom>
          <a:noFill/>
          <a:ln w="9525">
            <a:noFill/>
            <a:miter lim="800000"/>
            <a:headEnd/>
            <a:tailEnd/>
          </a:ln>
        </p:spPr>
        <p:txBody>
          <a:bodyPr>
            <a:spAutoFit/>
          </a:bodyPr>
          <a:lstStyle/>
          <a:p>
            <a:pPr algn="ctr"/>
            <a:r>
              <a:rPr lang="ru-RU" sz="2000">
                <a:solidFill>
                  <a:schemeClr val="bg1"/>
                </a:solidFill>
                <a:latin typeface="Times New Roman" pitchFamily="18" charset="0"/>
                <a:cs typeface="Times New Roman" pitchFamily="18" charset="0"/>
              </a:rPr>
              <a:t>Після закінчення війни Джойс на короткий час повернеться до Трієста, але не залишиться там через зміни, які спіткали місто унаслідок війни, а також через напружені стосунки із братом, який провів більшість війни у таборі для інтернованих. Натомість він, на запрошення Езри Паунда, у 1920 році поїхав до Парижа, де планував пробути лише тиждень, але прожив наступних двадцять років.</a:t>
            </a:r>
          </a:p>
          <a:p>
            <a:pPr algn="ctr"/>
            <a:r>
              <a:rPr lang="ru-RU" sz="2000">
                <a:solidFill>
                  <a:schemeClr val="bg1"/>
                </a:solidFill>
                <a:latin typeface="Times New Roman" pitchFamily="18" charset="0"/>
                <a:cs typeface="Times New Roman" pitchFamily="18" charset="0"/>
              </a:rPr>
              <a:t>  Джойс і видавці Сільвія Біч і Адрієна Моньє в книгарні Шекспір і Ко (</a:t>
            </a:r>
            <a:r>
              <a:rPr lang="en-US" sz="2000">
                <a:solidFill>
                  <a:schemeClr val="bg1"/>
                </a:solidFill>
                <a:latin typeface="Times New Roman" pitchFamily="18" charset="0"/>
                <a:cs typeface="Times New Roman" pitchFamily="18" charset="0"/>
              </a:rPr>
              <a:t>Shakespeare &amp; Co), </a:t>
            </a:r>
            <a:r>
              <a:rPr lang="ru-RU" sz="2000">
                <a:solidFill>
                  <a:schemeClr val="bg1"/>
                </a:solidFill>
                <a:latin typeface="Times New Roman" pitchFamily="18" charset="0"/>
                <a:cs typeface="Times New Roman" pitchFamily="18" charset="0"/>
              </a:rPr>
              <a:t>Париж, 1920 р. Зображення із Бібліотеки Бейнеке рідких книг і рукописів (</a:t>
            </a:r>
            <a:r>
              <a:rPr lang="en-US" sz="2000">
                <a:solidFill>
                  <a:schemeClr val="bg1"/>
                </a:solidFill>
                <a:latin typeface="Times New Roman" pitchFamily="18" charset="0"/>
                <a:cs typeface="Times New Roman" pitchFamily="18" charset="0"/>
              </a:rPr>
              <a:t>Beinecke Rare Book &amp; Manuscript Library) </a:t>
            </a:r>
            <a:r>
              <a:rPr lang="ru-RU" sz="2000">
                <a:solidFill>
                  <a:schemeClr val="bg1"/>
                </a:solidFill>
                <a:latin typeface="Times New Roman" pitchFamily="18" charset="0"/>
                <a:cs typeface="Times New Roman" pitchFamily="18" charset="0"/>
              </a:rPr>
              <a:t>Єльського університету</a:t>
            </a:r>
          </a:p>
          <a:p>
            <a:pPr algn="ctr"/>
            <a:r>
              <a:rPr lang="ru-RU" sz="2000">
                <a:solidFill>
                  <a:schemeClr val="bg1"/>
                </a:solidFill>
                <a:latin typeface="Times New Roman" pitchFamily="18" charset="0"/>
                <a:cs typeface="Times New Roman" pitchFamily="18" charset="0"/>
              </a:rPr>
              <a:t>В Парижі в 20-ті роки Джойс зустрічався з Ернестом Хемінгуеєм, останній описав ці події в своїх мемуарах Свято, яке завжди з тобою (англ. </a:t>
            </a:r>
            <a:r>
              <a:rPr lang="en-US" sz="2000">
                <a:solidFill>
                  <a:schemeClr val="bg1"/>
                </a:solidFill>
                <a:latin typeface="Times New Roman" pitchFamily="18" charset="0"/>
                <a:cs typeface="Times New Roman" pitchFamily="18" charset="0"/>
              </a:rPr>
              <a:t>A Moveable Feast).</a:t>
            </a:r>
            <a:endParaRPr lang="ru-RU" sz="2000">
              <a:solidFill>
                <a:schemeClr val="bg1"/>
              </a:solidFill>
              <a:latin typeface="Times New Roman" pitchFamily="18" charset="0"/>
              <a:cs typeface="Times New Roman" pitchFamily="18" charset="0"/>
            </a:endParaRPr>
          </a:p>
        </p:txBody>
      </p:sp>
      <p:pic>
        <p:nvPicPr>
          <p:cNvPr id="12290" name="Picture 2" descr="C:\Documents and Settings\Lena\Рабочий стол\Дж Джойс\BeachJoyce2 париж напів-книгарня, напів-бібліотека.jpg"/>
          <p:cNvPicPr>
            <a:picLocks noChangeAspect="1" noChangeArrowheads="1"/>
          </p:cNvPicPr>
          <p:nvPr/>
        </p:nvPicPr>
        <p:blipFill>
          <a:blip r:embed="rId3"/>
          <a:srcRect/>
          <a:stretch>
            <a:fillRect/>
          </a:stretch>
        </p:blipFill>
        <p:spPr bwMode="auto">
          <a:xfrm>
            <a:off x="4838700" y="0"/>
            <a:ext cx="4305300" cy="6299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6628" name="TextBox 5"/>
          <p:cNvSpPr txBox="1">
            <a:spLocks noChangeArrowheads="1"/>
          </p:cNvSpPr>
          <p:nvPr/>
        </p:nvSpPr>
        <p:spPr bwMode="auto">
          <a:xfrm>
            <a:off x="4857750" y="6488113"/>
            <a:ext cx="4286250" cy="369887"/>
          </a:xfrm>
          <a:prstGeom prst="rect">
            <a:avLst/>
          </a:prstGeom>
          <a:noFill/>
          <a:ln w="9525">
            <a:noFill/>
            <a:miter lim="800000"/>
            <a:headEnd/>
            <a:tailEnd/>
          </a:ln>
        </p:spPr>
        <p:txBody>
          <a:bodyPr>
            <a:spAutoFit/>
          </a:bodyPr>
          <a:lstStyle/>
          <a:p>
            <a:r>
              <a:rPr lang="uk-UA">
                <a:latin typeface="Calibri" pitchFamily="34" charset="0"/>
              </a:rPr>
              <a:t>Париж. Напівкнигарня,напівбібліотека</a:t>
            </a:r>
            <a:endParaRPr lang="ru-RU">
              <a:latin typeface="Calibri" pitchFamily="34" charset="0"/>
            </a:endParaRPr>
          </a:p>
        </p:txBody>
      </p:sp>
    </p:spTree>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descr="G:\школа\ДЛЯ ПРЕЗЕНТАЦИИ\125 фоны для презентаций\Abstract-backgrounds\1680colourback_2004.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27650" name="Picture 5" descr="G:\школа\ДЛЯ ПРЕЗЕНТАЦИИ\Новая папка\64636723_razdelit.gif"/>
          <p:cNvPicPr>
            <a:picLocks noChangeAspect="1" noChangeArrowheads="1"/>
          </p:cNvPicPr>
          <p:nvPr/>
        </p:nvPicPr>
        <p:blipFill>
          <a:blip r:embed="rId3"/>
          <a:srcRect/>
          <a:stretch>
            <a:fillRect/>
          </a:stretch>
        </p:blipFill>
        <p:spPr bwMode="auto">
          <a:xfrm>
            <a:off x="3500438" y="6572250"/>
            <a:ext cx="2495550" cy="285750"/>
          </a:xfrm>
          <a:prstGeom prst="rect">
            <a:avLst/>
          </a:prstGeom>
          <a:noFill/>
          <a:ln w="9525">
            <a:noFill/>
            <a:miter lim="800000"/>
            <a:headEnd/>
            <a:tailEnd/>
          </a:ln>
        </p:spPr>
      </p:pic>
      <p:sp>
        <p:nvSpPr>
          <p:cNvPr id="27651" name="Прямоугольник 3"/>
          <p:cNvSpPr>
            <a:spLocks noChangeArrowheads="1"/>
          </p:cNvSpPr>
          <p:nvPr/>
        </p:nvSpPr>
        <p:spPr bwMode="auto">
          <a:xfrm>
            <a:off x="0" y="301625"/>
            <a:ext cx="9144000" cy="6556375"/>
          </a:xfrm>
          <a:prstGeom prst="rect">
            <a:avLst/>
          </a:prstGeom>
          <a:noFill/>
          <a:ln w="9525">
            <a:noFill/>
            <a:miter lim="800000"/>
            <a:headEnd/>
            <a:tailEnd/>
          </a:ln>
        </p:spPr>
        <p:txBody>
          <a:bodyPr>
            <a:spAutoFit/>
          </a:bodyPr>
          <a:lstStyle/>
          <a:p>
            <a:pPr algn="ctr"/>
            <a:r>
              <a:rPr lang="ru-RU" sz="2000">
                <a:solidFill>
                  <a:schemeClr val="bg1"/>
                </a:solidFill>
                <a:latin typeface="Times New Roman" pitchFamily="18" charset="0"/>
                <a:cs typeface="Times New Roman" pitchFamily="18" charset="0"/>
              </a:rPr>
              <a:t>Вчора в Цюріху помер Джеймс Джойс, ірландець, книга якого "Улісс" викликала суперечливі відгуки. Джеймс Августин Алоїс Джойс народився в Дубліні 2 лютого 1882. Закінчив Ірландський Університет в 1902 році. З юності виявляв інтерес до літератури. Любов Джойса до Ібсена була настільки велика, що він вивчив норвезьку мову. Уже в студентські роки Джойс був настільки самовпевнений, що якось заявив Йітса: "Ми зустрілися занадто пізно: ви надто старі, щоб я зміг вплинути на вас". Публікація перших оповідань не принесла Джойсу достатку, і він разом з дружиною переїхав у Трієст, де викладав англійську. Джойс мав великі здібності до мов і вивчив італійську настільки добре, що міг писати статті для італійських газет. У 1914 році слідом за збіркою віршів Джойса "Камерна музика" вийшла збірка його оповідань "Дублінці" - з дев'ятирічною відстрочкою через вимоги видавців зробити ряд скорочень. У 1914-1915 роках Езра Паунд в журналі "Егоїст" опублікував роман Джойса «Портрет митця замолоду". Над романом "Улісс" Джойс працював з 1914 по 1920 рік у Трієсті і в Цюріху. Книга вийшла в Парижі в 1922 році, але не була допущена до продажу в Англії та Америці за непристойність. Проте тисячі екземплярів "Улісса" контрабандою все ж були доставлені до Англії.</a:t>
            </a:r>
          </a:p>
          <a:p>
            <a:r>
              <a:rPr lang="ru-RU" sz="2000">
                <a:solidFill>
                  <a:schemeClr val="bg1"/>
                </a:solidFill>
                <a:latin typeface="Times New Roman" pitchFamily="18" charset="0"/>
                <a:cs typeface="Times New Roman" pitchFamily="18" charset="0"/>
              </a:rPr>
              <a:t>      У житті Джойс був м'якою і доброю людиною. У 20-30 роки він жив у Парижі і трудився не покладаючи рук. Про нього піклувалася віддана дружина, що володіє великим почуттям гумору. У них було двоє дітей: син і дочка. Улюбленим хобі Джойса була музика.</a:t>
            </a:r>
          </a:p>
        </p:txBody>
      </p:sp>
      <p:sp>
        <p:nvSpPr>
          <p:cNvPr id="5" name="Прямоугольник 4"/>
          <p:cNvSpPr/>
          <p:nvPr/>
        </p:nvSpPr>
        <p:spPr>
          <a:xfrm>
            <a:off x="1714479" y="0"/>
            <a:ext cx="5429289" cy="400110"/>
          </a:xfrm>
          <a:prstGeom prst="rect">
            <a:avLst/>
          </a:prstGeom>
          <a:solidFill>
            <a:schemeClr val="accent3">
              <a:lumMod val="50000"/>
            </a:schemeClr>
          </a:solidFill>
          <a:ln w="12700">
            <a:solidFill>
              <a:schemeClr val="bg2"/>
            </a:solidFill>
          </a:ln>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ru-RU" sz="2000" b="1" dirty="0">
                <a:solidFill>
                  <a:prstClr val="white"/>
                </a:solidFill>
              </a:rPr>
              <a:t>Некролог    Газета Таймс "14 </a:t>
            </a:r>
            <a:r>
              <a:rPr lang="ru-RU" sz="2000" b="1" dirty="0" err="1">
                <a:solidFill>
                  <a:prstClr val="white"/>
                </a:solidFill>
              </a:rPr>
              <a:t>січня</a:t>
            </a:r>
            <a:r>
              <a:rPr lang="ru-RU" sz="2000" b="1" dirty="0">
                <a:solidFill>
                  <a:prstClr val="white"/>
                </a:solidFill>
              </a:rPr>
              <a:t> 1941</a:t>
            </a:r>
          </a:p>
        </p:txBody>
      </p:sp>
    </p:spTree>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descr="G:\школа\ДЛЯ ПРЕЗЕНТАЦИИ\125 фоны для презентаций\Abstract-backgrounds\1680colourback_2004.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28674" name="Picture 5" descr="G:\школа\ДЛЯ ПРЕЗЕНТАЦИИ\Новая папка\64636723_razdelit.gif"/>
          <p:cNvPicPr>
            <a:picLocks noChangeAspect="1" noChangeArrowheads="1"/>
          </p:cNvPicPr>
          <p:nvPr/>
        </p:nvPicPr>
        <p:blipFill>
          <a:blip r:embed="rId3"/>
          <a:srcRect/>
          <a:stretch>
            <a:fillRect/>
          </a:stretch>
        </p:blipFill>
        <p:spPr bwMode="auto">
          <a:xfrm>
            <a:off x="3286125" y="6572250"/>
            <a:ext cx="2495550" cy="285750"/>
          </a:xfrm>
          <a:prstGeom prst="rect">
            <a:avLst/>
          </a:prstGeom>
          <a:noFill/>
          <a:ln w="9525">
            <a:noFill/>
            <a:miter lim="800000"/>
            <a:headEnd/>
            <a:tailEnd/>
          </a:ln>
        </p:spPr>
      </p:pic>
      <p:pic>
        <p:nvPicPr>
          <p:cNvPr id="27650" name="Picture 2" descr="C:\Documents and Settings\Lena\Рабочий стол\Дж Джойс\Grave_James_Joyce.jpg"/>
          <p:cNvPicPr>
            <a:picLocks noChangeAspect="1" noChangeArrowheads="1"/>
          </p:cNvPicPr>
          <p:nvPr/>
        </p:nvPicPr>
        <p:blipFill>
          <a:blip r:embed="rId4"/>
          <a:srcRect/>
          <a:stretch>
            <a:fillRect/>
          </a:stretch>
        </p:blipFill>
        <p:spPr bwMode="auto">
          <a:xfrm>
            <a:off x="0" y="0"/>
            <a:ext cx="4661312" cy="62150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7651" name="Picture 3" descr="C:\Documents and Settings\Lena\Рабочий стол\Дж Джойс\James Joyce statue at his grave, Zurich 2009.jpg"/>
          <p:cNvPicPr>
            <a:picLocks noChangeAspect="1" noChangeArrowheads="1"/>
          </p:cNvPicPr>
          <p:nvPr/>
        </p:nvPicPr>
        <p:blipFill>
          <a:blip r:embed="rId5"/>
          <a:srcRect/>
          <a:stretch>
            <a:fillRect/>
          </a:stretch>
        </p:blipFill>
        <p:spPr bwMode="auto">
          <a:xfrm>
            <a:off x="4827875" y="285728"/>
            <a:ext cx="4316125" cy="57633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0" y="5786454"/>
            <a:ext cx="4714876" cy="400110"/>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fontAlgn="auto">
              <a:spcBef>
                <a:spcPts val="0"/>
              </a:spcBef>
              <a:spcAft>
                <a:spcPts val="0"/>
              </a:spcAft>
              <a:defRPr/>
            </a:pPr>
            <a:r>
              <a:rPr lang="uk-UA" sz="2000" b="1" dirty="0">
                <a:solidFill>
                  <a:schemeClr val="tx1"/>
                </a:solidFill>
              </a:rPr>
              <a:t>Цюріх. Пам’ятник на могилі </a:t>
            </a:r>
            <a:r>
              <a:rPr lang="uk-UA" sz="2000" b="1" dirty="0" err="1">
                <a:solidFill>
                  <a:schemeClr val="tx1"/>
                </a:solidFill>
              </a:rPr>
              <a:t>Дж.Джойса</a:t>
            </a:r>
            <a:endParaRPr lang="ru-RU" sz="2000" b="1" dirty="0">
              <a:solidFill>
                <a:schemeClr val="tx1"/>
              </a:solidFill>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fade">
                                      <p:cBhvr>
                                        <p:cTn id="7" dur="800" decel="100000"/>
                                        <p:tgtEl>
                                          <p:spTgt spid="27650"/>
                                        </p:tgtEl>
                                      </p:cBhvr>
                                    </p:animEffect>
                                    <p:anim calcmode="lin" valueType="num">
                                      <p:cBhvr>
                                        <p:cTn id="8" dur="800" decel="100000" fill="hold"/>
                                        <p:tgtEl>
                                          <p:spTgt spid="27650"/>
                                        </p:tgtEl>
                                        <p:attrNameLst>
                                          <p:attrName>style.rotation</p:attrName>
                                        </p:attrNameLst>
                                      </p:cBhvr>
                                      <p:tavLst>
                                        <p:tav tm="0">
                                          <p:val>
                                            <p:fltVal val="-90"/>
                                          </p:val>
                                        </p:tav>
                                        <p:tav tm="100000">
                                          <p:val>
                                            <p:fltVal val="0"/>
                                          </p:val>
                                        </p:tav>
                                      </p:tavLst>
                                    </p:anim>
                                    <p:anim calcmode="lin" valueType="num">
                                      <p:cBhvr>
                                        <p:cTn id="9" dur="800" decel="100000" fill="hold"/>
                                        <p:tgtEl>
                                          <p:spTgt spid="27650"/>
                                        </p:tgtEl>
                                        <p:attrNameLst>
                                          <p:attrName>ppt_x</p:attrName>
                                        </p:attrNameLst>
                                      </p:cBhvr>
                                      <p:tavLst>
                                        <p:tav tm="0">
                                          <p:val>
                                            <p:strVal val="#ppt_x+0.4"/>
                                          </p:val>
                                        </p:tav>
                                        <p:tav tm="100000">
                                          <p:val>
                                            <p:strVal val="#ppt_x-0.05"/>
                                          </p:val>
                                        </p:tav>
                                      </p:tavLst>
                                    </p:anim>
                                    <p:anim calcmode="lin" valueType="num">
                                      <p:cBhvr>
                                        <p:cTn id="10" dur="800" decel="100000" fill="hold"/>
                                        <p:tgtEl>
                                          <p:spTgt spid="2765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765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7650"/>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5"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0" dur="1000" fill="hold"/>
                                        <p:tgtEl>
                                          <p:spTgt spid="6"/>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30" presetClass="entr" presetSubtype="0" fill="hold" nodeType="clickEffect">
                                  <p:stCondLst>
                                    <p:cond delay="0"/>
                                  </p:stCondLst>
                                  <p:childTnLst>
                                    <p:set>
                                      <p:cBhvr>
                                        <p:cTn id="28" dur="1" fill="hold">
                                          <p:stCondLst>
                                            <p:cond delay="0"/>
                                          </p:stCondLst>
                                        </p:cTn>
                                        <p:tgtEl>
                                          <p:spTgt spid="27651"/>
                                        </p:tgtEl>
                                        <p:attrNameLst>
                                          <p:attrName>style.visibility</p:attrName>
                                        </p:attrNameLst>
                                      </p:cBhvr>
                                      <p:to>
                                        <p:strVal val="visible"/>
                                      </p:to>
                                    </p:set>
                                    <p:animEffect transition="in" filter="fade">
                                      <p:cBhvr>
                                        <p:cTn id="29" dur="800" decel="100000"/>
                                        <p:tgtEl>
                                          <p:spTgt spid="27651"/>
                                        </p:tgtEl>
                                      </p:cBhvr>
                                    </p:animEffect>
                                    <p:anim calcmode="lin" valueType="num">
                                      <p:cBhvr>
                                        <p:cTn id="30" dur="800" decel="100000" fill="hold"/>
                                        <p:tgtEl>
                                          <p:spTgt spid="27651"/>
                                        </p:tgtEl>
                                        <p:attrNameLst>
                                          <p:attrName>style.rotation</p:attrName>
                                        </p:attrNameLst>
                                      </p:cBhvr>
                                      <p:tavLst>
                                        <p:tav tm="0">
                                          <p:val>
                                            <p:fltVal val="-90"/>
                                          </p:val>
                                        </p:tav>
                                        <p:tav tm="100000">
                                          <p:val>
                                            <p:fltVal val="0"/>
                                          </p:val>
                                        </p:tav>
                                      </p:tavLst>
                                    </p:anim>
                                    <p:anim calcmode="lin" valueType="num">
                                      <p:cBhvr>
                                        <p:cTn id="31" dur="800" decel="100000" fill="hold"/>
                                        <p:tgtEl>
                                          <p:spTgt spid="27651"/>
                                        </p:tgtEl>
                                        <p:attrNameLst>
                                          <p:attrName>ppt_x</p:attrName>
                                        </p:attrNameLst>
                                      </p:cBhvr>
                                      <p:tavLst>
                                        <p:tav tm="0">
                                          <p:val>
                                            <p:strVal val="#ppt_x+0.4"/>
                                          </p:val>
                                        </p:tav>
                                        <p:tav tm="100000">
                                          <p:val>
                                            <p:strVal val="#ppt_x-0.05"/>
                                          </p:val>
                                        </p:tav>
                                      </p:tavLst>
                                    </p:anim>
                                    <p:anim calcmode="lin" valueType="num">
                                      <p:cBhvr>
                                        <p:cTn id="32" dur="800" decel="100000" fill="hold"/>
                                        <p:tgtEl>
                                          <p:spTgt spid="27651"/>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27651"/>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2765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descr="G:\школа\ДЛЯ ПРЕЗЕНТАЦИИ\125 фоны для презентаций\Abstract-backgrounds\1680colourback_2004.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29698" name="Picture 5" descr="G:\школа\ДЛЯ ПРЕЗЕНТАЦИИ\Новая папка\64636723_razdelit.gif"/>
          <p:cNvPicPr>
            <a:picLocks noChangeAspect="1" noChangeArrowheads="1"/>
          </p:cNvPicPr>
          <p:nvPr/>
        </p:nvPicPr>
        <p:blipFill>
          <a:blip r:embed="rId3"/>
          <a:srcRect/>
          <a:stretch>
            <a:fillRect/>
          </a:stretch>
        </p:blipFill>
        <p:spPr bwMode="auto">
          <a:xfrm>
            <a:off x="3429000" y="6572250"/>
            <a:ext cx="2495550" cy="285750"/>
          </a:xfrm>
          <a:prstGeom prst="rect">
            <a:avLst/>
          </a:prstGeom>
          <a:noFill/>
          <a:ln w="9525">
            <a:noFill/>
            <a:miter lim="800000"/>
            <a:headEnd/>
            <a:tailEnd/>
          </a:ln>
        </p:spPr>
      </p:pic>
      <p:pic>
        <p:nvPicPr>
          <p:cNvPr id="26626" name="Picture 2" descr="C:\Documents and Settings\Lena\Рабочий стол\Дж Джойс\T7dj.jpeg"/>
          <p:cNvPicPr>
            <a:picLocks noChangeAspect="1" noChangeArrowheads="1"/>
          </p:cNvPicPr>
          <p:nvPr/>
        </p:nvPicPr>
        <p:blipFill>
          <a:blip r:embed="rId4"/>
          <a:srcRect/>
          <a:stretch>
            <a:fillRect/>
          </a:stretch>
        </p:blipFill>
        <p:spPr bwMode="auto">
          <a:xfrm>
            <a:off x="714348" y="500042"/>
            <a:ext cx="7620000" cy="5715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6627" name="Picture 3" descr="C:\Documents and Settings\Lena\Рабочий стол\Дж Джойс\0_3e1cb_7d70b306_LДжеймс Джойс, Москва, памятник.jpeg"/>
          <p:cNvPicPr>
            <a:picLocks noChangeAspect="1" noChangeArrowheads="1"/>
          </p:cNvPicPr>
          <p:nvPr/>
        </p:nvPicPr>
        <p:blipFill>
          <a:blip r:embed="rId5"/>
          <a:srcRect/>
          <a:stretch>
            <a:fillRect/>
          </a:stretch>
        </p:blipFill>
        <p:spPr bwMode="auto">
          <a:xfrm>
            <a:off x="285720" y="214290"/>
            <a:ext cx="2959100" cy="635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a:spLocks noChangeArrowheads="1"/>
          </p:cNvSpPr>
          <p:nvPr/>
        </p:nvSpPr>
        <p:spPr bwMode="auto">
          <a:xfrm>
            <a:off x="7143750" y="5715000"/>
            <a:ext cx="1214438" cy="461963"/>
          </a:xfrm>
          <a:prstGeom prst="rect">
            <a:avLst/>
          </a:prstGeom>
          <a:noFill/>
          <a:ln w="9525">
            <a:noFill/>
            <a:miter lim="800000"/>
            <a:headEnd/>
            <a:tailEnd/>
          </a:ln>
        </p:spPr>
        <p:txBody>
          <a:bodyPr>
            <a:spAutoFit/>
          </a:bodyPr>
          <a:lstStyle/>
          <a:p>
            <a:r>
              <a:rPr lang="uk-UA" sz="2400" b="1">
                <a:latin typeface="Calibri" pitchFamily="34" charset="0"/>
              </a:rPr>
              <a:t>Дублін</a:t>
            </a:r>
            <a:endParaRPr lang="ru-RU" sz="2400" b="1">
              <a:latin typeface="Calibri" pitchFamily="34" charset="0"/>
            </a:endParaRPr>
          </a:p>
        </p:txBody>
      </p:sp>
      <p:sp>
        <p:nvSpPr>
          <p:cNvPr id="7" name="TextBox 6"/>
          <p:cNvSpPr txBox="1">
            <a:spLocks noChangeArrowheads="1"/>
          </p:cNvSpPr>
          <p:nvPr/>
        </p:nvSpPr>
        <p:spPr bwMode="auto">
          <a:xfrm>
            <a:off x="1857375" y="6072188"/>
            <a:ext cx="1285875" cy="461962"/>
          </a:xfrm>
          <a:prstGeom prst="rect">
            <a:avLst/>
          </a:prstGeom>
          <a:noFill/>
          <a:ln w="9525">
            <a:noFill/>
            <a:miter lim="800000"/>
            <a:headEnd/>
            <a:tailEnd/>
          </a:ln>
        </p:spPr>
        <p:txBody>
          <a:bodyPr>
            <a:spAutoFit/>
          </a:bodyPr>
          <a:lstStyle/>
          <a:p>
            <a:r>
              <a:rPr lang="uk-UA" sz="2400" b="1">
                <a:latin typeface="Calibri" pitchFamily="34" charset="0"/>
              </a:rPr>
              <a:t>Москва</a:t>
            </a:r>
            <a:endParaRPr lang="ru-RU" sz="2400" b="1">
              <a:latin typeface="Calibri" pitchFamily="34" charset="0"/>
            </a:endParaRPr>
          </a:p>
        </p:txBody>
      </p:sp>
      <p:pic>
        <p:nvPicPr>
          <p:cNvPr id="26628" name="Picture 4" descr="C:\Documents and Settings\Lena\Рабочий стол\Дж Джойс\Этот памятник находится в саду ВСЕРОССИЙСКОЙ ГОСУДАРСТВЕННОЙ БИБЛИОТЕКИ ИНОСТРАННОЙ ЛИТЕРАТУРЫ  им. М.И. Рудомино.0_3e1cc_fb93c7c2_L.jpeg"/>
          <p:cNvPicPr>
            <a:picLocks noChangeAspect="1" noChangeArrowheads="1"/>
          </p:cNvPicPr>
          <p:nvPr/>
        </p:nvPicPr>
        <p:blipFill>
          <a:blip r:embed="rId6"/>
          <a:srcRect/>
          <a:stretch>
            <a:fillRect/>
          </a:stretch>
        </p:blipFill>
        <p:spPr bwMode="auto">
          <a:xfrm>
            <a:off x="3286116" y="0"/>
            <a:ext cx="3571875" cy="4762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6629" name="Picture 5" descr="C:\Documents and Settings\Lena\Рабочий стол\Дж Джойс\Бюст Джеймс Джойс в Зеленому Св. Стефана, Дублін.jpg"/>
          <p:cNvPicPr>
            <a:picLocks noChangeAspect="1" noChangeArrowheads="1"/>
          </p:cNvPicPr>
          <p:nvPr/>
        </p:nvPicPr>
        <p:blipFill>
          <a:blip r:embed="rId7"/>
          <a:srcRect/>
          <a:stretch>
            <a:fillRect/>
          </a:stretch>
        </p:blipFill>
        <p:spPr bwMode="auto">
          <a:xfrm>
            <a:off x="0" y="0"/>
            <a:ext cx="5715000" cy="41719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p:cNvSpPr txBox="1">
            <a:spLocks noChangeArrowheads="1"/>
          </p:cNvSpPr>
          <p:nvPr/>
        </p:nvSpPr>
        <p:spPr bwMode="auto">
          <a:xfrm>
            <a:off x="2714625" y="3571875"/>
            <a:ext cx="2928938" cy="461963"/>
          </a:xfrm>
          <a:prstGeom prst="rect">
            <a:avLst/>
          </a:prstGeom>
          <a:noFill/>
          <a:ln w="9525">
            <a:noFill/>
            <a:miter lim="800000"/>
            <a:headEnd/>
            <a:tailEnd/>
          </a:ln>
        </p:spPr>
        <p:txBody>
          <a:bodyPr>
            <a:spAutoFit/>
          </a:bodyPr>
          <a:lstStyle/>
          <a:p>
            <a:r>
              <a:rPr lang="uk-UA" sz="2400" b="1">
                <a:latin typeface="Calibri" pitchFamily="34" charset="0"/>
              </a:rPr>
              <a:t>Зелений сад. Дублін</a:t>
            </a:r>
            <a:endParaRPr lang="ru-RU" sz="2400" b="1">
              <a:latin typeface="Calibri" pitchFamily="34" charset="0"/>
            </a:endParaRPr>
          </a:p>
        </p:txBody>
      </p:sp>
      <p:pic>
        <p:nvPicPr>
          <p:cNvPr id="26630" name="Picture 6" descr="C:\Documents and Settings\Lena\Рабочий стол\Дж Джойс\P1000810.jpg"/>
          <p:cNvPicPr>
            <a:picLocks noChangeAspect="1" noChangeArrowheads="1"/>
          </p:cNvPicPr>
          <p:nvPr/>
        </p:nvPicPr>
        <p:blipFill>
          <a:blip r:embed="rId8"/>
          <a:srcRect/>
          <a:stretch>
            <a:fillRect/>
          </a:stretch>
        </p:blipFill>
        <p:spPr bwMode="auto">
          <a:xfrm>
            <a:off x="4218361" y="0"/>
            <a:ext cx="4925639"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6631" name="Picture 7" descr="C:\Documents and Settings\Lena\Рабочий стол\Дж Джойс\в Хорватии .jpg"/>
          <p:cNvPicPr>
            <a:picLocks noChangeAspect="1" noChangeArrowheads="1"/>
          </p:cNvPicPr>
          <p:nvPr/>
        </p:nvPicPr>
        <p:blipFill>
          <a:blip r:embed="rId9"/>
          <a:srcRect/>
          <a:stretch>
            <a:fillRect/>
          </a:stretch>
        </p:blipFill>
        <p:spPr bwMode="auto">
          <a:xfrm>
            <a:off x="0" y="857232"/>
            <a:ext cx="5000660" cy="50006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TextBox 12"/>
          <p:cNvSpPr txBox="1">
            <a:spLocks noChangeArrowheads="1"/>
          </p:cNvSpPr>
          <p:nvPr/>
        </p:nvSpPr>
        <p:spPr bwMode="auto">
          <a:xfrm>
            <a:off x="357188" y="5000625"/>
            <a:ext cx="2000250" cy="461963"/>
          </a:xfrm>
          <a:prstGeom prst="rect">
            <a:avLst/>
          </a:prstGeom>
          <a:noFill/>
          <a:ln w="9525">
            <a:noFill/>
            <a:miter lim="800000"/>
            <a:headEnd/>
            <a:tailEnd/>
          </a:ln>
        </p:spPr>
        <p:txBody>
          <a:bodyPr>
            <a:spAutoFit/>
          </a:bodyPr>
          <a:lstStyle/>
          <a:p>
            <a:r>
              <a:rPr lang="uk-UA" sz="2400" b="1">
                <a:latin typeface="Calibri" pitchFamily="34" charset="0"/>
              </a:rPr>
              <a:t>Хорватія</a:t>
            </a:r>
            <a:endParaRPr lang="ru-RU" sz="2400" b="1">
              <a:latin typeface="Calibri" pitchFamily="34" charset="0"/>
            </a:endParaRPr>
          </a:p>
        </p:txBody>
      </p:sp>
      <p:pic>
        <p:nvPicPr>
          <p:cNvPr id="26632" name="Picture 8" descr="C:\Documents and Settings\Lena\Рабочий стол\Дж Джойс\J.Joyce_big.jpg"/>
          <p:cNvPicPr>
            <a:picLocks noChangeAspect="1" noChangeArrowheads="1"/>
          </p:cNvPicPr>
          <p:nvPr/>
        </p:nvPicPr>
        <p:blipFill>
          <a:blip r:embed="rId10"/>
          <a:srcRect b="4159"/>
          <a:stretch>
            <a:fillRect/>
          </a:stretch>
        </p:blipFill>
        <p:spPr bwMode="auto">
          <a:xfrm>
            <a:off x="3138622" y="0"/>
            <a:ext cx="6005378" cy="43134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6633" name="Picture 9" descr="C:\Documents and Settings\Lena\Рабочий стол\Дж Джойс\220px-Joyce_in_TriesteСтатуя Джойса в Трієсті..jpg"/>
          <p:cNvPicPr>
            <a:picLocks noChangeAspect="1" noChangeArrowheads="1"/>
          </p:cNvPicPr>
          <p:nvPr/>
        </p:nvPicPr>
        <p:blipFill>
          <a:blip r:embed="rId11"/>
          <a:srcRect/>
          <a:stretch>
            <a:fillRect/>
          </a:stretch>
        </p:blipFill>
        <p:spPr bwMode="auto">
          <a:xfrm>
            <a:off x="357158" y="-1"/>
            <a:ext cx="4929222" cy="68126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TextBox 15"/>
          <p:cNvSpPr txBox="1">
            <a:spLocks noChangeArrowheads="1"/>
          </p:cNvSpPr>
          <p:nvPr/>
        </p:nvSpPr>
        <p:spPr bwMode="auto">
          <a:xfrm>
            <a:off x="2143125" y="6357938"/>
            <a:ext cx="3143250" cy="461962"/>
          </a:xfrm>
          <a:prstGeom prst="rect">
            <a:avLst/>
          </a:prstGeom>
          <a:noFill/>
          <a:ln w="9525">
            <a:noFill/>
            <a:miter lim="800000"/>
            <a:headEnd/>
            <a:tailEnd/>
          </a:ln>
        </p:spPr>
        <p:txBody>
          <a:bodyPr>
            <a:spAutoFit/>
          </a:bodyPr>
          <a:lstStyle/>
          <a:p>
            <a:r>
              <a:rPr lang="uk-UA" sz="2400" b="1">
                <a:latin typeface="Calibri" pitchFamily="34" charset="0"/>
              </a:rPr>
              <a:t>Трієст. Італія.</a:t>
            </a:r>
            <a:endParaRPr lang="ru-RU" sz="2400" b="1">
              <a:latin typeface="Calibri" pitchFamily="34" charset="0"/>
            </a:endParaRPr>
          </a:p>
        </p:txBody>
      </p:sp>
      <p:pic>
        <p:nvPicPr>
          <p:cNvPr id="26635" name="Picture 11"/>
          <p:cNvPicPr>
            <a:picLocks noChangeAspect="1" noChangeArrowheads="1"/>
          </p:cNvPicPr>
          <p:nvPr/>
        </p:nvPicPr>
        <p:blipFill>
          <a:blip r:embed="rId12"/>
          <a:srcRect/>
          <a:stretch>
            <a:fillRect/>
          </a:stretch>
        </p:blipFill>
        <p:spPr bwMode="auto">
          <a:xfrm>
            <a:off x="4214810" y="285728"/>
            <a:ext cx="4572027" cy="60960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TextBox 18"/>
          <p:cNvSpPr txBox="1">
            <a:spLocks noChangeArrowheads="1"/>
          </p:cNvSpPr>
          <p:nvPr/>
        </p:nvSpPr>
        <p:spPr bwMode="auto">
          <a:xfrm>
            <a:off x="6715125" y="5786438"/>
            <a:ext cx="1785938" cy="461962"/>
          </a:xfrm>
          <a:prstGeom prst="rect">
            <a:avLst/>
          </a:prstGeom>
          <a:noFill/>
          <a:ln w="9525">
            <a:noFill/>
            <a:miter lim="800000"/>
            <a:headEnd/>
            <a:tailEnd/>
          </a:ln>
        </p:spPr>
        <p:txBody>
          <a:bodyPr>
            <a:spAutoFit/>
          </a:bodyPr>
          <a:lstStyle/>
          <a:p>
            <a:r>
              <a:rPr lang="uk-UA" sz="2400" b="1">
                <a:latin typeface="Calibri" pitchFamily="34" charset="0"/>
              </a:rPr>
              <a:t>Угорщина</a:t>
            </a:r>
            <a:endParaRPr lang="ru-RU" sz="2400" b="1">
              <a:latin typeface="Calibri" pitchFamily="34" charset="0"/>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p:cTn id="7" dur="500" fill="hold"/>
                                        <p:tgtEl>
                                          <p:spTgt spid="26626"/>
                                        </p:tgtEl>
                                        <p:attrNameLst>
                                          <p:attrName>ppt_w</p:attrName>
                                        </p:attrNameLst>
                                      </p:cBhvr>
                                      <p:tavLst>
                                        <p:tav tm="0">
                                          <p:val>
                                            <p:fltVal val="0"/>
                                          </p:val>
                                        </p:tav>
                                        <p:tav tm="100000">
                                          <p:val>
                                            <p:strVal val="#ppt_w"/>
                                          </p:val>
                                        </p:tav>
                                      </p:tavLst>
                                    </p:anim>
                                    <p:anim calcmode="lin" valueType="num">
                                      <p:cBhvr>
                                        <p:cTn id="8" dur="500" fill="hold"/>
                                        <p:tgtEl>
                                          <p:spTgt spid="2662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5"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p:cTn id="13" dur="500" decel="50000" fill="hold">
                                          <p:stCondLst>
                                            <p:cond delay="0"/>
                                          </p:stCondLst>
                                        </p:cTn>
                                        <p:tgtEl>
                                          <p:spTgt spid="6">
                                            <p:txEl>
                                              <p:pRg st="0" end="0"/>
                                            </p:txEl>
                                          </p:spTgt>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6">
                                            <p:txEl>
                                              <p:pRg st="0" end="0"/>
                                            </p:txEl>
                                          </p:spTgt>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6">
                                            <p:txEl>
                                              <p:pRg st="0" end="0"/>
                                            </p:txEl>
                                          </p:spTgt>
                                        </p:tgtEl>
                                        <p:attrNameLst>
                                          <p:attrName>ppt_w</p:attrName>
                                        </p:attrNameLst>
                                      </p:cBhvr>
                                      <p:tavLst>
                                        <p:tav tm="0">
                                          <p:val>
                                            <p:strVal val="#ppt_w*.05"/>
                                          </p:val>
                                        </p:tav>
                                        <p:tav tm="100000">
                                          <p:val>
                                            <p:strVal val="#ppt_w"/>
                                          </p:val>
                                        </p:tav>
                                      </p:tavLst>
                                    </p:anim>
                                    <p:anim calcmode="lin" valueType="num">
                                      <p:cBhvr>
                                        <p:cTn id="16" dur="1000" fill="hold"/>
                                        <p:tgtEl>
                                          <p:spTgt spid="6">
                                            <p:txEl>
                                              <p:pRg st="0" end="0"/>
                                            </p:txEl>
                                          </p:spTgt>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6">
                                            <p:txEl>
                                              <p:pRg st="0" end="0"/>
                                            </p:txEl>
                                          </p:spTgt>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6">
                                            <p:txEl>
                                              <p:pRg st="0" end="0"/>
                                            </p:txEl>
                                          </p:spTgt>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6">
                                            <p:txEl>
                                              <p:pRg st="0" end="0"/>
                                            </p:txEl>
                                          </p:spTgt>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26627"/>
                                        </p:tgtEl>
                                        <p:attrNameLst>
                                          <p:attrName>style.visibility</p:attrName>
                                        </p:attrNameLst>
                                      </p:cBhvr>
                                      <p:to>
                                        <p:strVal val="visible"/>
                                      </p:to>
                                    </p:set>
                                    <p:anim calcmode="lin" valueType="num">
                                      <p:cBhvr>
                                        <p:cTn id="25" dur="500" fill="hold"/>
                                        <p:tgtEl>
                                          <p:spTgt spid="26627"/>
                                        </p:tgtEl>
                                        <p:attrNameLst>
                                          <p:attrName>ppt_w</p:attrName>
                                        </p:attrNameLst>
                                      </p:cBhvr>
                                      <p:tavLst>
                                        <p:tav tm="0">
                                          <p:val>
                                            <p:fltVal val="0"/>
                                          </p:val>
                                        </p:tav>
                                        <p:tav tm="100000">
                                          <p:val>
                                            <p:strVal val="#ppt_w"/>
                                          </p:val>
                                        </p:tav>
                                      </p:tavLst>
                                    </p:anim>
                                    <p:anim calcmode="lin" valueType="num">
                                      <p:cBhvr>
                                        <p:cTn id="26" dur="500" fill="hold"/>
                                        <p:tgtEl>
                                          <p:spTgt spid="26627"/>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34" dur="1000" fill="hold"/>
                                        <p:tgtEl>
                                          <p:spTgt spid="7"/>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nodeType="clickEffect">
                                  <p:stCondLst>
                                    <p:cond delay="0"/>
                                  </p:stCondLst>
                                  <p:childTnLst>
                                    <p:set>
                                      <p:cBhvr>
                                        <p:cTn id="42" dur="1" fill="hold">
                                          <p:stCondLst>
                                            <p:cond delay="0"/>
                                          </p:stCondLst>
                                        </p:cTn>
                                        <p:tgtEl>
                                          <p:spTgt spid="26628"/>
                                        </p:tgtEl>
                                        <p:attrNameLst>
                                          <p:attrName>style.visibility</p:attrName>
                                        </p:attrNameLst>
                                      </p:cBhvr>
                                      <p:to>
                                        <p:strVal val="visible"/>
                                      </p:to>
                                    </p:set>
                                    <p:anim calcmode="lin" valueType="num">
                                      <p:cBhvr>
                                        <p:cTn id="43" dur="500" fill="hold"/>
                                        <p:tgtEl>
                                          <p:spTgt spid="26628"/>
                                        </p:tgtEl>
                                        <p:attrNameLst>
                                          <p:attrName>ppt_w</p:attrName>
                                        </p:attrNameLst>
                                      </p:cBhvr>
                                      <p:tavLst>
                                        <p:tav tm="0">
                                          <p:val>
                                            <p:fltVal val="0"/>
                                          </p:val>
                                        </p:tav>
                                        <p:tav tm="100000">
                                          <p:val>
                                            <p:strVal val="#ppt_w"/>
                                          </p:val>
                                        </p:tav>
                                      </p:tavLst>
                                    </p:anim>
                                    <p:anim calcmode="lin" valueType="num">
                                      <p:cBhvr>
                                        <p:cTn id="44" dur="500" fill="hold"/>
                                        <p:tgtEl>
                                          <p:spTgt spid="26628"/>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nodeType="clickEffect">
                                  <p:stCondLst>
                                    <p:cond delay="0"/>
                                  </p:stCondLst>
                                  <p:childTnLst>
                                    <p:set>
                                      <p:cBhvr>
                                        <p:cTn id="48" dur="1" fill="hold">
                                          <p:stCondLst>
                                            <p:cond delay="0"/>
                                          </p:stCondLst>
                                        </p:cTn>
                                        <p:tgtEl>
                                          <p:spTgt spid="26629"/>
                                        </p:tgtEl>
                                        <p:attrNameLst>
                                          <p:attrName>style.visibility</p:attrName>
                                        </p:attrNameLst>
                                      </p:cBhvr>
                                      <p:to>
                                        <p:strVal val="visible"/>
                                      </p:to>
                                    </p:set>
                                    <p:anim calcmode="lin" valueType="num">
                                      <p:cBhvr>
                                        <p:cTn id="49" dur="500" fill="hold"/>
                                        <p:tgtEl>
                                          <p:spTgt spid="26629"/>
                                        </p:tgtEl>
                                        <p:attrNameLst>
                                          <p:attrName>ppt_w</p:attrName>
                                        </p:attrNameLst>
                                      </p:cBhvr>
                                      <p:tavLst>
                                        <p:tav tm="0">
                                          <p:val>
                                            <p:fltVal val="0"/>
                                          </p:val>
                                        </p:tav>
                                        <p:tav tm="100000">
                                          <p:val>
                                            <p:strVal val="#ppt_w"/>
                                          </p:val>
                                        </p:tav>
                                      </p:tavLst>
                                    </p:anim>
                                    <p:anim calcmode="lin" valueType="num">
                                      <p:cBhvr>
                                        <p:cTn id="50" dur="500" fill="hold"/>
                                        <p:tgtEl>
                                          <p:spTgt spid="26629"/>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58" dur="1000" fill="hold"/>
                                        <p:tgtEl>
                                          <p:spTgt spid="10"/>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10"/>
                                        </p:tgtEl>
                                      </p:cBhvr>
                                    </p:animEffect>
                                  </p:childTnLst>
                                </p:cTn>
                              </p:par>
                            </p:childTnLst>
                          </p:cTn>
                        </p:par>
                      </p:childTnLst>
                    </p:cTn>
                  </p:par>
                  <p:par>
                    <p:cTn id="63" fill="hold">
                      <p:stCondLst>
                        <p:cond delay="indefinite"/>
                      </p:stCondLst>
                      <p:childTnLst>
                        <p:par>
                          <p:cTn id="64" fill="hold">
                            <p:stCondLst>
                              <p:cond delay="0"/>
                            </p:stCondLst>
                            <p:childTnLst>
                              <p:par>
                                <p:cTn id="65" presetID="23" presetClass="entr" presetSubtype="16" fill="hold" nodeType="clickEffect">
                                  <p:stCondLst>
                                    <p:cond delay="0"/>
                                  </p:stCondLst>
                                  <p:childTnLst>
                                    <p:set>
                                      <p:cBhvr>
                                        <p:cTn id="66" dur="1" fill="hold">
                                          <p:stCondLst>
                                            <p:cond delay="0"/>
                                          </p:stCondLst>
                                        </p:cTn>
                                        <p:tgtEl>
                                          <p:spTgt spid="26630"/>
                                        </p:tgtEl>
                                        <p:attrNameLst>
                                          <p:attrName>style.visibility</p:attrName>
                                        </p:attrNameLst>
                                      </p:cBhvr>
                                      <p:to>
                                        <p:strVal val="visible"/>
                                      </p:to>
                                    </p:set>
                                    <p:anim calcmode="lin" valueType="num">
                                      <p:cBhvr>
                                        <p:cTn id="67" dur="500" fill="hold"/>
                                        <p:tgtEl>
                                          <p:spTgt spid="26630"/>
                                        </p:tgtEl>
                                        <p:attrNameLst>
                                          <p:attrName>ppt_w</p:attrName>
                                        </p:attrNameLst>
                                      </p:cBhvr>
                                      <p:tavLst>
                                        <p:tav tm="0">
                                          <p:val>
                                            <p:fltVal val="0"/>
                                          </p:val>
                                        </p:tav>
                                        <p:tav tm="100000">
                                          <p:val>
                                            <p:strVal val="#ppt_w"/>
                                          </p:val>
                                        </p:tav>
                                      </p:tavLst>
                                    </p:anim>
                                    <p:anim calcmode="lin" valueType="num">
                                      <p:cBhvr>
                                        <p:cTn id="68" dur="500" fill="hold"/>
                                        <p:tgtEl>
                                          <p:spTgt spid="26630"/>
                                        </p:tgtEl>
                                        <p:attrNameLst>
                                          <p:attrName>ppt_h</p:attrName>
                                        </p:attrNameLst>
                                      </p:cBhvr>
                                      <p:tavLst>
                                        <p:tav tm="0">
                                          <p:val>
                                            <p:fltVal val="0"/>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23" presetClass="entr" presetSubtype="16" fill="hold" nodeType="clickEffect">
                                  <p:stCondLst>
                                    <p:cond delay="0"/>
                                  </p:stCondLst>
                                  <p:childTnLst>
                                    <p:set>
                                      <p:cBhvr>
                                        <p:cTn id="72" dur="1" fill="hold">
                                          <p:stCondLst>
                                            <p:cond delay="0"/>
                                          </p:stCondLst>
                                        </p:cTn>
                                        <p:tgtEl>
                                          <p:spTgt spid="26631"/>
                                        </p:tgtEl>
                                        <p:attrNameLst>
                                          <p:attrName>style.visibility</p:attrName>
                                        </p:attrNameLst>
                                      </p:cBhvr>
                                      <p:to>
                                        <p:strVal val="visible"/>
                                      </p:to>
                                    </p:set>
                                    <p:anim calcmode="lin" valueType="num">
                                      <p:cBhvr>
                                        <p:cTn id="73" dur="500" fill="hold"/>
                                        <p:tgtEl>
                                          <p:spTgt spid="26631"/>
                                        </p:tgtEl>
                                        <p:attrNameLst>
                                          <p:attrName>ppt_w</p:attrName>
                                        </p:attrNameLst>
                                      </p:cBhvr>
                                      <p:tavLst>
                                        <p:tav tm="0">
                                          <p:val>
                                            <p:fltVal val="0"/>
                                          </p:val>
                                        </p:tav>
                                        <p:tav tm="100000">
                                          <p:val>
                                            <p:strVal val="#ppt_w"/>
                                          </p:val>
                                        </p:tav>
                                      </p:tavLst>
                                    </p:anim>
                                    <p:anim calcmode="lin" valueType="num">
                                      <p:cBhvr>
                                        <p:cTn id="74" dur="500" fill="hold"/>
                                        <p:tgtEl>
                                          <p:spTgt spid="26631"/>
                                        </p:tgtEl>
                                        <p:attrNameLst>
                                          <p:attrName>ppt_h</p:attrName>
                                        </p:attrNameLst>
                                      </p:cBhvr>
                                      <p:tavLst>
                                        <p:tav tm="0">
                                          <p:val>
                                            <p:fltVal val="0"/>
                                          </p:val>
                                        </p:tav>
                                        <p:tav tm="100000">
                                          <p:val>
                                            <p:strVal val="#ppt_h"/>
                                          </p:val>
                                        </p:tav>
                                      </p:tavLst>
                                    </p:anim>
                                  </p:childTnLst>
                                </p:cTn>
                              </p:par>
                            </p:childTnLst>
                          </p:cTn>
                        </p:par>
                      </p:childTnLst>
                    </p:cTn>
                  </p:par>
                  <p:par>
                    <p:cTn id="75" fill="hold">
                      <p:stCondLst>
                        <p:cond delay="indefinite"/>
                      </p:stCondLst>
                      <p:childTnLst>
                        <p:par>
                          <p:cTn id="76" fill="hold">
                            <p:stCondLst>
                              <p:cond delay="0"/>
                            </p:stCondLst>
                            <p:childTnLst>
                              <p:par>
                                <p:cTn id="77" presetID="25" presetClass="entr" presetSubtype="0" fill="hold" nodeType="clickEffect">
                                  <p:stCondLst>
                                    <p:cond delay="0"/>
                                  </p:stCondLst>
                                  <p:childTnLst>
                                    <p:set>
                                      <p:cBhvr>
                                        <p:cTn id="78" dur="1" fill="hold">
                                          <p:stCondLst>
                                            <p:cond delay="0"/>
                                          </p:stCondLst>
                                        </p:cTn>
                                        <p:tgtEl>
                                          <p:spTgt spid="13">
                                            <p:txEl>
                                              <p:pRg st="0" end="0"/>
                                            </p:txEl>
                                          </p:spTgt>
                                        </p:tgtEl>
                                        <p:attrNameLst>
                                          <p:attrName>style.visibility</p:attrName>
                                        </p:attrNameLst>
                                      </p:cBhvr>
                                      <p:to>
                                        <p:strVal val="visible"/>
                                      </p:to>
                                    </p:set>
                                    <p:anim calcmode="lin" valueType="num">
                                      <p:cBhvr>
                                        <p:cTn id="79" dur="500" decel="50000" fill="hold">
                                          <p:stCondLst>
                                            <p:cond delay="0"/>
                                          </p:stCondLst>
                                        </p:cTn>
                                        <p:tgtEl>
                                          <p:spTgt spid="13">
                                            <p:txEl>
                                              <p:pRg st="0" end="0"/>
                                            </p:txEl>
                                          </p:spTgt>
                                        </p:tgtEl>
                                        <p:attrNameLst>
                                          <p:attrName>style.rotation</p:attrName>
                                        </p:attrNameLst>
                                      </p:cBhvr>
                                      <p:tavLst>
                                        <p:tav tm="0">
                                          <p:val>
                                            <p:fltVal val="-90"/>
                                          </p:val>
                                        </p:tav>
                                        <p:tav tm="100000">
                                          <p:val>
                                            <p:fltVal val="0"/>
                                          </p:val>
                                        </p:tav>
                                      </p:tavLst>
                                    </p:anim>
                                    <p:anim calcmode="lin" valueType="num">
                                      <p:cBhvr>
                                        <p:cTn id="80" dur="500" decel="50000" fill="hold">
                                          <p:stCondLst>
                                            <p:cond delay="0"/>
                                          </p:stCondLst>
                                        </p:cTn>
                                        <p:tgtEl>
                                          <p:spTgt spid="13">
                                            <p:txEl>
                                              <p:pRg st="0" end="0"/>
                                            </p:txEl>
                                          </p:spTgt>
                                        </p:tgtEl>
                                        <p:attrNameLst>
                                          <p:attrName>ppt_w</p:attrName>
                                        </p:attrNameLst>
                                      </p:cBhvr>
                                      <p:tavLst>
                                        <p:tav tm="0">
                                          <p:val>
                                            <p:strVal val="#ppt_w"/>
                                          </p:val>
                                        </p:tav>
                                        <p:tav tm="100000">
                                          <p:val>
                                            <p:strVal val="#ppt_w*.05"/>
                                          </p:val>
                                        </p:tav>
                                      </p:tavLst>
                                    </p:anim>
                                    <p:anim calcmode="lin" valueType="num">
                                      <p:cBhvr>
                                        <p:cTn id="81" dur="500" accel="50000" fill="hold">
                                          <p:stCondLst>
                                            <p:cond delay="500"/>
                                          </p:stCondLst>
                                        </p:cTn>
                                        <p:tgtEl>
                                          <p:spTgt spid="13">
                                            <p:txEl>
                                              <p:pRg st="0" end="0"/>
                                            </p:txEl>
                                          </p:spTgt>
                                        </p:tgtEl>
                                        <p:attrNameLst>
                                          <p:attrName>ppt_w</p:attrName>
                                        </p:attrNameLst>
                                      </p:cBhvr>
                                      <p:tavLst>
                                        <p:tav tm="0">
                                          <p:val>
                                            <p:strVal val="#ppt_w*.05"/>
                                          </p:val>
                                        </p:tav>
                                        <p:tav tm="100000">
                                          <p:val>
                                            <p:strVal val="#ppt_w"/>
                                          </p:val>
                                        </p:tav>
                                      </p:tavLst>
                                    </p:anim>
                                    <p:anim calcmode="lin" valueType="num">
                                      <p:cBhvr>
                                        <p:cTn id="82" dur="1000" fill="hold"/>
                                        <p:tgtEl>
                                          <p:spTgt spid="13">
                                            <p:txEl>
                                              <p:pRg st="0" end="0"/>
                                            </p:txEl>
                                          </p:spTgt>
                                        </p:tgtEl>
                                        <p:attrNameLst>
                                          <p:attrName>ppt_h</p:attrName>
                                        </p:attrNameLst>
                                      </p:cBhvr>
                                      <p:tavLst>
                                        <p:tav tm="0">
                                          <p:val>
                                            <p:strVal val="#ppt_h"/>
                                          </p:val>
                                        </p:tav>
                                        <p:tav tm="100000">
                                          <p:val>
                                            <p:strVal val="#ppt_h"/>
                                          </p:val>
                                        </p:tav>
                                      </p:tavLst>
                                    </p:anim>
                                    <p:anim calcmode="lin" valueType="num">
                                      <p:cBhvr>
                                        <p:cTn id="83" dur="500" decel="50000" fill="hold">
                                          <p:stCondLst>
                                            <p:cond delay="0"/>
                                          </p:stCondLst>
                                        </p:cTn>
                                        <p:tgtEl>
                                          <p:spTgt spid="13">
                                            <p:txEl>
                                              <p:pRg st="0" end="0"/>
                                            </p:txEl>
                                          </p:spTgt>
                                        </p:tgtEl>
                                        <p:attrNameLst>
                                          <p:attrName>ppt_x</p:attrName>
                                        </p:attrNameLst>
                                      </p:cBhvr>
                                      <p:tavLst>
                                        <p:tav tm="0">
                                          <p:val>
                                            <p:strVal val="#ppt_x+.4"/>
                                          </p:val>
                                        </p:tav>
                                        <p:tav tm="100000">
                                          <p:val>
                                            <p:strVal val="#ppt_x"/>
                                          </p:val>
                                        </p:tav>
                                      </p:tavLst>
                                    </p:anim>
                                    <p:anim calcmode="lin" valueType="num">
                                      <p:cBhvr>
                                        <p:cTn id="84" dur="500" decel="50000" fill="hold">
                                          <p:stCondLst>
                                            <p:cond delay="0"/>
                                          </p:stCondLst>
                                        </p:cTn>
                                        <p:tgtEl>
                                          <p:spTgt spid="13">
                                            <p:txEl>
                                              <p:pRg st="0" end="0"/>
                                            </p:txEl>
                                          </p:spTgt>
                                        </p:tgtEl>
                                        <p:attrNameLst>
                                          <p:attrName>ppt_y</p:attrName>
                                        </p:attrNameLst>
                                      </p:cBhvr>
                                      <p:tavLst>
                                        <p:tav tm="0">
                                          <p:val>
                                            <p:strVal val="#ppt_y-.2"/>
                                          </p:val>
                                        </p:tav>
                                        <p:tav tm="100000">
                                          <p:val>
                                            <p:strVal val="#ppt_y+.1"/>
                                          </p:val>
                                        </p:tav>
                                      </p:tavLst>
                                    </p:anim>
                                    <p:anim calcmode="lin" valueType="num">
                                      <p:cBhvr>
                                        <p:cTn id="85" dur="500" accel="50000" fill="hold">
                                          <p:stCondLst>
                                            <p:cond delay="500"/>
                                          </p:stCondLst>
                                        </p:cTn>
                                        <p:tgtEl>
                                          <p:spTgt spid="13">
                                            <p:txEl>
                                              <p:pRg st="0" end="0"/>
                                            </p:txEl>
                                          </p:spTgt>
                                        </p:tgtEl>
                                        <p:attrNameLst>
                                          <p:attrName>ppt_y</p:attrName>
                                        </p:attrNameLst>
                                      </p:cBhvr>
                                      <p:tavLst>
                                        <p:tav tm="0">
                                          <p:val>
                                            <p:strVal val="#ppt_y+.1"/>
                                          </p:val>
                                        </p:tav>
                                        <p:tav tm="100000">
                                          <p:val>
                                            <p:strVal val="#ppt_y"/>
                                          </p:val>
                                        </p:tav>
                                      </p:tavLst>
                                    </p:anim>
                                    <p:animEffect transition="in" filter="fade">
                                      <p:cBhvr>
                                        <p:cTn id="86" dur="1000" decel="50000">
                                          <p:stCondLst>
                                            <p:cond delay="0"/>
                                          </p:stCondLst>
                                        </p:cTn>
                                        <p:tgtEl>
                                          <p:spTgt spid="13">
                                            <p:txEl>
                                              <p:pRg st="0" end="0"/>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23" presetClass="entr" presetSubtype="16" fill="hold" nodeType="clickEffect">
                                  <p:stCondLst>
                                    <p:cond delay="0"/>
                                  </p:stCondLst>
                                  <p:childTnLst>
                                    <p:set>
                                      <p:cBhvr>
                                        <p:cTn id="90" dur="1" fill="hold">
                                          <p:stCondLst>
                                            <p:cond delay="0"/>
                                          </p:stCondLst>
                                        </p:cTn>
                                        <p:tgtEl>
                                          <p:spTgt spid="26632"/>
                                        </p:tgtEl>
                                        <p:attrNameLst>
                                          <p:attrName>style.visibility</p:attrName>
                                        </p:attrNameLst>
                                      </p:cBhvr>
                                      <p:to>
                                        <p:strVal val="visible"/>
                                      </p:to>
                                    </p:set>
                                    <p:anim calcmode="lin" valueType="num">
                                      <p:cBhvr>
                                        <p:cTn id="91" dur="500" fill="hold"/>
                                        <p:tgtEl>
                                          <p:spTgt spid="26632"/>
                                        </p:tgtEl>
                                        <p:attrNameLst>
                                          <p:attrName>ppt_w</p:attrName>
                                        </p:attrNameLst>
                                      </p:cBhvr>
                                      <p:tavLst>
                                        <p:tav tm="0">
                                          <p:val>
                                            <p:fltVal val="0"/>
                                          </p:val>
                                        </p:tav>
                                        <p:tav tm="100000">
                                          <p:val>
                                            <p:strVal val="#ppt_w"/>
                                          </p:val>
                                        </p:tav>
                                      </p:tavLst>
                                    </p:anim>
                                    <p:anim calcmode="lin" valueType="num">
                                      <p:cBhvr>
                                        <p:cTn id="92" dur="500" fill="hold"/>
                                        <p:tgtEl>
                                          <p:spTgt spid="26632"/>
                                        </p:tgtEl>
                                        <p:attrNameLst>
                                          <p:attrName>ppt_h</p:attrName>
                                        </p:attrNameLst>
                                      </p:cBhvr>
                                      <p:tavLst>
                                        <p:tav tm="0">
                                          <p:val>
                                            <p:fltVal val="0"/>
                                          </p:val>
                                        </p:tav>
                                        <p:tav tm="100000">
                                          <p:val>
                                            <p:strVal val="#ppt_h"/>
                                          </p:val>
                                        </p:tav>
                                      </p:tavLst>
                                    </p:anim>
                                  </p:childTnLst>
                                </p:cTn>
                              </p:par>
                            </p:childTnLst>
                          </p:cTn>
                        </p:par>
                      </p:childTnLst>
                    </p:cTn>
                  </p:par>
                  <p:par>
                    <p:cTn id="93" fill="hold">
                      <p:stCondLst>
                        <p:cond delay="indefinite"/>
                      </p:stCondLst>
                      <p:childTnLst>
                        <p:par>
                          <p:cTn id="94" fill="hold">
                            <p:stCondLst>
                              <p:cond delay="0"/>
                            </p:stCondLst>
                            <p:childTnLst>
                              <p:par>
                                <p:cTn id="95" presetID="30" presetClass="entr" presetSubtype="0" fill="hold" nodeType="clickEffect">
                                  <p:stCondLst>
                                    <p:cond delay="0"/>
                                  </p:stCondLst>
                                  <p:childTnLst>
                                    <p:set>
                                      <p:cBhvr>
                                        <p:cTn id="96" dur="1" fill="hold">
                                          <p:stCondLst>
                                            <p:cond delay="0"/>
                                          </p:stCondLst>
                                        </p:cTn>
                                        <p:tgtEl>
                                          <p:spTgt spid="26633"/>
                                        </p:tgtEl>
                                        <p:attrNameLst>
                                          <p:attrName>style.visibility</p:attrName>
                                        </p:attrNameLst>
                                      </p:cBhvr>
                                      <p:to>
                                        <p:strVal val="visible"/>
                                      </p:to>
                                    </p:set>
                                    <p:animEffect transition="in" filter="fade">
                                      <p:cBhvr>
                                        <p:cTn id="97" dur="800" decel="100000"/>
                                        <p:tgtEl>
                                          <p:spTgt spid="26633"/>
                                        </p:tgtEl>
                                      </p:cBhvr>
                                    </p:animEffect>
                                    <p:anim calcmode="lin" valueType="num">
                                      <p:cBhvr>
                                        <p:cTn id="98" dur="800" decel="100000" fill="hold"/>
                                        <p:tgtEl>
                                          <p:spTgt spid="26633"/>
                                        </p:tgtEl>
                                        <p:attrNameLst>
                                          <p:attrName>style.rotation</p:attrName>
                                        </p:attrNameLst>
                                      </p:cBhvr>
                                      <p:tavLst>
                                        <p:tav tm="0">
                                          <p:val>
                                            <p:fltVal val="-90"/>
                                          </p:val>
                                        </p:tav>
                                        <p:tav tm="100000">
                                          <p:val>
                                            <p:fltVal val="0"/>
                                          </p:val>
                                        </p:tav>
                                      </p:tavLst>
                                    </p:anim>
                                    <p:anim calcmode="lin" valueType="num">
                                      <p:cBhvr>
                                        <p:cTn id="99" dur="800" decel="100000" fill="hold"/>
                                        <p:tgtEl>
                                          <p:spTgt spid="26633"/>
                                        </p:tgtEl>
                                        <p:attrNameLst>
                                          <p:attrName>ppt_x</p:attrName>
                                        </p:attrNameLst>
                                      </p:cBhvr>
                                      <p:tavLst>
                                        <p:tav tm="0">
                                          <p:val>
                                            <p:strVal val="#ppt_x+0.4"/>
                                          </p:val>
                                        </p:tav>
                                        <p:tav tm="100000">
                                          <p:val>
                                            <p:strVal val="#ppt_x-0.05"/>
                                          </p:val>
                                        </p:tav>
                                      </p:tavLst>
                                    </p:anim>
                                    <p:anim calcmode="lin" valueType="num">
                                      <p:cBhvr>
                                        <p:cTn id="100" dur="800" decel="100000" fill="hold"/>
                                        <p:tgtEl>
                                          <p:spTgt spid="26633"/>
                                        </p:tgtEl>
                                        <p:attrNameLst>
                                          <p:attrName>ppt_y</p:attrName>
                                        </p:attrNameLst>
                                      </p:cBhvr>
                                      <p:tavLst>
                                        <p:tav tm="0">
                                          <p:val>
                                            <p:strVal val="#ppt_y-0.4"/>
                                          </p:val>
                                        </p:tav>
                                        <p:tav tm="100000">
                                          <p:val>
                                            <p:strVal val="#ppt_y+0.1"/>
                                          </p:val>
                                        </p:tav>
                                      </p:tavLst>
                                    </p:anim>
                                    <p:anim calcmode="lin" valueType="num">
                                      <p:cBhvr>
                                        <p:cTn id="101" dur="200" accel="100000" fill="hold">
                                          <p:stCondLst>
                                            <p:cond delay="800"/>
                                          </p:stCondLst>
                                        </p:cTn>
                                        <p:tgtEl>
                                          <p:spTgt spid="26633"/>
                                        </p:tgtEl>
                                        <p:attrNameLst>
                                          <p:attrName>ppt_x</p:attrName>
                                        </p:attrNameLst>
                                      </p:cBhvr>
                                      <p:tavLst>
                                        <p:tav tm="0">
                                          <p:val>
                                            <p:strVal val="#ppt_x-0.05"/>
                                          </p:val>
                                        </p:tav>
                                        <p:tav tm="100000">
                                          <p:val>
                                            <p:strVal val="#ppt_x"/>
                                          </p:val>
                                        </p:tav>
                                      </p:tavLst>
                                    </p:anim>
                                    <p:anim calcmode="lin" valueType="num">
                                      <p:cBhvr>
                                        <p:cTn id="102" dur="200" accel="100000" fill="hold">
                                          <p:stCondLst>
                                            <p:cond delay="800"/>
                                          </p:stCondLst>
                                        </p:cTn>
                                        <p:tgtEl>
                                          <p:spTgt spid="26633"/>
                                        </p:tgtEl>
                                        <p:attrNameLst>
                                          <p:attrName>ppt_y</p:attrName>
                                        </p:attrNameLst>
                                      </p:cBhvr>
                                      <p:tavLst>
                                        <p:tav tm="0">
                                          <p:val>
                                            <p:strVal val="#ppt_y+0.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5" presetClass="entr" presetSubtype="0" fill="hold" nodeType="clickEffect">
                                  <p:stCondLst>
                                    <p:cond delay="0"/>
                                  </p:stCondLst>
                                  <p:childTnLst>
                                    <p:set>
                                      <p:cBhvr>
                                        <p:cTn id="106" dur="1" fill="hold">
                                          <p:stCondLst>
                                            <p:cond delay="0"/>
                                          </p:stCondLst>
                                        </p:cTn>
                                        <p:tgtEl>
                                          <p:spTgt spid="16">
                                            <p:txEl>
                                              <p:pRg st="0" end="0"/>
                                            </p:txEl>
                                          </p:spTgt>
                                        </p:tgtEl>
                                        <p:attrNameLst>
                                          <p:attrName>style.visibility</p:attrName>
                                        </p:attrNameLst>
                                      </p:cBhvr>
                                      <p:to>
                                        <p:strVal val="visible"/>
                                      </p:to>
                                    </p:set>
                                    <p:anim calcmode="lin" valueType="num">
                                      <p:cBhvr>
                                        <p:cTn id="107" dur="500" decel="50000" fill="hold">
                                          <p:stCondLst>
                                            <p:cond delay="0"/>
                                          </p:stCondLst>
                                        </p:cTn>
                                        <p:tgtEl>
                                          <p:spTgt spid="16">
                                            <p:txEl>
                                              <p:pRg st="0" end="0"/>
                                            </p:txEl>
                                          </p:spTgt>
                                        </p:tgtEl>
                                        <p:attrNameLst>
                                          <p:attrName>style.rotation</p:attrName>
                                        </p:attrNameLst>
                                      </p:cBhvr>
                                      <p:tavLst>
                                        <p:tav tm="0">
                                          <p:val>
                                            <p:fltVal val="-90"/>
                                          </p:val>
                                        </p:tav>
                                        <p:tav tm="100000">
                                          <p:val>
                                            <p:fltVal val="0"/>
                                          </p:val>
                                        </p:tav>
                                      </p:tavLst>
                                    </p:anim>
                                    <p:anim calcmode="lin" valueType="num">
                                      <p:cBhvr>
                                        <p:cTn id="108" dur="500" decel="50000" fill="hold">
                                          <p:stCondLst>
                                            <p:cond delay="0"/>
                                          </p:stCondLst>
                                        </p:cTn>
                                        <p:tgtEl>
                                          <p:spTgt spid="16">
                                            <p:txEl>
                                              <p:pRg st="0" end="0"/>
                                            </p:txEl>
                                          </p:spTgt>
                                        </p:tgtEl>
                                        <p:attrNameLst>
                                          <p:attrName>ppt_w</p:attrName>
                                        </p:attrNameLst>
                                      </p:cBhvr>
                                      <p:tavLst>
                                        <p:tav tm="0">
                                          <p:val>
                                            <p:strVal val="#ppt_w"/>
                                          </p:val>
                                        </p:tav>
                                        <p:tav tm="100000">
                                          <p:val>
                                            <p:strVal val="#ppt_w*.05"/>
                                          </p:val>
                                        </p:tav>
                                      </p:tavLst>
                                    </p:anim>
                                    <p:anim calcmode="lin" valueType="num">
                                      <p:cBhvr>
                                        <p:cTn id="109" dur="500" accel="50000" fill="hold">
                                          <p:stCondLst>
                                            <p:cond delay="500"/>
                                          </p:stCondLst>
                                        </p:cTn>
                                        <p:tgtEl>
                                          <p:spTgt spid="16">
                                            <p:txEl>
                                              <p:pRg st="0" end="0"/>
                                            </p:txEl>
                                          </p:spTgt>
                                        </p:tgtEl>
                                        <p:attrNameLst>
                                          <p:attrName>ppt_w</p:attrName>
                                        </p:attrNameLst>
                                      </p:cBhvr>
                                      <p:tavLst>
                                        <p:tav tm="0">
                                          <p:val>
                                            <p:strVal val="#ppt_w*.05"/>
                                          </p:val>
                                        </p:tav>
                                        <p:tav tm="100000">
                                          <p:val>
                                            <p:strVal val="#ppt_w"/>
                                          </p:val>
                                        </p:tav>
                                      </p:tavLst>
                                    </p:anim>
                                    <p:anim calcmode="lin" valueType="num">
                                      <p:cBhvr>
                                        <p:cTn id="110" dur="1000" fill="hold"/>
                                        <p:tgtEl>
                                          <p:spTgt spid="16">
                                            <p:txEl>
                                              <p:pRg st="0" end="0"/>
                                            </p:txEl>
                                          </p:spTgt>
                                        </p:tgtEl>
                                        <p:attrNameLst>
                                          <p:attrName>ppt_h</p:attrName>
                                        </p:attrNameLst>
                                      </p:cBhvr>
                                      <p:tavLst>
                                        <p:tav tm="0">
                                          <p:val>
                                            <p:strVal val="#ppt_h"/>
                                          </p:val>
                                        </p:tav>
                                        <p:tav tm="100000">
                                          <p:val>
                                            <p:strVal val="#ppt_h"/>
                                          </p:val>
                                        </p:tav>
                                      </p:tavLst>
                                    </p:anim>
                                    <p:anim calcmode="lin" valueType="num">
                                      <p:cBhvr>
                                        <p:cTn id="111" dur="500" decel="50000" fill="hold">
                                          <p:stCondLst>
                                            <p:cond delay="0"/>
                                          </p:stCondLst>
                                        </p:cTn>
                                        <p:tgtEl>
                                          <p:spTgt spid="16">
                                            <p:txEl>
                                              <p:pRg st="0" end="0"/>
                                            </p:txEl>
                                          </p:spTgt>
                                        </p:tgtEl>
                                        <p:attrNameLst>
                                          <p:attrName>ppt_x</p:attrName>
                                        </p:attrNameLst>
                                      </p:cBhvr>
                                      <p:tavLst>
                                        <p:tav tm="0">
                                          <p:val>
                                            <p:strVal val="#ppt_x+.4"/>
                                          </p:val>
                                        </p:tav>
                                        <p:tav tm="100000">
                                          <p:val>
                                            <p:strVal val="#ppt_x"/>
                                          </p:val>
                                        </p:tav>
                                      </p:tavLst>
                                    </p:anim>
                                    <p:anim calcmode="lin" valueType="num">
                                      <p:cBhvr>
                                        <p:cTn id="112" dur="500" decel="50000" fill="hold">
                                          <p:stCondLst>
                                            <p:cond delay="0"/>
                                          </p:stCondLst>
                                        </p:cTn>
                                        <p:tgtEl>
                                          <p:spTgt spid="16">
                                            <p:txEl>
                                              <p:pRg st="0" end="0"/>
                                            </p:txEl>
                                          </p:spTgt>
                                        </p:tgtEl>
                                        <p:attrNameLst>
                                          <p:attrName>ppt_y</p:attrName>
                                        </p:attrNameLst>
                                      </p:cBhvr>
                                      <p:tavLst>
                                        <p:tav tm="0">
                                          <p:val>
                                            <p:strVal val="#ppt_y-.2"/>
                                          </p:val>
                                        </p:tav>
                                        <p:tav tm="100000">
                                          <p:val>
                                            <p:strVal val="#ppt_y+.1"/>
                                          </p:val>
                                        </p:tav>
                                      </p:tavLst>
                                    </p:anim>
                                    <p:anim calcmode="lin" valueType="num">
                                      <p:cBhvr>
                                        <p:cTn id="113" dur="500" accel="50000" fill="hold">
                                          <p:stCondLst>
                                            <p:cond delay="500"/>
                                          </p:stCondLst>
                                        </p:cTn>
                                        <p:tgtEl>
                                          <p:spTgt spid="16">
                                            <p:txEl>
                                              <p:pRg st="0" end="0"/>
                                            </p:txEl>
                                          </p:spTgt>
                                        </p:tgtEl>
                                        <p:attrNameLst>
                                          <p:attrName>ppt_y</p:attrName>
                                        </p:attrNameLst>
                                      </p:cBhvr>
                                      <p:tavLst>
                                        <p:tav tm="0">
                                          <p:val>
                                            <p:strVal val="#ppt_y+.1"/>
                                          </p:val>
                                        </p:tav>
                                        <p:tav tm="100000">
                                          <p:val>
                                            <p:strVal val="#ppt_y"/>
                                          </p:val>
                                        </p:tav>
                                      </p:tavLst>
                                    </p:anim>
                                    <p:animEffect transition="in" filter="fade">
                                      <p:cBhvr>
                                        <p:cTn id="114" dur="1000" decel="50000">
                                          <p:stCondLst>
                                            <p:cond delay="0"/>
                                          </p:stCondLst>
                                        </p:cTn>
                                        <p:tgtEl>
                                          <p:spTgt spid="16">
                                            <p:txEl>
                                              <p:pRg st="0" end="0"/>
                                            </p:txEl>
                                          </p:spTgt>
                                        </p:tgtEl>
                                      </p:cBhvr>
                                    </p:animEffect>
                                  </p:childTnLst>
                                </p:cTn>
                              </p:par>
                            </p:childTnLst>
                          </p:cTn>
                        </p:par>
                      </p:childTnLst>
                    </p:cTn>
                  </p:par>
                  <p:par>
                    <p:cTn id="115" fill="hold">
                      <p:stCondLst>
                        <p:cond delay="indefinite"/>
                      </p:stCondLst>
                      <p:childTnLst>
                        <p:par>
                          <p:cTn id="116" fill="hold">
                            <p:stCondLst>
                              <p:cond delay="0"/>
                            </p:stCondLst>
                            <p:childTnLst>
                              <p:par>
                                <p:cTn id="117" presetID="30" presetClass="entr" presetSubtype="0" fill="hold" nodeType="clickEffect">
                                  <p:stCondLst>
                                    <p:cond delay="0"/>
                                  </p:stCondLst>
                                  <p:childTnLst>
                                    <p:set>
                                      <p:cBhvr>
                                        <p:cTn id="118" dur="1" fill="hold">
                                          <p:stCondLst>
                                            <p:cond delay="0"/>
                                          </p:stCondLst>
                                        </p:cTn>
                                        <p:tgtEl>
                                          <p:spTgt spid="26635"/>
                                        </p:tgtEl>
                                        <p:attrNameLst>
                                          <p:attrName>style.visibility</p:attrName>
                                        </p:attrNameLst>
                                      </p:cBhvr>
                                      <p:to>
                                        <p:strVal val="visible"/>
                                      </p:to>
                                    </p:set>
                                    <p:animEffect transition="in" filter="fade">
                                      <p:cBhvr>
                                        <p:cTn id="119" dur="800" decel="100000"/>
                                        <p:tgtEl>
                                          <p:spTgt spid="26635"/>
                                        </p:tgtEl>
                                      </p:cBhvr>
                                    </p:animEffect>
                                    <p:anim calcmode="lin" valueType="num">
                                      <p:cBhvr>
                                        <p:cTn id="120" dur="800" decel="100000" fill="hold"/>
                                        <p:tgtEl>
                                          <p:spTgt spid="26635"/>
                                        </p:tgtEl>
                                        <p:attrNameLst>
                                          <p:attrName>style.rotation</p:attrName>
                                        </p:attrNameLst>
                                      </p:cBhvr>
                                      <p:tavLst>
                                        <p:tav tm="0">
                                          <p:val>
                                            <p:fltVal val="-90"/>
                                          </p:val>
                                        </p:tav>
                                        <p:tav tm="100000">
                                          <p:val>
                                            <p:fltVal val="0"/>
                                          </p:val>
                                        </p:tav>
                                      </p:tavLst>
                                    </p:anim>
                                    <p:anim calcmode="lin" valueType="num">
                                      <p:cBhvr>
                                        <p:cTn id="121" dur="800" decel="100000" fill="hold"/>
                                        <p:tgtEl>
                                          <p:spTgt spid="26635"/>
                                        </p:tgtEl>
                                        <p:attrNameLst>
                                          <p:attrName>ppt_x</p:attrName>
                                        </p:attrNameLst>
                                      </p:cBhvr>
                                      <p:tavLst>
                                        <p:tav tm="0">
                                          <p:val>
                                            <p:strVal val="#ppt_x+0.4"/>
                                          </p:val>
                                        </p:tav>
                                        <p:tav tm="100000">
                                          <p:val>
                                            <p:strVal val="#ppt_x-0.05"/>
                                          </p:val>
                                        </p:tav>
                                      </p:tavLst>
                                    </p:anim>
                                    <p:anim calcmode="lin" valueType="num">
                                      <p:cBhvr>
                                        <p:cTn id="122" dur="800" decel="100000" fill="hold"/>
                                        <p:tgtEl>
                                          <p:spTgt spid="26635"/>
                                        </p:tgtEl>
                                        <p:attrNameLst>
                                          <p:attrName>ppt_y</p:attrName>
                                        </p:attrNameLst>
                                      </p:cBhvr>
                                      <p:tavLst>
                                        <p:tav tm="0">
                                          <p:val>
                                            <p:strVal val="#ppt_y-0.4"/>
                                          </p:val>
                                        </p:tav>
                                        <p:tav tm="100000">
                                          <p:val>
                                            <p:strVal val="#ppt_y+0.1"/>
                                          </p:val>
                                        </p:tav>
                                      </p:tavLst>
                                    </p:anim>
                                    <p:anim calcmode="lin" valueType="num">
                                      <p:cBhvr>
                                        <p:cTn id="123" dur="200" accel="100000" fill="hold">
                                          <p:stCondLst>
                                            <p:cond delay="800"/>
                                          </p:stCondLst>
                                        </p:cTn>
                                        <p:tgtEl>
                                          <p:spTgt spid="26635"/>
                                        </p:tgtEl>
                                        <p:attrNameLst>
                                          <p:attrName>ppt_x</p:attrName>
                                        </p:attrNameLst>
                                      </p:cBhvr>
                                      <p:tavLst>
                                        <p:tav tm="0">
                                          <p:val>
                                            <p:strVal val="#ppt_x-0.05"/>
                                          </p:val>
                                        </p:tav>
                                        <p:tav tm="100000">
                                          <p:val>
                                            <p:strVal val="#ppt_x"/>
                                          </p:val>
                                        </p:tav>
                                      </p:tavLst>
                                    </p:anim>
                                    <p:anim calcmode="lin" valueType="num">
                                      <p:cBhvr>
                                        <p:cTn id="124" dur="200" accel="100000" fill="hold">
                                          <p:stCondLst>
                                            <p:cond delay="800"/>
                                          </p:stCondLst>
                                        </p:cTn>
                                        <p:tgtEl>
                                          <p:spTgt spid="26635"/>
                                        </p:tgtEl>
                                        <p:attrNameLst>
                                          <p:attrName>ppt_y</p:attrName>
                                        </p:attrNameLst>
                                      </p:cBhvr>
                                      <p:tavLst>
                                        <p:tav tm="0">
                                          <p:val>
                                            <p:strVal val="#ppt_y+0.1"/>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25" presetClass="entr" presetSubtype="0" fill="hold" nodeType="clickEffect">
                                  <p:stCondLst>
                                    <p:cond delay="0"/>
                                  </p:stCondLst>
                                  <p:childTnLst>
                                    <p:set>
                                      <p:cBhvr>
                                        <p:cTn id="128" dur="1" fill="hold">
                                          <p:stCondLst>
                                            <p:cond delay="0"/>
                                          </p:stCondLst>
                                        </p:cTn>
                                        <p:tgtEl>
                                          <p:spTgt spid="19">
                                            <p:txEl>
                                              <p:pRg st="0" end="0"/>
                                            </p:txEl>
                                          </p:spTgt>
                                        </p:tgtEl>
                                        <p:attrNameLst>
                                          <p:attrName>style.visibility</p:attrName>
                                        </p:attrNameLst>
                                      </p:cBhvr>
                                      <p:to>
                                        <p:strVal val="visible"/>
                                      </p:to>
                                    </p:set>
                                    <p:anim calcmode="lin" valueType="num">
                                      <p:cBhvr>
                                        <p:cTn id="129" dur="500" decel="50000" fill="hold">
                                          <p:stCondLst>
                                            <p:cond delay="0"/>
                                          </p:stCondLst>
                                        </p:cTn>
                                        <p:tgtEl>
                                          <p:spTgt spid="19">
                                            <p:txEl>
                                              <p:pRg st="0" end="0"/>
                                            </p:txEl>
                                          </p:spTgt>
                                        </p:tgtEl>
                                        <p:attrNameLst>
                                          <p:attrName>style.rotation</p:attrName>
                                        </p:attrNameLst>
                                      </p:cBhvr>
                                      <p:tavLst>
                                        <p:tav tm="0">
                                          <p:val>
                                            <p:fltVal val="-90"/>
                                          </p:val>
                                        </p:tav>
                                        <p:tav tm="100000">
                                          <p:val>
                                            <p:fltVal val="0"/>
                                          </p:val>
                                        </p:tav>
                                      </p:tavLst>
                                    </p:anim>
                                    <p:anim calcmode="lin" valueType="num">
                                      <p:cBhvr>
                                        <p:cTn id="130" dur="500" decel="50000" fill="hold">
                                          <p:stCondLst>
                                            <p:cond delay="0"/>
                                          </p:stCondLst>
                                        </p:cTn>
                                        <p:tgtEl>
                                          <p:spTgt spid="19">
                                            <p:txEl>
                                              <p:pRg st="0" end="0"/>
                                            </p:txEl>
                                          </p:spTgt>
                                        </p:tgtEl>
                                        <p:attrNameLst>
                                          <p:attrName>ppt_w</p:attrName>
                                        </p:attrNameLst>
                                      </p:cBhvr>
                                      <p:tavLst>
                                        <p:tav tm="0">
                                          <p:val>
                                            <p:strVal val="#ppt_w"/>
                                          </p:val>
                                        </p:tav>
                                        <p:tav tm="100000">
                                          <p:val>
                                            <p:strVal val="#ppt_w*.05"/>
                                          </p:val>
                                        </p:tav>
                                      </p:tavLst>
                                    </p:anim>
                                    <p:anim calcmode="lin" valueType="num">
                                      <p:cBhvr>
                                        <p:cTn id="131" dur="500" accel="50000" fill="hold">
                                          <p:stCondLst>
                                            <p:cond delay="500"/>
                                          </p:stCondLst>
                                        </p:cTn>
                                        <p:tgtEl>
                                          <p:spTgt spid="19">
                                            <p:txEl>
                                              <p:pRg st="0" end="0"/>
                                            </p:txEl>
                                          </p:spTgt>
                                        </p:tgtEl>
                                        <p:attrNameLst>
                                          <p:attrName>ppt_w</p:attrName>
                                        </p:attrNameLst>
                                      </p:cBhvr>
                                      <p:tavLst>
                                        <p:tav tm="0">
                                          <p:val>
                                            <p:strVal val="#ppt_w*.05"/>
                                          </p:val>
                                        </p:tav>
                                        <p:tav tm="100000">
                                          <p:val>
                                            <p:strVal val="#ppt_w"/>
                                          </p:val>
                                        </p:tav>
                                      </p:tavLst>
                                    </p:anim>
                                    <p:anim calcmode="lin" valueType="num">
                                      <p:cBhvr>
                                        <p:cTn id="132" dur="1000" fill="hold"/>
                                        <p:tgtEl>
                                          <p:spTgt spid="19">
                                            <p:txEl>
                                              <p:pRg st="0" end="0"/>
                                            </p:txEl>
                                          </p:spTgt>
                                        </p:tgtEl>
                                        <p:attrNameLst>
                                          <p:attrName>ppt_h</p:attrName>
                                        </p:attrNameLst>
                                      </p:cBhvr>
                                      <p:tavLst>
                                        <p:tav tm="0">
                                          <p:val>
                                            <p:strVal val="#ppt_h"/>
                                          </p:val>
                                        </p:tav>
                                        <p:tav tm="100000">
                                          <p:val>
                                            <p:strVal val="#ppt_h"/>
                                          </p:val>
                                        </p:tav>
                                      </p:tavLst>
                                    </p:anim>
                                    <p:anim calcmode="lin" valueType="num">
                                      <p:cBhvr>
                                        <p:cTn id="133" dur="500" decel="50000" fill="hold">
                                          <p:stCondLst>
                                            <p:cond delay="0"/>
                                          </p:stCondLst>
                                        </p:cTn>
                                        <p:tgtEl>
                                          <p:spTgt spid="19">
                                            <p:txEl>
                                              <p:pRg st="0" end="0"/>
                                            </p:txEl>
                                          </p:spTgt>
                                        </p:tgtEl>
                                        <p:attrNameLst>
                                          <p:attrName>ppt_x</p:attrName>
                                        </p:attrNameLst>
                                      </p:cBhvr>
                                      <p:tavLst>
                                        <p:tav tm="0">
                                          <p:val>
                                            <p:strVal val="#ppt_x+.4"/>
                                          </p:val>
                                        </p:tav>
                                        <p:tav tm="100000">
                                          <p:val>
                                            <p:strVal val="#ppt_x"/>
                                          </p:val>
                                        </p:tav>
                                      </p:tavLst>
                                    </p:anim>
                                    <p:anim calcmode="lin" valueType="num">
                                      <p:cBhvr>
                                        <p:cTn id="134" dur="500" decel="50000" fill="hold">
                                          <p:stCondLst>
                                            <p:cond delay="0"/>
                                          </p:stCondLst>
                                        </p:cTn>
                                        <p:tgtEl>
                                          <p:spTgt spid="19">
                                            <p:txEl>
                                              <p:pRg st="0" end="0"/>
                                            </p:txEl>
                                          </p:spTgt>
                                        </p:tgtEl>
                                        <p:attrNameLst>
                                          <p:attrName>ppt_y</p:attrName>
                                        </p:attrNameLst>
                                      </p:cBhvr>
                                      <p:tavLst>
                                        <p:tav tm="0">
                                          <p:val>
                                            <p:strVal val="#ppt_y-.2"/>
                                          </p:val>
                                        </p:tav>
                                        <p:tav tm="100000">
                                          <p:val>
                                            <p:strVal val="#ppt_y+.1"/>
                                          </p:val>
                                        </p:tav>
                                      </p:tavLst>
                                    </p:anim>
                                    <p:anim calcmode="lin" valueType="num">
                                      <p:cBhvr>
                                        <p:cTn id="135" dur="500" accel="50000" fill="hold">
                                          <p:stCondLst>
                                            <p:cond delay="500"/>
                                          </p:stCondLst>
                                        </p:cTn>
                                        <p:tgtEl>
                                          <p:spTgt spid="19">
                                            <p:txEl>
                                              <p:pRg st="0" end="0"/>
                                            </p:txEl>
                                          </p:spTgt>
                                        </p:tgtEl>
                                        <p:attrNameLst>
                                          <p:attrName>ppt_y</p:attrName>
                                        </p:attrNameLst>
                                      </p:cBhvr>
                                      <p:tavLst>
                                        <p:tav tm="0">
                                          <p:val>
                                            <p:strVal val="#ppt_y+.1"/>
                                          </p:val>
                                        </p:tav>
                                        <p:tav tm="100000">
                                          <p:val>
                                            <p:strVal val="#ppt_y"/>
                                          </p:val>
                                        </p:tav>
                                      </p:tavLst>
                                    </p:anim>
                                    <p:animEffect transition="in" filter="fade">
                                      <p:cBhvr>
                                        <p:cTn id="136" dur="1000" decel="50000">
                                          <p:stCondLst>
                                            <p:cond delay="0"/>
                                          </p:stCondLst>
                                        </p:cTn>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descr="G:\школа\ДЛЯ ПРЕЗЕНТАЦИИ\125 фоны для презентаций\Abstract-backgrounds\1680colourback_2004.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30722" name="Picture 5" descr="G:\школа\ДЛЯ ПРЕЗЕНТАЦИИ\Новая папка\64636723_razdelit.gif"/>
          <p:cNvPicPr>
            <a:picLocks noChangeAspect="1" noChangeArrowheads="1"/>
          </p:cNvPicPr>
          <p:nvPr/>
        </p:nvPicPr>
        <p:blipFill>
          <a:blip r:embed="rId3"/>
          <a:srcRect/>
          <a:stretch>
            <a:fillRect/>
          </a:stretch>
        </p:blipFill>
        <p:spPr bwMode="auto">
          <a:xfrm>
            <a:off x="3071813" y="6215063"/>
            <a:ext cx="2495550" cy="285750"/>
          </a:xfrm>
          <a:prstGeom prst="rect">
            <a:avLst/>
          </a:prstGeom>
          <a:noFill/>
          <a:ln w="9525">
            <a:noFill/>
            <a:miter lim="800000"/>
            <a:headEnd/>
            <a:tailEnd/>
          </a:ln>
        </p:spPr>
      </p:pic>
      <p:sp>
        <p:nvSpPr>
          <p:cNvPr id="30723" name="Прямоугольник 3"/>
          <p:cNvSpPr>
            <a:spLocks noChangeArrowheads="1"/>
          </p:cNvSpPr>
          <p:nvPr/>
        </p:nvSpPr>
        <p:spPr bwMode="auto">
          <a:xfrm>
            <a:off x="2000250" y="285750"/>
            <a:ext cx="5429250" cy="5294313"/>
          </a:xfrm>
          <a:prstGeom prst="rect">
            <a:avLst/>
          </a:prstGeom>
          <a:noFill/>
          <a:ln w="9525">
            <a:noFill/>
            <a:miter lim="800000"/>
            <a:headEnd/>
            <a:tailEnd/>
          </a:ln>
        </p:spPr>
        <p:txBody>
          <a:bodyPr>
            <a:spAutoFit/>
          </a:bodyPr>
          <a:lstStyle/>
          <a:p>
            <a:pPr algn="ctr"/>
            <a:r>
              <a:rPr lang="ru-RU" sz="2600">
                <a:solidFill>
                  <a:schemeClr val="bg1"/>
                </a:solidFill>
                <a:latin typeface="Times New Roman" pitchFamily="18" charset="0"/>
                <a:cs typeface="Times New Roman" pitchFamily="18" charset="0"/>
              </a:rPr>
              <a:t>Університетський коледж Дубліна (</a:t>
            </a:r>
            <a:r>
              <a:rPr lang="en-US" sz="2600">
                <a:solidFill>
                  <a:schemeClr val="bg1"/>
                </a:solidFill>
                <a:latin typeface="Times New Roman" pitchFamily="18" charset="0"/>
                <a:cs typeface="Times New Roman" pitchFamily="18" charset="0"/>
              </a:rPr>
              <a:t>University College Dublin) </a:t>
            </a:r>
            <a:r>
              <a:rPr lang="ru-RU" sz="2600">
                <a:solidFill>
                  <a:schemeClr val="bg1"/>
                </a:solidFill>
                <a:latin typeface="Times New Roman" pitchFamily="18" charset="0"/>
                <a:cs typeface="Times New Roman" pitchFamily="18" charset="0"/>
              </a:rPr>
              <a:t>щороку присуджує премію пам'яті Джеймса Джойса за літературні досягнення. У 2008 році вона дісталася індійсько-британському письменнику Салману Рушді (</a:t>
            </a:r>
            <a:r>
              <a:rPr lang="en-US" sz="2600">
                <a:solidFill>
                  <a:schemeClr val="bg1"/>
                </a:solidFill>
                <a:latin typeface="Times New Roman" pitchFamily="18" charset="0"/>
                <a:cs typeface="Times New Roman" pitchFamily="18" charset="0"/>
              </a:rPr>
              <a:t>Salman Rushdie), </a:t>
            </a:r>
            <a:r>
              <a:rPr lang="ru-RU" sz="2600">
                <a:solidFill>
                  <a:schemeClr val="bg1"/>
                </a:solidFill>
                <a:latin typeface="Times New Roman" pitchFamily="18" charset="0"/>
                <a:cs typeface="Times New Roman" pitchFamily="18" charset="0"/>
              </a:rPr>
              <a:t>автору «Сатанинських віршів» та «Дітей півночі». На церемонії нагородження премією Рушді заявив, що Джойс був джерелом його творчого натхнення та зразком роботи з літературною мовою.</a:t>
            </a:r>
          </a:p>
        </p:txBody>
      </p:sp>
      <p:pic>
        <p:nvPicPr>
          <p:cNvPr id="25602" name="Picture 2" descr="C:\Documents and Settings\Lena\Рабочий стол\Дж Джойс\james_joyce_website.jpg"/>
          <p:cNvPicPr>
            <a:picLocks noChangeAspect="1" noChangeArrowheads="1"/>
          </p:cNvPicPr>
          <p:nvPr/>
        </p:nvPicPr>
        <p:blipFill>
          <a:blip r:embed="rId4"/>
          <a:srcRect/>
          <a:stretch>
            <a:fillRect/>
          </a:stretch>
        </p:blipFill>
        <p:spPr bwMode="auto">
          <a:xfrm>
            <a:off x="7643834" y="357166"/>
            <a:ext cx="1219200" cy="1925637"/>
          </a:xfrm>
          <a:prstGeom prst="rect">
            <a:avLst/>
          </a:prstGeom>
          <a:solidFill>
            <a:srgbClr val="FFFFFF">
              <a:shade val="85000"/>
            </a:srgbClr>
          </a:solidFill>
          <a:ln w="88900" cap="sq">
            <a:solidFill>
              <a:srgbClr val="00B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5603" name="Picture 3" descr="C:\Documents and Settings\Lena\Рабочий стол\Дж Джойс\im  ages.jpeg"/>
          <p:cNvPicPr>
            <a:picLocks noChangeAspect="1" noChangeArrowheads="1"/>
          </p:cNvPicPr>
          <p:nvPr/>
        </p:nvPicPr>
        <p:blipFill>
          <a:blip r:embed="rId5"/>
          <a:srcRect/>
          <a:stretch>
            <a:fillRect/>
          </a:stretch>
        </p:blipFill>
        <p:spPr bwMode="auto">
          <a:xfrm>
            <a:off x="285720" y="3857628"/>
            <a:ext cx="1647825" cy="2771775"/>
          </a:xfrm>
          <a:prstGeom prst="rect">
            <a:avLst/>
          </a:prstGeom>
          <a:solidFill>
            <a:srgbClr val="FFFFFF">
              <a:shade val="85000"/>
            </a:srgbClr>
          </a:solidFill>
          <a:ln w="88900" cap="sq">
            <a:solidFill>
              <a:srgbClr val="00B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5604" name="Picture 4" descr="C:\Documents and Settings\Lena\Рабочий стол\Дж Джойс\shem_the_penman_james_joyce.jpg"/>
          <p:cNvPicPr>
            <a:picLocks noChangeAspect="1" noChangeArrowheads="1"/>
          </p:cNvPicPr>
          <p:nvPr/>
        </p:nvPicPr>
        <p:blipFill>
          <a:blip r:embed="rId6"/>
          <a:srcRect l="5286" t="6614" r="2643"/>
          <a:stretch>
            <a:fillRect/>
          </a:stretch>
        </p:blipFill>
        <p:spPr bwMode="auto">
          <a:xfrm>
            <a:off x="7305625" y="4322913"/>
            <a:ext cx="1787084" cy="2535087"/>
          </a:xfrm>
          <a:prstGeom prst="rect">
            <a:avLst/>
          </a:prstGeom>
          <a:solidFill>
            <a:srgbClr val="FFFFFF">
              <a:shade val="85000"/>
            </a:srgbClr>
          </a:solidFill>
          <a:ln w="88900" cap="sq">
            <a:solidFill>
              <a:srgbClr val="00B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4" name="Picture 2" descr="C:\Documents and Settings\Lena\Рабочий стол\Дж Джойс\sidebar_logo.gif"/>
          <p:cNvPicPr>
            <a:picLocks noChangeAspect="1" noChangeArrowheads="1"/>
          </p:cNvPicPr>
          <p:nvPr/>
        </p:nvPicPr>
        <p:blipFill>
          <a:blip r:embed="rId7"/>
          <a:srcRect/>
          <a:stretch>
            <a:fillRect/>
          </a:stretch>
        </p:blipFill>
        <p:spPr bwMode="auto">
          <a:xfrm>
            <a:off x="122935" y="357166"/>
            <a:ext cx="1932339" cy="2357454"/>
          </a:xfrm>
          <a:prstGeom prst="roundRect">
            <a:avLst/>
          </a:prstGeom>
          <a:noFill/>
          <a:ln w="19050">
            <a:solidFill>
              <a:schemeClr val="bg1"/>
            </a:solidFill>
          </a:ln>
        </p:spPr>
      </p:pic>
    </p:spTree>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descr="G:\школа\ДЛЯ ПРЕЗЕНТАЦИИ\125 фоны для презентаций\Abstract-backgrounds\1680colourback_2004.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4338" name="Picture 5" descr="G:\школа\ДЛЯ ПРЕЗЕНТАЦИИ\Новая папка\64636723_razdelit.gif"/>
          <p:cNvPicPr>
            <a:picLocks noChangeAspect="1" noChangeArrowheads="1"/>
          </p:cNvPicPr>
          <p:nvPr/>
        </p:nvPicPr>
        <p:blipFill>
          <a:blip r:embed="rId3"/>
          <a:srcRect/>
          <a:stretch>
            <a:fillRect/>
          </a:stretch>
        </p:blipFill>
        <p:spPr bwMode="auto">
          <a:xfrm>
            <a:off x="6215063" y="6000750"/>
            <a:ext cx="2495550" cy="428625"/>
          </a:xfrm>
          <a:prstGeom prst="rect">
            <a:avLst/>
          </a:prstGeom>
          <a:noFill/>
          <a:ln w="9525">
            <a:noFill/>
            <a:miter lim="800000"/>
            <a:headEnd/>
            <a:tailEnd/>
          </a:ln>
        </p:spPr>
      </p:pic>
      <p:pic>
        <p:nvPicPr>
          <p:cNvPr id="2" name="Picture 2" descr="C:\Documents and Settings\Lena\Рабочий стол\Дж Джойс\b1233_2.jpg"/>
          <p:cNvPicPr>
            <a:picLocks noChangeAspect="1" noChangeArrowheads="1"/>
          </p:cNvPicPr>
          <p:nvPr/>
        </p:nvPicPr>
        <p:blipFill>
          <a:blip r:embed="rId4"/>
          <a:srcRect/>
          <a:stretch>
            <a:fillRect/>
          </a:stretch>
        </p:blipFill>
        <p:spPr bwMode="auto">
          <a:xfrm>
            <a:off x="6215063" y="1285875"/>
            <a:ext cx="2595562" cy="4308475"/>
          </a:xfrm>
          <a:prstGeom prst="rect">
            <a:avLst/>
          </a:prstGeom>
          <a:ln>
            <a:solidFill>
              <a:schemeClr val="accent3">
                <a:lumMod val="50000"/>
              </a:schemeClr>
            </a:solidFill>
          </a:ln>
          <a:effectLst>
            <a:outerShdw blurRad="292100" dist="139700" dir="2700000" algn="tl" rotWithShape="0">
              <a:srgbClr val="333333">
                <a:alpha val="65000"/>
              </a:srgbClr>
            </a:outerShdw>
          </a:effectLst>
        </p:spPr>
      </p:pic>
      <p:sp>
        <p:nvSpPr>
          <p:cNvPr id="14340" name="Прямоугольник 4"/>
          <p:cNvSpPr>
            <a:spLocks noChangeArrowheads="1"/>
          </p:cNvSpPr>
          <p:nvPr/>
        </p:nvSpPr>
        <p:spPr bwMode="auto">
          <a:xfrm>
            <a:off x="0" y="855663"/>
            <a:ext cx="6000750" cy="6002337"/>
          </a:xfrm>
          <a:prstGeom prst="rect">
            <a:avLst/>
          </a:prstGeom>
          <a:noFill/>
          <a:ln w="9525">
            <a:noFill/>
            <a:miter lim="800000"/>
            <a:headEnd/>
            <a:tailEnd/>
          </a:ln>
        </p:spPr>
        <p:txBody>
          <a:bodyPr>
            <a:spAutoFit/>
          </a:bodyPr>
          <a:lstStyle/>
          <a:p>
            <a:pPr algn="ctr"/>
            <a:r>
              <a:rPr lang="ru-RU" sz="2400">
                <a:solidFill>
                  <a:schemeClr val="bg1"/>
                </a:solidFill>
                <a:latin typeface="Times New Roman" pitchFamily="18" charset="0"/>
                <a:cs typeface="Times New Roman" pitchFamily="18" charset="0"/>
              </a:rPr>
              <a:t>Звучне ім'я та загальносвітову славу йому здобув «Улісс» - неповторний текст, «роман № 1» </a:t>
            </a:r>
            <a:r>
              <a:rPr lang="en-US" sz="2400">
                <a:solidFill>
                  <a:schemeClr val="bg1"/>
                </a:solidFill>
                <a:latin typeface="Times New Roman" pitchFamily="18" charset="0"/>
                <a:cs typeface="Times New Roman" pitchFamily="18" charset="0"/>
              </a:rPr>
              <a:t>XX </a:t>
            </a:r>
            <a:r>
              <a:rPr lang="ru-RU" sz="2400">
                <a:solidFill>
                  <a:schemeClr val="bg1"/>
                </a:solidFill>
                <a:latin typeface="Times New Roman" pitchFamily="18" charset="0"/>
                <a:cs typeface="Times New Roman" pitchFamily="18" charset="0"/>
              </a:rPr>
              <a:t>століття. Максимально прості і його герой і сюжет - один день з життя дублінського обивателя, але в нехитру оболонку вміщено весь космос літератури - феєрверк усіх стилів та технік письма, віртуозну мову, переклички з міріадами великих і невідомих текстів, вторгнення старих легенд і творіння новітніх, драматичність і скандал, знущання і гра - і встає з усього цього новітній погляд на мистецтво, жителя нашої планети і світ.</a:t>
            </a:r>
          </a:p>
          <a:p>
            <a:pPr algn="ctr"/>
            <a:r>
              <a:rPr lang="ru-RU" sz="2400">
                <a:solidFill>
                  <a:schemeClr val="bg1"/>
                </a:solidFill>
                <a:latin typeface="Times New Roman" pitchFamily="18" charset="0"/>
                <a:cs typeface="Times New Roman" pitchFamily="18" charset="0"/>
              </a:rPr>
              <a:t> З моменту виходу в світ і до цього дня «Улісс» залишається викликом Письменника Читачеві.</a:t>
            </a:r>
          </a:p>
        </p:txBody>
      </p:sp>
      <p:sp>
        <p:nvSpPr>
          <p:cNvPr id="14341" name="Прямоугольник 5"/>
          <p:cNvSpPr>
            <a:spLocks noChangeArrowheads="1"/>
          </p:cNvSpPr>
          <p:nvPr/>
        </p:nvSpPr>
        <p:spPr bwMode="auto">
          <a:xfrm>
            <a:off x="0" y="0"/>
            <a:ext cx="9144000" cy="830263"/>
          </a:xfrm>
          <a:prstGeom prst="rect">
            <a:avLst/>
          </a:prstGeom>
          <a:noFill/>
          <a:ln w="9525">
            <a:noFill/>
            <a:miter lim="800000"/>
            <a:headEnd/>
            <a:tailEnd/>
          </a:ln>
        </p:spPr>
        <p:txBody>
          <a:bodyPr>
            <a:spAutoFit/>
          </a:bodyPr>
          <a:lstStyle/>
          <a:p>
            <a:r>
              <a:rPr lang="uk-UA" sz="2400">
                <a:solidFill>
                  <a:schemeClr val="bg1"/>
                </a:solidFill>
                <a:latin typeface="Times New Roman" pitchFamily="18" charset="0"/>
                <a:cs typeface="Times New Roman" pitchFamily="18" charset="0"/>
              </a:rPr>
              <a:t>Ір</a:t>
            </a:r>
            <a:r>
              <a:rPr lang="ru-RU" sz="2400">
                <a:solidFill>
                  <a:schemeClr val="bg1"/>
                </a:solidFill>
                <a:latin typeface="Times New Roman" pitchFamily="18" charset="0"/>
                <a:cs typeface="Times New Roman" pitchFamily="18" charset="0"/>
              </a:rPr>
              <a:t>ландський письменник Джеймс Джойс (1882 - 1941) стоїть біля витоків всієї модерністської та постмодерністської літератури. </a:t>
            </a:r>
            <a:endParaRPr lang="ru-RU" sz="2400">
              <a:latin typeface="Calibri" pitchFamily="34" charset="0"/>
            </a:endParaRPr>
          </a:p>
        </p:txBody>
      </p:sp>
    </p:spTree>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школа\ДЛЯ ПРЕЗЕНТАЦИИ\125 фоны для презентаций\Abstract-backgrounds\1680colourback_2004.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pic>
        <p:nvPicPr>
          <p:cNvPr id="15362" name="Picture 5" descr="G:\школа\ДЛЯ ПРЕЗЕНТАЦИИ\Новая папка\64636723_razdelit.gif"/>
          <p:cNvPicPr>
            <a:picLocks noChangeAspect="1" noChangeArrowheads="1"/>
          </p:cNvPicPr>
          <p:nvPr/>
        </p:nvPicPr>
        <p:blipFill>
          <a:blip r:embed="rId3"/>
          <a:srcRect/>
          <a:stretch>
            <a:fillRect/>
          </a:stretch>
        </p:blipFill>
        <p:spPr bwMode="auto">
          <a:xfrm>
            <a:off x="0" y="5857875"/>
            <a:ext cx="2495550" cy="285750"/>
          </a:xfrm>
          <a:prstGeom prst="rect">
            <a:avLst/>
          </a:prstGeom>
          <a:noFill/>
          <a:ln w="9525">
            <a:noFill/>
            <a:miter lim="800000"/>
            <a:headEnd/>
            <a:tailEnd/>
          </a:ln>
        </p:spPr>
      </p:pic>
      <p:pic>
        <p:nvPicPr>
          <p:cNvPr id="5122" name="Picture 2" descr="C:\Documents and Settings\Lena\Рабочий стол\Дж Джойс\1939JamesJoyce.jpg"/>
          <p:cNvPicPr>
            <a:picLocks noChangeAspect="1" noChangeArrowheads="1"/>
          </p:cNvPicPr>
          <p:nvPr/>
        </p:nvPicPr>
        <p:blipFill>
          <a:blip r:embed="rId4"/>
          <a:srcRect/>
          <a:stretch>
            <a:fillRect/>
          </a:stretch>
        </p:blipFill>
        <p:spPr bwMode="auto">
          <a:xfrm>
            <a:off x="0" y="1714488"/>
            <a:ext cx="2581275" cy="3810000"/>
          </a:xfrm>
          <a:prstGeom prst="rect">
            <a:avLst/>
          </a:prstGeom>
          <a:ln w="12700" cap="sq">
            <a:solidFill>
              <a:srgbClr val="00B05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5364" name="Прямоугольник 4"/>
          <p:cNvSpPr>
            <a:spLocks noChangeArrowheads="1"/>
          </p:cNvSpPr>
          <p:nvPr/>
        </p:nvSpPr>
        <p:spPr bwMode="auto">
          <a:xfrm>
            <a:off x="2571750" y="117475"/>
            <a:ext cx="6572250" cy="6370638"/>
          </a:xfrm>
          <a:prstGeom prst="rect">
            <a:avLst/>
          </a:prstGeom>
          <a:noFill/>
          <a:ln w="9525">
            <a:noFill/>
            <a:miter lim="800000"/>
            <a:headEnd/>
            <a:tailEnd/>
          </a:ln>
        </p:spPr>
        <p:txBody>
          <a:bodyPr>
            <a:spAutoFit/>
          </a:bodyPr>
          <a:lstStyle/>
          <a:p>
            <a:pPr algn="ctr"/>
            <a:r>
              <a:rPr lang="ru-RU" sz="2400" b="1">
                <a:solidFill>
                  <a:schemeClr val="bg1"/>
                </a:solidFill>
                <a:latin typeface="Times New Roman" pitchFamily="18" charset="0"/>
                <a:cs typeface="Times New Roman" pitchFamily="18" charset="0"/>
              </a:rPr>
              <a:t>Великий ірландський письменник, уродженець Дубліна, про який, здається, сказано вже все. Цікаво було б співвіднести сумарну вагу написаного Джойсом і написаного про Джойса - в тому сенсі, на скільки порядків останнє перевищить перше. Нащадок друїдів і королів, як все його хвалькувате плем'я, вихованець єзуїтів, відщепенець в народній сім'ї, космополіт, емігрант, претендент на роль засновника, як прийнято говорити, літератур третього тисячоліття, людина найбільшою дистанції по відношенню до світу, автор чудової фрази, вкладеної в уста Стівена Дедалуса, виконуючого в його «Одіссеї» роль Телемаха: «Померти за Ірландію?</a:t>
            </a:r>
          </a:p>
          <a:p>
            <a:pPr algn="ctr"/>
            <a:r>
              <a:rPr lang="ru-RU" sz="2400" b="1">
                <a:solidFill>
                  <a:schemeClr val="bg1"/>
                </a:solidFill>
                <a:latin typeface="Times New Roman" pitchFamily="18" charset="0"/>
                <a:cs typeface="Times New Roman" pitchFamily="18" charset="0"/>
              </a:rPr>
              <a:t> Нехай Ірландія помре за мене! ».</a:t>
            </a:r>
          </a:p>
        </p:txBody>
      </p:sp>
      <p:sp>
        <p:nvSpPr>
          <p:cNvPr id="6" name="Прямоугольник 5"/>
          <p:cNvSpPr/>
          <p:nvPr/>
        </p:nvSpPr>
        <p:spPr>
          <a:xfrm>
            <a:off x="0" y="500042"/>
            <a:ext cx="2643174" cy="1077218"/>
          </a:xfrm>
          <a:prstGeom prst="rect">
            <a:avLst/>
          </a:prstGeom>
        </p:spPr>
        <p:txBody>
          <a:bodyPr>
            <a:spAutoFit/>
          </a:bodyPr>
          <a:lstStyle/>
          <a:p>
            <a:pPr fontAlgn="auto">
              <a:spcBef>
                <a:spcPts val="0"/>
              </a:spcBef>
              <a:spcAft>
                <a:spcPts val="0"/>
              </a:spcAft>
              <a:defRPr/>
            </a:pPr>
            <a:r>
              <a:rPr lang="ru-RU" sz="3200" b="1" dirty="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latin typeface="Monotype Corsiva" pitchFamily="66" charset="0"/>
              </a:rPr>
              <a:t>    Джеймс </a:t>
            </a:r>
          </a:p>
          <a:p>
            <a:pPr fontAlgn="auto">
              <a:spcBef>
                <a:spcPts val="0"/>
              </a:spcBef>
              <a:spcAft>
                <a:spcPts val="0"/>
              </a:spcAft>
              <a:defRPr/>
            </a:pPr>
            <a:r>
              <a:rPr lang="ru-RU" sz="3200" b="1" dirty="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latin typeface="Monotype Corsiva" pitchFamily="66" charset="0"/>
              </a:rPr>
              <a:t>            Джойс</a:t>
            </a:r>
            <a:endParaRPr lang="ru-RU" sz="3200" b="1" dirty="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latin typeface="Monotype Corsiva" pitchFamily="66" charset="0"/>
            </a:endParaRPr>
          </a:p>
        </p:txBody>
      </p:sp>
    </p:spTree>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G:\школа\ДЛЯ ПРЕЗЕНТАЦИИ\125 фоны для презентаций\Abstract-backgrounds\1680colourback_2004.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6386" name="Picture 5" descr="G:\школа\ДЛЯ ПРЕЗЕНТАЦИИ\Новая папка\64636723_razdelit.gif"/>
          <p:cNvPicPr>
            <a:picLocks noChangeAspect="1" noChangeArrowheads="1"/>
          </p:cNvPicPr>
          <p:nvPr/>
        </p:nvPicPr>
        <p:blipFill>
          <a:blip r:embed="rId3"/>
          <a:srcRect/>
          <a:stretch>
            <a:fillRect/>
          </a:stretch>
        </p:blipFill>
        <p:spPr bwMode="auto">
          <a:xfrm>
            <a:off x="6286500" y="5929313"/>
            <a:ext cx="2495550" cy="285750"/>
          </a:xfrm>
          <a:prstGeom prst="rect">
            <a:avLst/>
          </a:prstGeom>
          <a:noFill/>
          <a:ln w="9525">
            <a:noFill/>
            <a:miter lim="800000"/>
            <a:headEnd/>
            <a:tailEnd/>
          </a:ln>
        </p:spPr>
      </p:pic>
      <p:sp>
        <p:nvSpPr>
          <p:cNvPr id="16387" name="Прямоугольник 10"/>
          <p:cNvSpPr>
            <a:spLocks noChangeArrowheads="1"/>
          </p:cNvSpPr>
          <p:nvPr/>
        </p:nvSpPr>
        <p:spPr bwMode="auto">
          <a:xfrm>
            <a:off x="0" y="2143125"/>
            <a:ext cx="6143625" cy="4494213"/>
          </a:xfrm>
          <a:prstGeom prst="rect">
            <a:avLst/>
          </a:prstGeom>
          <a:noFill/>
          <a:ln w="9525">
            <a:noFill/>
            <a:miter lim="800000"/>
            <a:headEnd/>
            <a:tailEnd/>
          </a:ln>
        </p:spPr>
        <p:txBody>
          <a:bodyPr>
            <a:spAutoFit/>
          </a:bodyPr>
          <a:lstStyle/>
          <a:p>
            <a:pPr algn="ctr"/>
            <a:r>
              <a:rPr lang="ru-RU" sz="2600">
                <a:solidFill>
                  <a:schemeClr val="bg1"/>
                </a:solidFill>
                <a:latin typeface="Times New Roman" pitchFamily="18" charset="0"/>
                <a:cs typeface="Times New Roman" pitchFamily="18" charset="0"/>
              </a:rPr>
              <a:t>Важко  сказати, наскільки рішення Джойса універсальне, хоча в масштабах досвіду виглядає незаперечним. Покинув Зелений острів в 1904 році, жив в Трієсті, Цюріху, Парижі, помер у Швейцарії, встигнувши заповісти світової філології найгерметичніший із творів, «Поминки по Фіннегану», розшифровка якого вимагає не одного покоління освічених тлумачів. Людина, що розчинилася в мові і втекла у цій стихії від тління.</a:t>
            </a:r>
          </a:p>
        </p:txBody>
      </p:sp>
      <p:pic>
        <p:nvPicPr>
          <p:cNvPr id="6146" name="Picture 2" descr="C:\Documents and Settings\Lena\Рабочий стол\Дж Джойс\Джеймс Джойс 1910.jpg"/>
          <p:cNvPicPr>
            <a:picLocks noChangeAspect="1" noChangeArrowheads="1"/>
          </p:cNvPicPr>
          <p:nvPr/>
        </p:nvPicPr>
        <p:blipFill>
          <a:blip r:embed="rId4"/>
          <a:srcRect/>
          <a:stretch>
            <a:fillRect/>
          </a:stretch>
        </p:blipFill>
        <p:spPr bwMode="auto">
          <a:xfrm>
            <a:off x="6143636" y="2285992"/>
            <a:ext cx="2839938" cy="33575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389" name="Прямоугольник 14"/>
          <p:cNvSpPr>
            <a:spLocks noChangeArrowheads="1"/>
          </p:cNvSpPr>
          <p:nvPr/>
        </p:nvSpPr>
        <p:spPr bwMode="auto">
          <a:xfrm>
            <a:off x="0" y="0"/>
            <a:ext cx="9144000" cy="2092325"/>
          </a:xfrm>
          <a:prstGeom prst="rect">
            <a:avLst/>
          </a:prstGeom>
          <a:noFill/>
          <a:ln w="9525">
            <a:noFill/>
            <a:miter lim="800000"/>
            <a:headEnd/>
            <a:tailEnd/>
          </a:ln>
        </p:spPr>
        <p:txBody>
          <a:bodyPr>
            <a:spAutoFit/>
          </a:bodyPr>
          <a:lstStyle/>
          <a:p>
            <a:pPr algn="ctr"/>
            <a:r>
              <a:rPr lang="ru-RU" sz="2600">
                <a:solidFill>
                  <a:schemeClr val="bg1"/>
                </a:solidFill>
                <a:latin typeface="Times New Roman" pitchFamily="18" charset="0"/>
                <a:cs typeface="Times New Roman" pitchFamily="18" charset="0"/>
              </a:rPr>
              <a:t>Винахідник форми так званого «потоку свідомості», покликаного вирішити нагальну проблему достовірності людини, Космосу і літературного тексту, що практично паралельно і незалежно вирішується кількома титанами, серед яких росіяни Андрій Білий, Андрій Платонов і Юрій Тинянов. </a:t>
            </a:r>
            <a:endParaRPr lang="ru-RU" sz="2600">
              <a:solidFill>
                <a:schemeClr val="bg1"/>
              </a:solidFill>
              <a:latin typeface="Calibri" pitchFamily="34" charset="0"/>
            </a:endParaRPr>
          </a:p>
        </p:txBody>
      </p:sp>
    </p:spTree>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G:\школа\ДЛЯ ПРЕЗЕНТАЦИИ\125 фоны для презентаций\Abstract-backgrounds\1680colourback_2004.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7410" name="Picture 5" descr="G:\школа\ДЛЯ ПРЕЗЕНТАЦИИ\Новая папка\64636723_razdelit.gif"/>
          <p:cNvPicPr>
            <a:picLocks noChangeAspect="1" noChangeArrowheads="1"/>
          </p:cNvPicPr>
          <p:nvPr/>
        </p:nvPicPr>
        <p:blipFill>
          <a:blip r:embed="rId3"/>
          <a:srcRect/>
          <a:stretch>
            <a:fillRect/>
          </a:stretch>
        </p:blipFill>
        <p:spPr bwMode="auto">
          <a:xfrm>
            <a:off x="357188" y="5929313"/>
            <a:ext cx="2495550" cy="285750"/>
          </a:xfrm>
          <a:prstGeom prst="rect">
            <a:avLst/>
          </a:prstGeom>
          <a:noFill/>
          <a:ln w="9525">
            <a:noFill/>
            <a:miter lim="800000"/>
            <a:headEnd/>
            <a:tailEnd/>
          </a:ln>
        </p:spPr>
      </p:pic>
      <p:sp>
        <p:nvSpPr>
          <p:cNvPr id="17411" name="Прямоугольник 3"/>
          <p:cNvSpPr>
            <a:spLocks noChangeArrowheads="1"/>
          </p:cNvSpPr>
          <p:nvPr/>
        </p:nvSpPr>
        <p:spPr bwMode="auto">
          <a:xfrm>
            <a:off x="3214688" y="855663"/>
            <a:ext cx="5929312" cy="6002337"/>
          </a:xfrm>
          <a:prstGeom prst="rect">
            <a:avLst/>
          </a:prstGeom>
          <a:noFill/>
          <a:ln w="9525">
            <a:noFill/>
            <a:miter lim="800000"/>
            <a:headEnd/>
            <a:tailEnd/>
          </a:ln>
        </p:spPr>
        <p:txBody>
          <a:bodyPr>
            <a:spAutoFit/>
          </a:bodyPr>
          <a:lstStyle/>
          <a:p>
            <a:pPr algn="ctr"/>
            <a:r>
              <a:rPr lang="ru-RU" sz="2400">
                <a:solidFill>
                  <a:schemeClr val="bg1"/>
                </a:solidFill>
                <a:latin typeface="Times New Roman" pitchFamily="18" charset="0"/>
                <a:cs typeface="Times New Roman" pitchFamily="18" charset="0"/>
              </a:rPr>
              <a:t>Він був найстаршим з 10 дітей, що вижили; двоє з його братів і сестер померли від тифу. По батькові його сім'я походила з міста Фермой, що у графстві Корк. У 1887 році його батька, Джона Станіслауса Джойса (англ. </a:t>
            </a:r>
            <a:r>
              <a:rPr lang="en-US" sz="2400">
                <a:solidFill>
                  <a:schemeClr val="bg1"/>
                </a:solidFill>
                <a:latin typeface="Times New Roman" pitchFamily="18" charset="0"/>
                <a:cs typeface="Times New Roman" pitchFamily="18" charset="0"/>
              </a:rPr>
              <a:t>John Stanislaus Joyce), </a:t>
            </a:r>
            <a:r>
              <a:rPr lang="ru-RU" sz="2400">
                <a:solidFill>
                  <a:schemeClr val="bg1"/>
                </a:solidFill>
                <a:latin typeface="Times New Roman" pitchFamily="18" charset="0"/>
                <a:cs typeface="Times New Roman" pitchFamily="18" charset="0"/>
              </a:rPr>
              <a:t>було призначено податковим інспектором у Дубліні, і сім'я переїхала до престижного містечка Брей, що 12 миль (19 км) від Дубліна. Приблизно у цей час на маленького Джеймса напав собака, що спричинило фобію собак, якою він страждав все своє подальше життя. Також він страждав від боязні грому, який його надзвичайно забобонна тітка трактувала як ознаку Божого гніву.</a:t>
            </a:r>
          </a:p>
        </p:txBody>
      </p:sp>
      <p:pic>
        <p:nvPicPr>
          <p:cNvPr id="2050" name="Picture 2" descr="C:\Documents and Settings\Lena\Рабочий стол\Дж Джойс\Джойс в два года.jpg"/>
          <p:cNvPicPr>
            <a:picLocks noChangeAspect="1" noChangeArrowheads="1"/>
          </p:cNvPicPr>
          <p:nvPr/>
        </p:nvPicPr>
        <p:blipFill>
          <a:blip r:embed="rId4"/>
          <a:srcRect/>
          <a:stretch>
            <a:fillRect/>
          </a:stretch>
        </p:blipFill>
        <p:spPr bwMode="auto">
          <a:xfrm>
            <a:off x="214313" y="1357313"/>
            <a:ext cx="3040062" cy="4357687"/>
          </a:xfrm>
          <a:prstGeom prst="rect">
            <a:avLst/>
          </a:prstGeom>
          <a:ln w="28575">
            <a:solidFill>
              <a:schemeClr val="accent3">
                <a:lumMod val="50000"/>
              </a:schemeClr>
            </a:solidFill>
          </a:ln>
          <a:effectLst>
            <a:outerShdw blurRad="292100" dist="139700" dir="2700000" algn="tl" rotWithShape="0">
              <a:srgbClr val="333333">
                <a:alpha val="65000"/>
              </a:srgbClr>
            </a:outerShdw>
          </a:effectLst>
        </p:spPr>
      </p:pic>
      <p:sp>
        <p:nvSpPr>
          <p:cNvPr id="17413" name="Прямоугольник 5"/>
          <p:cNvSpPr>
            <a:spLocks noChangeArrowheads="1"/>
          </p:cNvSpPr>
          <p:nvPr/>
        </p:nvSpPr>
        <p:spPr bwMode="auto">
          <a:xfrm>
            <a:off x="0" y="142875"/>
            <a:ext cx="9144000" cy="830263"/>
          </a:xfrm>
          <a:prstGeom prst="rect">
            <a:avLst/>
          </a:prstGeom>
          <a:noFill/>
          <a:ln w="9525">
            <a:noFill/>
            <a:miter lim="800000"/>
            <a:headEnd/>
            <a:tailEnd/>
          </a:ln>
        </p:spPr>
        <p:txBody>
          <a:bodyPr>
            <a:spAutoFit/>
          </a:bodyPr>
          <a:lstStyle/>
          <a:p>
            <a:pPr algn="ctr"/>
            <a:r>
              <a:rPr lang="ru-RU" sz="2400">
                <a:solidFill>
                  <a:schemeClr val="bg1"/>
                </a:solidFill>
                <a:latin typeface="Times New Roman" pitchFamily="18" charset="0"/>
                <a:cs typeface="Times New Roman" pitchFamily="18" charset="0"/>
              </a:rPr>
              <a:t>Джеймс Августин Алоїзій Джойс народився 2 лютого 1882 року у Дублінському передмісті Ратгар у католицькій сім'ї. </a:t>
            </a:r>
            <a:endParaRPr lang="ru-RU" sz="2400">
              <a:latin typeface="Calibri" pitchFamily="34" charset="0"/>
            </a:endParaRPr>
          </a:p>
        </p:txBody>
      </p:sp>
    </p:spTree>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descr="G:\школа\ДЛЯ ПРЕЗЕНТАЦИИ\125 фоны для презентаций\Abstract-backgrounds\1680colourback_2004.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8434" name="Picture 5" descr="G:\школа\ДЛЯ ПРЕЗЕНТАЦИИ\Новая папка\64636723_razdelit.gif"/>
          <p:cNvPicPr>
            <a:picLocks noChangeAspect="1" noChangeArrowheads="1"/>
          </p:cNvPicPr>
          <p:nvPr/>
        </p:nvPicPr>
        <p:blipFill>
          <a:blip r:embed="rId3"/>
          <a:srcRect/>
          <a:stretch>
            <a:fillRect/>
          </a:stretch>
        </p:blipFill>
        <p:spPr bwMode="auto">
          <a:xfrm>
            <a:off x="6286500" y="6572250"/>
            <a:ext cx="2495550" cy="285750"/>
          </a:xfrm>
          <a:prstGeom prst="rect">
            <a:avLst/>
          </a:prstGeom>
          <a:noFill/>
          <a:ln w="9525">
            <a:noFill/>
            <a:miter lim="800000"/>
            <a:headEnd/>
            <a:tailEnd/>
          </a:ln>
        </p:spPr>
      </p:pic>
      <p:sp>
        <p:nvSpPr>
          <p:cNvPr id="18435" name="Прямоугольник 3"/>
          <p:cNvSpPr>
            <a:spLocks noChangeArrowheads="1"/>
          </p:cNvSpPr>
          <p:nvPr/>
        </p:nvSpPr>
        <p:spPr bwMode="auto">
          <a:xfrm>
            <a:off x="0" y="214313"/>
            <a:ext cx="6143625" cy="6556375"/>
          </a:xfrm>
          <a:prstGeom prst="rect">
            <a:avLst/>
          </a:prstGeom>
          <a:noFill/>
          <a:ln w="9525">
            <a:noFill/>
            <a:miter lim="800000"/>
            <a:headEnd/>
            <a:tailEnd/>
          </a:ln>
        </p:spPr>
        <p:txBody>
          <a:bodyPr>
            <a:spAutoFit/>
          </a:bodyPr>
          <a:lstStyle/>
          <a:p>
            <a:pPr algn="ctr"/>
            <a:r>
              <a:rPr lang="ru-RU" sz="2100">
                <a:solidFill>
                  <a:schemeClr val="bg1"/>
                </a:solidFill>
                <a:latin typeface="Times New Roman" pitchFamily="18" charset="0"/>
                <a:cs typeface="Times New Roman" pitchFamily="18" charset="0"/>
              </a:rPr>
              <a:t>Мати Джеймса мріяла, що син стане правовірним католиком, його віддали в єзуїтський коледж. Отримана в шкільні роки гуманітарна освіта допомогла юнакові вступити до Дублінського університету, де він обрав своєю спеціальністю мови й продовжував вивчати філософію. Основною сферою юнацьких інтересів Джойса став театр, котрий відігравав важливу роль у житті Ірландії. Театрові та драматургії присвячена стаття молодого Джойса «Драма і життя». Захоплення театром підштовхнуло Джойса випробувати свої сили у драматургії. Влітку 1900 року він пише п'єсу «Блискуча кар'єра», рукопис не зберігся, але п'єса була написана під впливом Ібсена. Через рік він перекладає дві драми Гауптмана. Гауптман та Ібсен становили епоху в його житті. Водночас він також захоплювався схоластичною філософією, Ніцше, Шопегауером, французькими символістами (Верлен), театром Метерлінка, англійським естетизмом. </a:t>
            </a:r>
          </a:p>
        </p:txBody>
      </p:sp>
      <p:pic>
        <p:nvPicPr>
          <p:cNvPr id="4098" name="Picture 2" descr="C:\Documents and Settings\Lena\Рабочий стол\Дж Джойс\220px-JamesJoyce1904.jpg"/>
          <p:cNvPicPr>
            <a:picLocks noChangeAspect="1" noChangeArrowheads="1"/>
          </p:cNvPicPr>
          <p:nvPr/>
        </p:nvPicPr>
        <p:blipFill>
          <a:blip r:embed="rId4"/>
          <a:srcRect/>
          <a:stretch>
            <a:fillRect/>
          </a:stretch>
        </p:blipFill>
        <p:spPr bwMode="auto">
          <a:xfrm>
            <a:off x="6143636" y="142852"/>
            <a:ext cx="2794000" cy="4445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437" name="Прямоугольник 5"/>
          <p:cNvSpPr>
            <a:spLocks noChangeArrowheads="1"/>
          </p:cNvSpPr>
          <p:nvPr/>
        </p:nvSpPr>
        <p:spPr bwMode="auto">
          <a:xfrm>
            <a:off x="5929313" y="4643438"/>
            <a:ext cx="3214687" cy="1754187"/>
          </a:xfrm>
          <a:prstGeom prst="rect">
            <a:avLst/>
          </a:prstGeom>
          <a:noFill/>
          <a:ln w="9525">
            <a:noFill/>
            <a:miter lim="800000"/>
            <a:headEnd/>
            <a:tailEnd/>
          </a:ln>
        </p:spPr>
        <p:txBody>
          <a:bodyPr>
            <a:spAutoFit/>
          </a:bodyPr>
          <a:lstStyle/>
          <a:p>
            <a:pPr algn="ctr"/>
            <a:r>
              <a:rPr lang="ru-RU">
                <a:latin typeface="Times New Roman" pitchFamily="18" charset="0"/>
                <a:cs typeface="Times New Roman" pitchFamily="18" charset="0"/>
              </a:rPr>
              <a:t>Фотографія Джеймса Джойса зроблена приятелем, студентом Університету Коледжу Дубліна К. П. Кереном (</a:t>
            </a:r>
            <a:r>
              <a:rPr lang="en-US">
                <a:latin typeface="Times New Roman" pitchFamily="18" charset="0"/>
                <a:cs typeface="Times New Roman" pitchFamily="18" charset="0"/>
              </a:rPr>
              <a:t>Constantine P. Curran) </a:t>
            </a:r>
            <a:r>
              <a:rPr lang="ru-RU">
                <a:latin typeface="Times New Roman" pitchFamily="18" charset="0"/>
                <a:cs typeface="Times New Roman" pitchFamily="18" charset="0"/>
              </a:rPr>
              <a:t>влітку 1904</a:t>
            </a:r>
          </a:p>
        </p:txBody>
      </p:sp>
    </p:spTree>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G:\школа\ДЛЯ ПРЕЗЕНТАЦИИ\125 фоны для презентаций\Abstract-backgrounds\1680colourback_2004.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9458" name="Picture 5" descr="G:\школа\ДЛЯ ПРЕЗЕНТАЦИИ\Новая папка\64636723_razdelit.gif"/>
          <p:cNvPicPr>
            <a:picLocks noChangeAspect="1" noChangeArrowheads="1"/>
          </p:cNvPicPr>
          <p:nvPr/>
        </p:nvPicPr>
        <p:blipFill>
          <a:blip r:embed="rId3"/>
          <a:srcRect/>
          <a:stretch>
            <a:fillRect/>
          </a:stretch>
        </p:blipFill>
        <p:spPr bwMode="auto">
          <a:xfrm>
            <a:off x="285750" y="3357563"/>
            <a:ext cx="2495550" cy="285750"/>
          </a:xfrm>
          <a:prstGeom prst="rect">
            <a:avLst/>
          </a:prstGeom>
          <a:noFill/>
          <a:ln w="9525">
            <a:noFill/>
            <a:miter lim="800000"/>
            <a:headEnd/>
            <a:tailEnd/>
          </a:ln>
        </p:spPr>
      </p:pic>
      <p:sp>
        <p:nvSpPr>
          <p:cNvPr id="19459" name="Прямоугольник 3"/>
          <p:cNvSpPr>
            <a:spLocks noChangeArrowheads="1"/>
          </p:cNvSpPr>
          <p:nvPr/>
        </p:nvSpPr>
        <p:spPr bwMode="auto">
          <a:xfrm>
            <a:off x="3143250" y="117475"/>
            <a:ext cx="5857875" cy="4154488"/>
          </a:xfrm>
          <a:prstGeom prst="rect">
            <a:avLst/>
          </a:prstGeom>
          <a:noFill/>
          <a:ln w="9525">
            <a:noFill/>
            <a:miter lim="800000"/>
            <a:headEnd/>
            <a:tailEnd/>
          </a:ln>
        </p:spPr>
        <p:txBody>
          <a:bodyPr>
            <a:spAutoFit/>
          </a:bodyPr>
          <a:lstStyle/>
          <a:p>
            <a:pPr algn="ctr"/>
            <a:r>
              <a:rPr lang="ru-RU" sz="2400">
                <a:solidFill>
                  <a:schemeClr val="bg1"/>
                </a:solidFill>
                <a:latin typeface="Times New Roman" pitchFamily="18" charset="0"/>
                <a:cs typeface="Times New Roman" pitchFamily="18" charset="0"/>
              </a:rPr>
              <a:t>Після завершення коледжу, у 1903 році Джойс поїхав до Парижа «вивчати медицину», хоча насправді там він розтринькував гроші, які дала йому сім'я. Через кілька місяців перебування там він змушений був повернутися до Ірландії, оскільки його матері діагностували рак. Переживаючи за відсутність релігійних почуттів у сина, його мати безуспішно намагалася переконати його прийняти сповідь та причастя. </a:t>
            </a:r>
          </a:p>
        </p:txBody>
      </p:sp>
      <p:pic>
        <p:nvPicPr>
          <p:cNvPr id="6146" name="Picture 2" descr="C:\Documents and Settings\Lena\Рабочий стол\Дж Джойс\imagesзжлж.jpeg"/>
          <p:cNvPicPr>
            <a:picLocks noChangeAspect="1" noChangeArrowheads="1"/>
          </p:cNvPicPr>
          <p:nvPr/>
        </p:nvPicPr>
        <p:blipFill>
          <a:blip r:embed="rId4"/>
          <a:srcRect/>
          <a:stretch>
            <a:fillRect/>
          </a:stretch>
        </p:blipFill>
        <p:spPr bwMode="auto">
          <a:xfrm>
            <a:off x="285750" y="571500"/>
            <a:ext cx="2590800" cy="2500313"/>
          </a:xfrm>
          <a:prstGeom prst="rect">
            <a:avLst/>
          </a:prstGeom>
          <a:ln>
            <a:solidFill>
              <a:schemeClr val="accent3">
                <a:lumMod val="50000"/>
              </a:schemeClr>
            </a:solidFill>
          </a:ln>
          <a:effectLst>
            <a:outerShdw blurRad="292100" dist="139700" dir="2700000" algn="tl" rotWithShape="0">
              <a:srgbClr val="333333">
                <a:alpha val="65000"/>
              </a:srgbClr>
            </a:outerShdw>
          </a:effectLst>
        </p:spPr>
      </p:pic>
      <p:sp>
        <p:nvSpPr>
          <p:cNvPr id="19461" name="Прямоугольник 5"/>
          <p:cNvSpPr>
            <a:spLocks noChangeArrowheads="1"/>
          </p:cNvSpPr>
          <p:nvPr/>
        </p:nvSpPr>
        <p:spPr bwMode="auto">
          <a:xfrm>
            <a:off x="0" y="4357688"/>
            <a:ext cx="9144000" cy="1938337"/>
          </a:xfrm>
          <a:prstGeom prst="rect">
            <a:avLst/>
          </a:prstGeom>
          <a:noFill/>
          <a:ln w="9525">
            <a:noFill/>
            <a:miter lim="800000"/>
            <a:headEnd/>
            <a:tailEnd/>
          </a:ln>
        </p:spPr>
        <p:txBody>
          <a:bodyPr>
            <a:spAutoFit/>
          </a:bodyPr>
          <a:lstStyle/>
          <a:p>
            <a:pPr algn="ctr"/>
            <a:r>
              <a:rPr lang="ru-RU" sz="2400">
                <a:solidFill>
                  <a:schemeClr val="bg1"/>
                </a:solidFill>
                <a:latin typeface="Times New Roman" pitchFamily="18" charset="0"/>
                <a:cs typeface="Times New Roman" pitchFamily="18" charset="0"/>
              </a:rPr>
              <a:t>13 серпня вона померла, і Джойс відмовився стати на коліна та помолитися за неї разом з сім'єю. Після смерті матері він продовжував пиячити і влазити в борги. Він змушений був заробляти вчителюванням, написанням рецензій на книги та співами (у нього був чудовий тенор).</a:t>
            </a:r>
          </a:p>
        </p:txBody>
      </p:sp>
    </p:spTree>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descr="G:\школа\ДЛЯ ПРЕЗЕНТАЦИИ\125 фоны для презентаций\Abstract-backgrounds\1680colourback_2004.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20482" name="Picture 5" descr="G:\школа\ДЛЯ ПРЕЗЕНТАЦИИ\Новая папка\64636723_razdelit.gif"/>
          <p:cNvPicPr>
            <a:picLocks noChangeAspect="1" noChangeArrowheads="1"/>
          </p:cNvPicPr>
          <p:nvPr/>
        </p:nvPicPr>
        <p:blipFill>
          <a:blip r:embed="rId3"/>
          <a:srcRect/>
          <a:stretch>
            <a:fillRect/>
          </a:stretch>
        </p:blipFill>
        <p:spPr bwMode="auto">
          <a:xfrm>
            <a:off x="5715000" y="6286500"/>
            <a:ext cx="2495550" cy="285750"/>
          </a:xfrm>
          <a:prstGeom prst="rect">
            <a:avLst/>
          </a:prstGeom>
          <a:noFill/>
          <a:ln w="9525">
            <a:noFill/>
            <a:miter lim="800000"/>
            <a:headEnd/>
            <a:tailEnd/>
          </a:ln>
        </p:spPr>
      </p:pic>
      <p:pic>
        <p:nvPicPr>
          <p:cNvPr id="5122" name="Picture 2" descr="C:\Documents and Settings\Lena\Рабочий стол\Дж Джойс\54291_1Нора Барнакль.jpg"/>
          <p:cNvPicPr>
            <a:picLocks noChangeAspect="1" noChangeArrowheads="1"/>
          </p:cNvPicPr>
          <p:nvPr/>
        </p:nvPicPr>
        <p:blipFill>
          <a:blip r:embed="rId4"/>
          <a:srcRect/>
          <a:stretch>
            <a:fillRect/>
          </a:stretch>
        </p:blipFill>
        <p:spPr bwMode="auto">
          <a:xfrm>
            <a:off x="4929190" y="428604"/>
            <a:ext cx="4000500" cy="5715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484" name="Прямоугольник 4"/>
          <p:cNvSpPr>
            <a:spLocks noChangeArrowheads="1"/>
          </p:cNvSpPr>
          <p:nvPr/>
        </p:nvSpPr>
        <p:spPr bwMode="auto">
          <a:xfrm>
            <a:off x="0" y="571500"/>
            <a:ext cx="4857750" cy="5908675"/>
          </a:xfrm>
          <a:prstGeom prst="rect">
            <a:avLst/>
          </a:prstGeom>
          <a:noFill/>
          <a:ln w="9525">
            <a:noFill/>
            <a:miter lim="800000"/>
            <a:headEnd/>
            <a:tailEnd/>
          </a:ln>
        </p:spPr>
        <p:txBody>
          <a:bodyPr>
            <a:spAutoFit/>
          </a:bodyPr>
          <a:lstStyle/>
          <a:p>
            <a:pPr algn="ctr"/>
            <a:r>
              <a:rPr lang="ru-RU" sz="2400">
                <a:solidFill>
                  <a:schemeClr val="bg1"/>
                </a:solidFill>
                <a:latin typeface="Times New Roman" pitchFamily="18" charset="0"/>
                <a:cs typeface="Times New Roman" pitchFamily="18" charset="0"/>
              </a:rPr>
              <a:t>7 січня 1904 року він намагався опублікувати «Портрет художника», — есе про естетику, проте воно було відхилене журналом. Він вирішив переписати цей твір і перетворити його на роман «Стівен Герой». Цього ж року він зустрів Нору Барнакл, молоду жінку з міста Голвей, яка працювала покоївкою у готелі Фінна у Дубліні. 16 червня 1904 року у них було перше побачення, і ця дата увійшла в історію також як день, коли відбуваються події роману «Улісс».</a:t>
            </a:r>
          </a:p>
          <a:p>
            <a:endParaRPr lang="ru-RU">
              <a:latin typeface="Calibri" pitchFamily="34" charset="0"/>
            </a:endParaRPr>
          </a:p>
        </p:txBody>
      </p:sp>
    </p:spTree>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descr="G:\школа\ДЛЯ ПРЕЗЕНТАЦИИ\125 фоны для презентаций\Abstract-backgrounds\1680colourback_2004.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1506" name="Прямоугольник 3"/>
          <p:cNvSpPr>
            <a:spLocks noChangeArrowheads="1"/>
          </p:cNvSpPr>
          <p:nvPr/>
        </p:nvSpPr>
        <p:spPr bwMode="auto">
          <a:xfrm>
            <a:off x="2071688" y="142875"/>
            <a:ext cx="7072312" cy="4143375"/>
          </a:xfrm>
          <a:prstGeom prst="rect">
            <a:avLst/>
          </a:prstGeom>
          <a:noFill/>
          <a:ln w="9525">
            <a:noFill/>
            <a:miter lim="800000"/>
            <a:headEnd/>
            <a:tailEnd/>
          </a:ln>
        </p:spPr>
        <p:txBody>
          <a:bodyPr>
            <a:spAutoFit/>
          </a:bodyPr>
          <a:lstStyle/>
          <a:p>
            <a:pPr algn="ctr"/>
            <a:r>
              <a:rPr lang="ru-RU" sz="2400">
                <a:solidFill>
                  <a:schemeClr val="bg1"/>
                </a:solidFill>
                <a:latin typeface="Times New Roman" pitchFamily="18" charset="0"/>
                <a:cs typeface="Times New Roman" pitchFamily="18" charset="0"/>
              </a:rPr>
              <a:t>Джойс залишився у Дубліні, продовжуючи пиячити. Після однієї пиятики, що супроводжувалася бійкою, Джойса підібрав на вулиці далекий знайомий його батька Альфред Гантер, який привів його до себе додому, де надав першу медичну допомогу. Гантер був чоловіком єврейського походження, і за чутками, мав зрадливу дружину. Саме він став одним з основних прототипів Леопольда Блума в «Уліссі». Джойс також товаришував із Олівером Сен-Джон Гогарті, який став моделлю для персонажа Бака Маллігана в «Уліссі». </a:t>
            </a:r>
          </a:p>
        </p:txBody>
      </p:sp>
      <p:pic>
        <p:nvPicPr>
          <p:cNvPr id="7170" name="Picture 2" descr="C:\Documents and Settings\Lena\Рабочий стол\Дж Джойс\399754449_tonnel.gif"/>
          <p:cNvPicPr>
            <a:picLocks noChangeAspect="1" noChangeArrowheads="1"/>
          </p:cNvPicPr>
          <p:nvPr/>
        </p:nvPicPr>
        <p:blipFill>
          <a:blip r:embed="rId3"/>
          <a:srcRect/>
          <a:stretch>
            <a:fillRect/>
          </a:stretch>
        </p:blipFill>
        <p:spPr bwMode="auto">
          <a:xfrm>
            <a:off x="285720" y="928670"/>
            <a:ext cx="1714480" cy="22859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508" name="Прямоугольник 5"/>
          <p:cNvSpPr>
            <a:spLocks noChangeArrowheads="1"/>
          </p:cNvSpPr>
          <p:nvPr/>
        </p:nvSpPr>
        <p:spPr bwMode="auto">
          <a:xfrm>
            <a:off x="0" y="4214813"/>
            <a:ext cx="9144000" cy="2308225"/>
          </a:xfrm>
          <a:prstGeom prst="rect">
            <a:avLst/>
          </a:prstGeom>
          <a:noFill/>
          <a:ln w="9525">
            <a:noFill/>
            <a:miter lim="800000"/>
            <a:headEnd/>
            <a:tailEnd/>
          </a:ln>
        </p:spPr>
        <p:txBody>
          <a:bodyPr>
            <a:spAutoFit/>
          </a:bodyPr>
          <a:lstStyle/>
          <a:p>
            <a:pPr algn="ctr"/>
            <a:r>
              <a:rPr lang="ru-RU" sz="2400">
                <a:solidFill>
                  <a:schemeClr val="bg1"/>
                </a:solidFill>
                <a:latin typeface="Times New Roman" pitchFamily="18" charset="0"/>
                <a:cs typeface="Times New Roman" pitchFamily="18" charset="0"/>
              </a:rPr>
              <a:t>Одного разу, після того, як Джойс прожив шість днів у башті Мартелло, що належала Маллігану, між ними відбулася сварка, під час якої Малліган стріляв із пістолета у посуд, що висів над ліжком Джойса. Він втік звідти посеред ночі і пішки добрався до Дубліна, і наступного дня попросив товариша забрати свої речі із башти. Незабаром Джойс із Норою виїхав до Європи.</a:t>
            </a:r>
            <a:endParaRPr lang="ru-RU" sz="2400">
              <a:latin typeface="Calibri" pitchFamily="34" charset="0"/>
            </a:endParaRPr>
          </a:p>
        </p:txBody>
      </p:sp>
    </p:spTree>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438</TotalTime>
  <Words>1839</Words>
  <Application>Microsoft Office PowerPoint</Application>
  <PresentationFormat>Экран (4:3)</PresentationFormat>
  <Paragraphs>45</Paragraphs>
  <Slides>18</Slides>
  <Notes>0</Notes>
  <HiddenSlides>0</HiddenSlides>
  <MMClips>0</MMClips>
  <ScaleCrop>false</ScaleCrop>
  <HeadingPairs>
    <vt:vector size="6" baseType="variant">
      <vt:variant>
        <vt:lpstr>Использованные шрифты</vt:lpstr>
      </vt:variant>
      <vt:variant>
        <vt:i4>4</vt:i4>
      </vt:variant>
      <vt:variant>
        <vt:lpstr>Шаблон оформления</vt:lpstr>
      </vt:variant>
      <vt:variant>
        <vt:i4>1</vt:i4>
      </vt:variant>
      <vt:variant>
        <vt:lpstr>Заголовки слайдов</vt:lpstr>
      </vt:variant>
      <vt:variant>
        <vt:i4>18</vt:i4>
      </vt:variant>
    </vt:vector>
  </HeadingPairs>
  <TitlesOfParts>
    <vt:vector size="23" baseType="lpstr">
      <vt:lpstr>Calibri</vt:lpstr>
      <vt:lpstr>Arial</vt:lpstr>
      <vt:lpstr>Monotype Corsiva</vt:lpstr>
      <vt:lpstr>Times New Roman</vt: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Lena</dc:creator>
  <cp:lastModifiedBy>Makas</cp:lastModifiedBy>
  <cp:revision>56</cp:revision>
  <dcterms:created xsi:type="dcterms:W3CDTF">2011-10-06T14:26:05Z</dcterms:created>
  <dcterms:modified xsi:type="dcterms:W3CDTF">2012-03-28T08:27:18Z</dcterms:modified>
</cp:coreProperties>
</file>