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66" r:id="rId4"/>
    <p:sldId id="267" r:id="rId5"/>
    <p:sldId id="268" r:id="rId6"/>
    <p:sldId id="269" r:id="rId7"/>
    <p:sldId id="25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59" r:id="rId21"/>
    <p:sldId id="282" r:id="rId22"/>
    <p:sldId id="283" r:id="rId23"/>
    <p:sldId id="284" r:id="rId24"/>
    <p:sldId id="285" r:id="rId25"/>
    <p:sldId id="286" r:id="rId26"/>
    <p:sldId id="260" r:id="rId27"/>
    <p:sldId id="287" r:id="rId28"/>
    <p:sldId id="288" r:id="rId29"/>
    <p:sldId id="289" r:id="rId30"/>
    <p:sldId id="261" r:id="rId31"/>
    <p:sldId id="262" r:id="rId32"/>
    <p:sldId id="263" r:id="rId33"/>
    <p:sldId id="300" r:id="rId34"/>
    <p:sldId id="301" r:id="rId35"/>
    <p:sldId id="290" r:id="rId36"/>
    <p:sldId id="302" r:id="rId37"/>
    <p:sldId id="303" r:id="rId38"/>
    <p:sldId id="304" r:id="rId39"/>
    <p:sldId id="291" r:id="rId40"/>
    <p:sldId id="305" r:id="rId41"/>
    <p:sldId id="306" r:id="rId42"/>
    <p:sldId id="292" r:id="rId43"/>
    <p:sldId id="307" r:id="rId44"/>
    <p:sldId id="308" r:id="rId45"/>
    <p:sldId id="309" r:id="rId46"/>
    <p:sldId id="310" r:id="rId47"/>
    <p:sldId id="311" r:id="rId48"/>
    <p:sldId id="312" r:id="rId49"/>
    <p:sldId id="315" r:id="rId50"/>
    <p:sldId id="316" r:id="rId51"/>
    <p:sldId id="317" r:id="rId52"/>
    <p:sldId id="318" r:id="rId53"/>
    <p:sldId id="314"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E9E6F0D-4563-449F-B432-EAAD16A71D8E}" type="datetimeFigureOut">
              <a:rPr lang="ru-RU"/>
              <a:pPr>
                <a:defRPr/>
              </a:pPr>
              <a:t>27.03.2012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33D9DA2-F6C5-46A5-A138-9764A4A3C586}"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p:cNvSpPr>
          <p:nvPr>
            <p:ph type="sldImg"/>
          </p:nvPr>
        </p:nvSpPr>
        <p:spPr bwMode="auto">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604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97C360-6226-467B-B649-AA29AE583382}" type="slidenum">
              <a:rPr lang="uk-UA"/>
              <a:pPr/>
              <a:t>45</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FE939A-2FFA-4637-9C28-CA48C71F025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60FB29-223A-4657-BE23-812F2CC5761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8A2C70E-B9BD-4A9D-A157-AA3E8FE21EB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93439E5-4768-4906-AED7-5EEAEA0C0C9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8E9B1B6-6775-4DC9-91C6-BB2B51A249A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3EF8CDF-ECE6-4F87-9200-64583CAEC93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0467E34-865C-46AB-9BFD-C5D493D5956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006614F-E88E-41C7-8EC7-04B33907C15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D4EB44D-27B4-4984-92C2-53004FC76B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28C00F5-8A9D-42FE-9C19-4BEC3C6643B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529B105-F5A6-4D99-B785-EF694A9FA70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A68BCED-EB10-4FE4-803B-C87213154BB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268413"/>
            <a:ext cx="7772400" cy="1470025"/>
          </a:xfrm>
        </p:spPr>
        <p:txBody>
          <a:bodyPr/>
          <a:lstStyle/>
          <a:p>
            <a:pPr>
              <a:defRPr/>
            </a:pPr>
            <a:r>
              <a:rPr lang="uk-UA" sz="8800" b="1" dirty="0">
                <a:solidFill>
                  <a:schemeClr val="bg1"/>
                </a:solidFill>
                <a:effectLst>
                  <a:outerShdw blurRad="38100" dist="38100" dir="2700000" algn="tl">
                    <a:srgbClr val="000000">
                      <a:alpha val="43137"/>
                    </a:srgbClr>
                  </a:outerShdw>
                </a:effectLst>
              </a:rPr>
              <a:t>Поль Верлен</a:t>
            </a:r>
            <a:endParaRPr lang="ru-RU" sz="8800" dirty="0">
              <a:solidFill>
                <a:schemeClr val="bg1"/>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2743200" y="3000375"/>
            <a:ext cx="6400800" cy="838200"/>
          </a:xfrm>
        </p:spPr>
        <p:txBody>
          <a:bodyPr/>
          <a:lstStyle/>
          <a:p>
            <a:pPr algn="l"/>
            <a:r>
              <a:rPr lang="uk-UA" b="1" smtClean="0"/>
              <a:t>Чи гість минулих я століть, </a:t>
            </a:r>
            <a:endParaRPr lang="ru-RU" b="1" smtClean="0"/>
          </a:p>
          <a:p>
            <a:pPr algn="l"/>
            <a:r>
              <a:rPr lang="uk-UA" b="1" smtClean="0"/>
              <a:t>Чи того віку, що прибуде ?-</a:t>
            </a:r>
            <a:endParaRPr lang="ru-RU" b="1" smtClean="0"/>
          </a:p>
          <a:p>
            <a:pPr algn="l"/>
            <a:r>
              <a:rPr lang="uk-UA" b="1" smtClean="0"/>
              <a:t>Але востаннє, добрі люди, </a:t>
            </a:r>
            <a:endParaRPr lang="ru-RU" b="1" smtClean="0"/>
          </a:p>
          <a:p>
            <a:pPr algn="l"/>
            <a:r>
              <a:rPr lang="uk-UA" b="1" smtClean="0"/>
              <a:t>За мене Господа моліть.</a:t>
            </a:r>
            <a:endParaRPr lang="ru-RU" b="1" smtClean="0"/>
          </a:p>
          <a:p>
            <a:pPr algn="r"/>
            <a:r>
              <a:rPr lang="uk-UA" b="1" smtClean="0"/>
              <a:t>П.Верлен</a:t>
            </a:r>
            <a:endParaRPr lang="ru-RU" b="1" smtClean="0"/>
          </a:p>
          <a:p>
            <a:endParaRPr lang="ru-RU"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p:cTn id="12" dur="500" fill="hold"/>
                                        <p:tgtEl>
                                          <p:spTgt spid="2051">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2051">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2051">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20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 calcmode="lin" valueType="num">
                                      <p:cBhvr>
                                        <p:cTn id="21" dur="500" fill="hold"/>
                                        <p:tgtEl>
                                          <p:spTgt spid="2051">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2051">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2051">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2051">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20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2051">
                                            <p:txEl>
                                              <p:pRg st="2" end="2"/>
                                            </p:txEl>
                                          </p:spTgt>
                                        </p:tgtEl>
                                        <p:attrNameLst>
                                          <p:attrName>style.visibility</p:attrName>
                                        </p:attrNameLst>
                                      </p:cBhvr>
                                      <p:to>
                                        <p:strVal val="visible"/>
                                      </p:to>
                                    </p:set>
                                    <p:anim calcmode="lin" valueType="num">
                                      <p:cBhvr>
                                        <p:cTn id="30" dur="500" fill="hold"/>
                                        <p:tgtEl>
                                          <p:spTgt spid="2051">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2051">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2051">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2051">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205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2051">
                                            <p:txEl>
                                              <p:pRg st="3" end="3"/>
                                            </p:txEl>
                                          </p:spTgt>
                                        </p:tgtEl>
                                        <p:attrNameLst>
                                          <p:attrName>style.visibility</p:attrName>
                                        </p:attrNameLst>
                                      </p:cBhvr>
                                      <p:to>
                                        <p:strVal val="visible"/>
                                      </p:to>
                                    </p:set>
                                    <p:anim calcmode="lin" valueType="num">
                                      <p:cBhvr>
                                        <p:cTn id="39" dur="500" fill="hold"/>
                                        <p:tgtEl>
                                          <p:spTgt spid="2051">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2051">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2051">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2051">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205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2051">
                                            <p:txEl>
                                              <p:pRg st="4" end="4"/>
                                            </p:txEl>
                                          </p:spTgt>
                                        </p:tgtEl>
                                        <p:attrNameLst>
                                          <p:attrName>style.visibility</p:attrName>
                                        </p:attrNameLst>
                                      </p:cBhvr>
                                      <p:to>
                                        <p:strVal val="visible"/>
                                      </p:to>
                                    </p:set>
                                    <p:anim calcmode="lin" valueType="num">
                                      <p:cBhvr>
                                        <p:cTn id="48" dur="500" fill="hold"/>
                                        <p:tgtEl>
                                          <p:spTgt spid="2051">
                                            <p:txEl>
                                              <p:pRg st="4" end="4"/>
                                            </p:txEl>
                                          </p:spTgt>
                                        </p:tgtEl>
                                        <p:attrNameLst>
                                          <p:attrName>ppt_w</p:attrName>
                                        </p:attrNameLst>
                                      </p:cBhvr>
                                      <p:tavLst>
                                        <p:tav tm="0">
                                          <p:val>
                                            <p:strVal val="#ppt_w*0.05"/>
                                          </p:val>
                                        </p:tav>
                                        <p:tav tm="100000">
                                          <p:val>
                                            <p:strVal val="#ppt_w"/>
                                          </p:val>
                                        </p:tav>
                                      </p:tavLst>
                                    </p:anim>
                                    <p:anim calcmode="lin" valueType="num">
                                      <p:cBhvr>
                                        <p:cTn id="49" dur="500" fill="hold"/>
                                        <p:tgtEl>
                                          <p:spTgt spid="2051">
                                            <p:txEl>
                                              <p:pRg st="4" end="4"/>
                                            </p:txEl>
                                          </p:spTgt>
                                        </p:tgtEl>
                                        <p:attrNameLst>
                                          <p:attrName>ppt_h</p:attrName>
                                        </p:attrNameLst>
                                      </p:cBhvr>
                                      <p:tavLst>
                                        <p:tav tm="0">
                                          <p:val>
                                            <p:strVal val="#ppt_h"/>
                                          </p:val>
                                        </p:tav>
                                        <p:tav tm="100000">
                                          <p:val>
                                            <p:strVal val="#ppt_h"/>
                                          </p:val>
                                        </p:tav>
                                      </p:tavLst>
                                    </p:anim>
                                    <p:anim calcmode="lin" valueType="num">
                                      <p:cBhvr>
                                        <p:cTn id="50" dur="500" fill="hold"/>
                                        <p:tgtEl>
                                          <p:spTgt spid="2051">
                                            <p:txEl>
                                              <p:pRg st="4" end="4"/>
                                            </p:txEl>
                                          </p:spTgt>
                                        </p:tgtEl>
                                        <p:attrNameLst>
                                          <p:attrName>ppt_x</p:attrName>
                                        </p:attrNameLst>
                                      </p:cBhvr>
                                      <p:tavLst>
                                        <p:tav tm="0">
                                          <p:val>
                                            <p:strVal val="#ppt_x-.2"/>
                                          </p:val>
                                        </p:tav>
                                        <p:tav tm="100000">
                                          <p:val>
                                            <p:strVal val="#ppt_x"/>
                                          </p:val>
                                        </p:tav>
                                      </p:tavLst>
                                    </p:anim>
                                    <p:anim calcmode="lin" valueType="num">
                                      <p:cBhvr>
                                        <p:cTn id="51" dur="500" fill="hold"/>
                                        <p:tgtEl>
                                          <p:spTgt spid="2051">
                                            <p:txEl>
                                              <p:pRg st="4" end="4"/>
                                            </p:txEl>
                                          </p:spTgt>
                                        </p:tgtEl>
                                        <p:attrNameLst>
                                          <p:attrName>ppt_y</p:attrName>
                                        </p:attrNameLst>
                                      </p:cBhvr>
                                      <p:tavLst>
                                        <p:tav tm="0">
                                          <p:val>
                                            <p:strVal val="#ppt_y"/>
                                          </p:val>
                                        </p:tav>
                                        <p:tav tm="100000">
                                          <p:val>
                                            <p:strVal val="#ppt_y"/>
                                          </p:val>
                                        </p:tav>
                                      </p:tavLst>
                                    </p:anim>
                                    <p:animEffect transition="in" filter="fade">
                                      <p:cBhvr>
                                        <p:cTn id="52"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Закінчивши ліцей (1862), юнак записався до університету на юридичний факультет, але через байдуже ставлення до професії адвоката його студентське життя було коротким, 1864 р. Верлен вступив на службу до страхового товариства, а потім до мерії одного з паризьких районів і, нарешті, до міської ратуші.</a:t>
            </a:r>
            <a:endParaRPr lang="ru-RU" b="1" smtClean="0">
              <a:solidFill>
                <a:srgbClr val="003366"/>
              </a:solidFill>
            </a:endParaRPr>
          </a:p>
        </p:txBody>
      </p:sp>
      <p:pic>
        <p:nvPicPr>
          <p:cNvPr id="20482" name="Picture 2"/>
          <p:cNvPicPr>
            <a:picLocks noChangeAspect="1" noChangeArrowheads="1"/>
          </p:cNvPicPr>
          <p:nvPr/>
        </p:nvPicPr>
        <p:blipFill>
          <a:blip r:embed="rId2"/>
          <a:srcRect/>
          <a:stretch>
            <a:fillRect/>
          </a:stretch>
        </p:blipFill>
        <p:spPr bwMode="auto">
          <a:xfrm>
            <a:off x="0" y="0"/>
            <a:ext cx="98171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to="" calcmode="lin" valueType="num">
                                      <p:cBhvr>
                                        <p:cTn id="12" dur="1" fill="hold"/>
                                        <p:tgtEl>
                                          <p:spTgt spid="204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Досить рано виявилася його літературна обдарованість - ще 1858 р. він надіслав свою поезію </a:t>
            </a:r>
            <a:r>
              <a:rPr lang="uk-UA" b="1" u="sng" smtClean="0"/>
              <a:t>«Смерть» </a:t>
            </a:r>
            <a:r>
              <a:rPr lang="uk-UA" b="1" smtClean="0"/>
              <a:t>Вікторові Гюго. 1863 р. було надруковано його перший вірш, а протягом другої половини 1860-х років Верлен приєднався до парнасців. Вплив цього угруповання на творчість поета як на рівні світогляду, так І на рівні естетики помітний у його перших збірках — «</a:t>
            </a:r>
            <a:r>
              <a:rPr lang="uk-UA" b="1" u="sng" smtClean="0"/>
              <a:t>Сатурнічні поезії» </a:t>
            </a:r>
            <a:r>
              <a:rPr lang="uk-UA" b="1" smtClean="0"/>
              <a:t>(1866) і </a:t>
            </a:r>
            <a:r>
              <a:rPr lang="uk-UA" b="1" u="sng" smtClean="0"/>
              <a:t>«Вишукані свята»</a:t>
            </a:r>
            <a:r>
              <a:rPr lang="uk-UA" b="1" smtClean="0"/>
              <a:t> (1869). </a:t>
            </a:r>
            <a:endParaRPr lang="ru-RU" b="1" smtClean="0">
              <a:solidFill>
                <a:srgbClr val="003366"/>
              </a:solidFill>
            </a:endParaRPr>
          </a:p>
        </p:txBody>
      </p:sp>
      <p:pic>
        <p:nvPicPr>
          <p:cNvPr id="16386" name="Picture 2"/>
          <p:cNvPicPr>
            <a:picLocks noChangeAspect="1" noChangeArrowheads="1"/>
          </p:cNvPicPr>
          <p:nvPr/>
        </p:nvPicPr>
        <p:blipFill>
          <a:blip r:embed="rId2"/>
          <a:srcRect/>
          <a:stretch>
            <a:fillRect/>
          </a:stretch>
        </p:blipFill>
        <p:spPr bwMode="auto">
          <a:xfrm>
            <a:off x="0" y="0"/>
            <a:ext cx="4643438" cy="6894513"/>
          </a:xfrm>
          <a:prstGeom prst="rect">
            <a:avLst/>
          </a:prstGeom>
          <a:noFill/>
          <a:ln w="9525">
            <a:no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4330700" y="0"/>
            <a:ext cx="48133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to="" calcmode="lin" valueType="num">
                                      <p:cBhvr>
                                        <p:cTn id="12" dur="1" fill="hold"/>
                                        <p:tgtEl>
                                          <p:spTgt spid="16386"/>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6387"/>
                                        </p:tgtEl>
                                        <p:attrNameLst>
                                          <p:attrName>style.visibility</p:attrName>
                                        </p:attrNameLst>
                                      </p:cBhvr>
                                      <p:to>
                                        <p:strVal val="visible"/>
                                      </p:to>
                                    </p:set>
                                    <p:anim to="" calcmode="lin" valueType="num">
                                      <p:cBhvr>
                                        <p:cTn id="15" dur="1" fill="hold"/>
                                        <p:tgtEl>
                                          <p:spTgt spid="163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Він мав ще одного літературного вчителя - Шарля Бодлера, чиї «Квіти Зла» також великою мірою визначили тематику і загальну песимістичну атмосферу його творчості.</a:t>
            </a:r>
            <a:endParaRPr lang="ru-RU" b="1" smtClean="0"/>
          </a:p>
          <a:p>
            <a:pPr marL="0" indent="0">
              <a:buFontTx/>
              <a:buNone/>
            </a:pPr>
            <a:r>
              <a:rPr lang="uk-UA" b="1" smtClean="0"/>
              <a:t>Проте вже в цей час стала очевидною згубна пристрасть Верлена до алкоголю та богемного життя, з якою він так і не зумів упоратись і яка врешті-решт призвела його до падіння. </a:t>
            </a:r>
            <a:endParaRPr lang="ru-RU" b="1" smtClean="0">
              <a:solidFill>
                <a:srgbClr val="003366"/>
              </a:solidFill>
            </a:endParaRPr>
          </a:p>
        </p:txBody>
      </p:sp>
      <p:pic>
        <p:nvPicPr>
          <p:cNvPr id="15362" name="Picture 2"/>
          <p:cNvPicPr>
            <a:picLocks noChangeAspect="1" noChangeArrowheads="1"/>
          </p:cNvPicPr>
          <p:nvPr/>
        </p:nvPicPr>
        <p:blipFill>
          <a:blip r:embed="rId2">
            <a:duotone>
              <a:prstClr val="black"/>
              <a:srgbClr val="D9C3A5">
                <a:tint val="50000"/>
                <a:satMod val="180000"/>
              </a:srgbClr>
            </a:duotone>
            <a:lum bright="-10000"/>
          </a:blip>
          <a:srcRect/>
          <a:stretch>
            <a:fillRect/>
          </a:stretch>
        </p:blipFill>
        <p:spPr bwMode="auto">
          <a:xfrm>
            <a:off x="1" y="-1"/>
            <a:ext cx="9144000" cy="69913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to="" calcmode="lin" valueType="num">
                                      <p:cBhvr>
                                        <p:cTn id="11" dur="1" fill="hold"/>
                                        <p:tgtEl>
                                          <p:spTgt spid="4099">
                                            <p:txEl>
                                              <p:pRg st="1" end="1"/>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15362"/>
                                        </p:tgtEl>
                                        <p:attrNameLst>
                                          <p:attrName>style.visibility</p:attrName>
                                        </p:attrNameLst>
                                      </p:cBhvr>
                                      <p:to>
                                        <p:strVal val="visible"/>
                                      </p:to>
                                    </p:set>
                                    <p:anim to="" calcmode="lin" valueType="num">
                                      <p:cBhvr>
                                        <p:cTn id="16" dur="1" fill="hold"/>
                                        <p:tgtEl>
                                          <p:spTgt spid="153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На коротку мить Верлен повірив, що знайшов захист від згубного потягу в шлюбі з шістнадцятирічною Матильдою Моте (1870), сподівався, що подружнє життя подарує йому ідилію щастя. Ці настрої знайшли відображення в третій збірці поета </a:t>
            </a:r>
            <a:r>
              <a:rPr lang="uk-UA" b="1" u="sng" smtClean="0"/>
              <a:t>«Добра пісня» </a:t>
            </a:r>
            <a:r>
              <a:rPr lang="uk-UA" b="1" smtClean="0"/>
              <a:t>(1870). Але всі ті сподівання зазнали краху. Франція вступила у ганебну війну з Пруссією. Верлен став свідком облоги Парижа й опинився у таборі прихильників Комуни. </a:t>
            </a:r>
            <a:endParaRPr lang="ru-RU" b="1" smtClean="0">
              <a:solidFill>
                <a:srgbClr val="003366"/>
              </a:solidFill>
            </a:endParaRPr>
          </a:p>
        </p:txBody>
      </p:sp>
      <p:pic>
        <p:nvPicPr>
          <p:cNvPr id="21506" name="Picture 2"/>
          <p:cNvPicPr>
            <a:picLocks noChangeAspect="1" noChangeArrowheads="1"/>
          </p:cNvPicPr>
          <p:nvPr/>
        </p:nvPicPr>
        <p:blipFill>
          <a:blip r:embed="rId2"/>
          <a:srcRect t="6250" b="33749"/>
          <a:stretch>
            <a:fillRect/>
          </a:stretch>
        </p:blipFill>
        <p:spPr bwMode="auto">
          <a:xfrm>
            <a:off x="0" y="0"/>
            <a:ext cx="9144000" cy="780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to="" calcmode="lin" valueType="num">
                                      <p:cBhvr>
                                        <p:cTn id="12" dur="1" fill="hold"/>
                                        <p:tgtEl>
                                          <p:spTgt spid="215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У вересні 1871 р. Верлен запросив до себе А.Рембо, що й довершило його занепад. Він втікає з дому, залишивши молоду дружину з немовлям. Обидва поети блукають північною Європою, відвідують спершу Бельгію, потім Англію, знову повертаються до Бельгії. Ця невдала спроба «жити вдвох» закінчується трагедією: у липні 1873 р. під час сварки Верлен, вистріливши з револьвера, поранив Рембо. </a:t>
            </a:r>
            <a:endParaRPr lang="ru-RU" b="1" smtClean="0">
              <a:solidFill>
                <a:srgbClr val="003366"/>
              </a:solidFill>
            </a:endParaRPr>
          </a:p>
        </p:txBody>
      </p:sp>
      <p:pic>
        <p:nvPicPr>
          <p:cNvPr id="14338" name="Picture 2"/>
          <p:cNvPicPr>
            <a:picLocks noChangeAspect="1" noChangeArrowheads="1"/>
          </p:cNvPicPr>
          <p:nvPr/>
        </p:nvPicPr>
        <p:blipFill>
          <a:blip r:embed="rId2"/>
          <a:srcRect/>
          <a:stretch>
            <a:fillRect/>
          </a:stretch>
        </p:blipFill>
        <p:spPr bwMode="auto">
          <a:xfrm>
            <a:off x="4000500" y="214313"/>
            <a:ext cx="4905375" cy="6532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to="" calcmode="lin" valueType="num">
                                      <p:cBhvr>
                                        <p:cTn id="12" dur="1" fill="hold"/>
                                        <p:tgtEl>
                                          <p:spTgt spid="143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За це його було засуджено на два роки. Безперечно, за таких умов про подружнє життя не могло бути й мови, і Матильда розлучається з Полем назавжди. Щоправда, для Верлена це був період не тільки авантюр і пригод, а й час найвищих поетичних досягнень. Саме тоді він створив чи не найкращу збірку поезій </a:t>
            </a:r>
            <a:r>
              <a:rPr lang="uk-UA" b="1" u="sng" smtClean="0"/>
              <a:t>«Романси без слів» </a:t>
            </a:r>
            <a:r>
              <a:rPr lang="uk-UA" b="1" smtClean="0"/>
              <a:t>(1874), але занепад його як людини можна було тільки загальмувати, але не зупинити.</a:t>
            </a:r>
            <a:endParaRPr lang="ru-RU" b="1" smtClean="0">
              <a:solidFill>
                <a:srgbClr val="003366"/>
              </a:solidFill>
            </a:endParaRPr>
          </a:p>
        </p:txBody>
      </p:sp>
      <p:pic>
        <p:nvPicPr>
          <p:cNvPr id="22530" name="Picture 2"/>
          <p:cNvPicPr>
            <a:picLocks noChangeAspect="1" noChangeArrowheads="1"/>
          </p:cNvPicPr>
          <p:nvPr/>
        </p:nvPicPr>
        <p:blipFill>
          <a:blip r:embed="rId2">
            <a:lum contrast="30000"/>
          </a:blip>
          <a:srcRect/>
          <a:stretch>
            <a:fillRect/>
          </a:stretch>
        </p:blipFill>
        <p:spPr bwMode="auto">
          <a:xfrm>
            <a:off x="0" y="0"/>
            <a:ext cx="915828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to="" calcmode="lin" valueType="num">
                                      <p:cBhvr>
                                        <p:cTn id="12" dur="1" fill="hold"/>
                                        <p:tgtEl>
                                          <p:spTgt spid="225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Протягом 1880-х років Верлен публікує вірші, в яких побожність і спокута чергуються з богозневагою і блюзнірством. Та й верленівський спосіб життя після звільнення поета з в'язниці навряд чи можна вважати взірцем цнотливості. Він якийсь час вчителював, їздив до Англії, повертався до Парижа, спробував заробляти хліборобством, навіть намагався примиритися з дружиною. </a:t>
            </a:r>
            <a:endParaRPr lang="ru-RU" b="1" smtClean="0">
              <a:solidFill>
                <a:srgbClr val="003366"/>
              </a:solidFill>
            </a:endParaRPr>
          </a:p>
        </p:txBody>
      </p:sp>
      <p:pic>
        <p:nvPicPr>
          <p:cNvPr id="23554" name="Picture 2"/>
          <p:cNvPicPr>
            <a:picLocks noChangeAspect="1" noChangeArrowheads="1"/>
          </p:cNvPicPr>
          <p:nvPr/>
        </p:nvPicPr>
        <p:blipFill>
          <a:blip r:embed="rId2"/>
          <a:srcRect/>
          <a:stretch>
            <a:fillRect/>
          </a:stretch>
        </p:blipFill>
        <p:spPr bwMode="auto">
          <a:xfrm>
            <a:off x="0" y="0"/>
            <a:ext cx="9144000" cy="6904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to="" calcmode="lin" valueType="num">
                                      <p:cBhvr>
                                        <p:cTn id="12" dur="1" fill="hold"/>
                                        <p:tgtEl>
                                          <p:spTgt spid="235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Але перешкодою на шляху до порятунку знов ставали алкоголізм, скандали, в'язниці. Верлен злидарює і поступово перетворюється на хворого волоцюгу, який майже постійно змушений перебувати в лікарнях. Навіть пізня слава, яка прийшла до нього, коли він став одним із кумирів нового поетичного покоління, нічим не могла зарадити і зупинити процес занепаду. </a:t>
            </a:r>
            <a:endParaRPr lang="ru-RU" b="1" smtClean="0">
              <a:solidFill>
                <a:srgbClr val="003366"/>
              </a:solidFill>
            </a:endParaRPr>
          </a:p>
        </p:txBody>
      </p:sp>
      <p:pic>
        <p:nvPicPr>
          <p:cNvPr id="25602" name="Picture 2"/>
          <p:cNvPicPr>
            <a:picLocks noChangeAspect="1" noChangeArrowheads="1"/>
          </p:cNvPicPr>
          <p:nvPr/>
        </p:nvPicPr>
        <p:blipFill>
          <a:blip r:embed="rId2"/>
          <a:srcRect/>
          <a:stretch>
            <a:fillRect/>
          </a:stretch>
        </p:blipFill>
        <p:spPr bwMode="auto">
          <a:xfrm>
            <a:off x="4357688" y="0"/>
            <a:ext cx="4786312" cy="6932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 to="" calcmode="lin" valueType="num">
                                      <p:cBhvr>
                                        <p:cTn id="12" dur="1" fill="hold"/>
                                        <p:tgtEl>
                                          <p:spTgt spid="256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На традиційній церемонії обрання «короля поетів» 1891 р. найбільше голосів було подано за П. Верлена. Проте визнання прийшло надто пізно: здоров'я письменника похитнулося. Талановитий поет злидарював і майже постійно змушений був перебувати у лікарнях. Письменник Жуль Ренар зазначав у своєму щоденнику 1892р.: «Від Верлена не лишилося нічого, крім нашого культу Верлена». </a:t>
            </a:r>
            <a:endParaRPr lang="ru-RU" b="1" smtClean="0">
              <a:solidFill>
                <a:srgbClr val="003366"/>
              </a:solidFill>
            </a:endParaRPr>
          </a:p>
        </p:txBody>
      </p:sp>
      <p:pic>
        <p:nvPicPr>
          <p:cNvPr id="266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to="" calcmode="lin" valueType="num">
                                      <p:cBhvr>
                                        <p:cTn id="12" dur="1" fill="hold"/>
                                        <p:tgtEl>
                                          <p:spTgt spid="266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Обраний по смерті Леконта де Ліля «князем поетів», немічний і хворий Верлен помер 8 січня 1896 р. у маленькій жалюгідній квартирці.</a:t>
            </a:r>
            <a:endParaRPr lang="ru-RU" b="1" smtClean="0"/>
          </a:p>
          <a:p>
            <a:pPr marL="0" indent="0">
              <a:buFontTx/>
              <a:buNone/>
            </a:pPr>
            <a:r>
              <a:rPr lang="uk-UA" b="1" smtClean="0"/>
              <a:t>Він відчував себе поетом. Він і жив, як поет. Кохав, але його надії на щасливе подружнє життя не справдилися. Бився на дуелі і сидів у в'язниці. Визнання метром і захоплення його творами наздогнало вже зневіреного митця.</a:t>
            </a:r>
            <a:endParaRPr lang="ru-RU" b="1" smtClean="0"/>
          </a:p>
          <a:p>
            <a:pPr marL="0" indent="0">
              <a:buFontTx/>
              <a:buNone/>
            </a:pPr>
            <a:endParaRPr lang="ru-RU" b="1" smtClean="0"/>
          </a:p>
          <a:p>
            <a:pPr marL="0" indent="0">
              <a:buFontTx/>
              <a:buNone/>
            </a:pPr>
            <a:endParaRPr lang="ru-RU" b="1" smtClean="0"/>
          </a:p>
          <a:p>
            <a:pPr marL="0" indent="0">
              <a:buFontTx/>
              <a:buNone/>
            </a:pPr>
            <a:endParaRPr lang="ru-RU" b="1" smtClean="0">
              <a:solidFill>
                <a:srgbClr val="003366"/>
              </a:solidFill>
            </a:endParaRPr>
          </a:p>
        </p:txBody>
      </p:sp>
      <p:pic>
        <p:nvPicPr>
          <p:cNvPr id="27650" name="Picture 2"/>
          <p:cNvPicPr>
            <a:picLocks noChangeAspect="1" noChangeArrowheads="1"/>
          </p:cNvPicPr>
          <p:nvPr/>
        </p:nvPicPr>
        <p:blipFill>
          <a:blip r:embed="rId2"/>
          <a:srcRect/>
          <a:stretch>
            <a:fillRect/>
          </a:stretch>
        </p:blipFill>
        <p:spPr bwMode="auto">
          <a:xfrm>
            <a:off x="357188" y="1143000"/>
            <a:ext cx="4429125" cy="565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to="" calcmode="lin" valueType="num">
                                      <p:cBhvr>
                                        <p:cTn id="11" dur="1" fill="hold"/>
                                        <p:tgtEl>
                                          <p:spTgt spid="4099">
                                            <p:txEl>
                                              <p:pRg st="1" end="1"/>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27650"/>
                                        </p:tgtEl>
                                        <p:attrNameLst>
                                          <p:attrName>style.visibility</p:attrName>
                                        </p:attrNameLst>
                                      </p:cBhvr>
                                      <p:to>
                                        <p:strVal val="visible"/>
                                      </p:to>
                                    </p:set>
                                    <p:anim to="" calcmode="lin" valueType="num">
                                      <p:cBhvr>
                                        <p:cTn id="16" dur="1" fill="hold"/>
                                        <p:tgtEl>
                                          <p:spTgt spid="276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3075" name="Rectangle 3"/>
          <p:cNvSpPr>
            <a:spLocks noGrp="1" noChangeArrowheads="1"/>
          </p:cNvSpPr>
          <p:nvPr>
            <p:ph type="body" idx="1"/>
          </p:nvPr>
        </p:nvSpPr>
        <p:spPr>
          <a:xfrm>
            <a:off x="0" y="1143000"/>
            <a:ext cx="9144000" cy="4525963"/>
          </a:xfrm>
        </p:spPr>
        <p:txBody>
          <a:bodyPr/>
          <a:lstStyle/>
          <a:p>
            <a:r>
              <a:rPr lang="uk-UA" sz="4400" b="1" i="1" smtClean="0"/>
              <a:t>Поль Верлен – видатний французький поет, людина, яка перебувала у вічному пошуку, у душі якої боролися протиріччя, яка страждала, грішила, помилялась, шукала істину, своє місце у житті. </a:t>
            </a:r>
            <a:endParaRPr lang="ru-RU" sz="4400" b="1" i="1" smtClean="0">
              <a:solidFill>
                <a:srgbClr val="003366"/>
              </a:solidFill>
            </a:endParaRPr>
          </a:p>
        </p:txBody>
      </p:sp>
      <p:pic>
        <p:nvPicPr>
          <p:cNvPr id="3076" name="Picture 4"/>
          <p:cNvPicPr>
            <a:picLocks noChangeAspect="1" noChangeArrowheads="1"/>
          </p:cNvPicPr>
          <p:nvPr/>
        </p:nvPicPr>
        <p:blipFill>
          <a:blip r:embed="rId2">
            <a:lum contrast="20000"/>
          </a:blip>
          <a:srcRect/>
          <a:stretch>
            <a:fillRect/>
          </a:stretch>
        </p:blipFill>
        <p:spPr bwMode="auto">
          <a:xfrm>
            <a:off x="428625" y="1143000"/>
            <a:ext cx="4286250" cy="546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to="" calcmode="lin" valueType="num">
                                      <p:cBhvr>
                                        <p:cTn id="12" dur="1" fill="hold"/>
                                        <p:tgtEl>
                                          <p:spTgt spid="30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7313" y="0"/>
            <a:ext cx="7072312" cy="777875"/>
          </a:xfrm>
        </p:spPr>
        <p:txBody>
          <a:bodyPr/>
          <a:lstStyle/>
          <a:p>
            <a:pPr>
              <a:defRPr/>
            </a:pPr>
            <a:r>
              <a:rPr lang="uk-UA" b="1" u="sng" dirty="0">
                <a:solidFill>
                  <a:schemeClr val="bg1"/>
                </a:solidFill>
                <a:effectLst>
                  <a:outerShdw blurRad="38100" dist="38100" dir="2700000" algn="tl">
                    <a:srgbClr val="000000">
                      <a:alpha val="43137"/>
                    </a:srgbClr>
                  </a:outerShdw>
                </a:effectLst>
              </a:rPr>
              <a:t>«Поетичне мистецтво»</a:t>
            </a:r>
            <a:endParaRPr lang="ru-RU" dirty="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body" idx="1"/>
          </p:nvPr>
        </p:nvSpPr>
        <p:spPr>
          <a:xfrm>
            <a:off x="0" y="1285875"/>
            <a:ext cx="9144000" cy="4525963"/>
          </a:xfrm>
        </p:spPr>
        <p:txBody>
          <a:bodyPr/>
          <a:lstStyle/>
          <a:p>
            <a:r>
              <a:rPr lang="uk-UA" sz="4000" b="1" smtClean="0"/>
              <a:t>Прагненням до гармонії, краси, доброти була сповнена душа митця. Давайте звернемося до поезії П. Верлена «Поетичне мистецтво», що ввійшла до збірки «Колись і недавно» і стала програмовим твором поета, відобразивши його естетичні погляди.</a:t>
            </a:r>
            <a:endParaRPr lang="ru-RU" sz="4000" b="1" smtClean="0"/>
          </a:p>
          <a:p>
            <a:endParaRPr lang="ru-RU" smtClean="0">
              <a:solidFill>
                <a:srgbClr val="003366"/>
              </a:solidFill>
            </a:endParaRPr>
          </a:p>
        </p:txBody>
      </p:sp>
      <p:pic>
        <p:nvPicPr>
          <p:cNvPr id="5124" name="Picture 4"/>
          <p:cNvPicPr>
            <a:picLocks noChangeAspect="1" noChangeArrowheads="1"/>
          </p:cNvPicPr>
          <p:nvPr/>
        </p:nvPicPr>
        <p:blipFill>
          <a:blip r:embed="rId2"/>
          <a:srcRect/>
          <a:stretch>
            <a:fillRect/>
          </a:stretch>
        </p:blipFill>
        <p:spPr bwMode="auto">
          <a:xfrm>
            <a:off x="0" y="0"/>
            <a:ext cx="9144000" cy="7358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to="" calcmode="lin" valueType="num">
                                      <p:cBhvr>
                                        <p:cTn id="17" dur="1" fill="hold"/>
                                        <p:tgtEl>
                                          <p:spTgt spid="51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7313" y="0"/>
            <a:ext cx="7072312" cy="777875"/>
          </a:xfrm>
        </p:spPr>
        <p:txBody>
          <a:bodyPr/>
          <a:lstStyle/>
          <a:p>
            <a:pPr>
              <a:defRPr/>
            </a:pPr>
            <a:r>
              <a:rPr lang="uk-UA" b="1" u="sng" dirty="0">
                <a:solidFill>
                  <a:schemeClr val="bg1"/>
                </a:solidFill>
                <a:effectLst>
                  <a:outerShdw blurRad="38100" dist="38100" dir="2700000" algn="tl">
                    <a:srgbClr val="000000">
                      <a:alpha val="43137"/>
                    </a:srgbClr>
                  </a:outerShdw>
                </a:effectLst>
              </a:rPr>
              <a:t>«Поетичне мистецтво»</a:t>
            </a:r>
            <a:endParaRPr lang="ru-RU" dirty="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body" idx="1"/>
          </p:nvPr>
        </p:nvSpPr>
        <p:spPr>
          <a:xfrm>
            <a:off x="928688" y="1285875"/>
            <a:ext cx="9144000" cy="4525963"/>
          </a:xfrm>
        </p:spPr>
        <p:txBody>
          <a:bodyPr/>
          <a:lstStyle/>
          <a:p>
            <a:pPr>
              <a:buFontTx/>
              <a:buNone/>
            </a:pPr>
            <a:r>
              <a:rPr lang="uk-UA" sz="3600" b="1" i="1" smtClean="0"/>
              <a:t>Найперше — музика у слові! </a:t>
            </a:r>
            <a:endParaRPr lang="ru-RU" sz="3600" b="1" i="1" smtClean="0"/>
          </a:p>
          <a:p>
            <a:pPr>
              <a:buFontTx/>
              <a:buNone/>
            </a:pPr>
            <a:r>
              <a:rPr lang="uk-UA" sz="3600" b="1" i="1" smtClean="0"/>
              <a:t>Бери ж із розмірів такий, </a:t>
            </a:r>
            <a:endParaRPr lang="ru-RU" sz="3600" b="1" i="1" smtClean="0"/>
          </a:p>
          <a:p>
            <a:pPr>
              <a:buFontTx/>
              <a:buNone/>
            </a:pPr>
            <a:r>
              <a:rPr lang="uk-UA" sz="3600" b="1" i="1" smtClean="0"/>
              <a:t>Що плине, млистий і легкий, </a:t>
            </a:r>
            <a:endParaRPr lang="ru-RU" sz="3600" b="1" i="1" smtClean="0"/>
          </a:p>
          <a:p>
            <a:pPr>
              <a:buFontTx/>
              <a:buNone/>
            </a:pPr>
            <a:r>
              <a:rPr lang="uk-UA" sz="3600" b="1" i="1" smtClean="0"/>
              <a:t>А не тяжить, немов закови.</a:t>
            </a:r>
            <a:endParaRPr lang="ru-RU" sz="3600" b="1" i="1" smtClean="0"/>
          </a:p>
          <a:p>
            <a:pPr>
              <a:buFontTx/>
              <a:buNone/>
            </a:pPr>
            <a:r>
              <a:rPr lang="uk-UA" sz="3600" b="1" i="1" smtClean="0"/>
              <a:t>Не клопочись добором слів. </a:t>
            </a:r>
            <a:endParaRPr lang="ru-RU" sz="3600" b="1" i="1" smtClean="0"/>
          </a:p>
          <a:p>
            <a:pPr>
              <a:buFontTx/>
              <a:buNone/>
            </a:pPr>
            <a:r>
              <a:rPr lang="uk-UA" sz="3600" b="1" i="1" smtClean="0"/>
              <a:t>Які б в рядку без вад бриніли, </a:t>
            </a:r>
            <a:endParaRPr lang="ru-RU" sz="3600" b="1" i="1" smtClean="0"/>
          </a:p>
          <a:p>
            <a:pPr>
              <a:buFontTx/>
              <a:buNone/>
            </a:pPr>
            <a:r>
              <a:rPr lang="uk-UA" sz="3600" b="1" i="1" smtClean="0"/>
              <a:t>Бо наймиліший спів — сп'янілий: </a:t>
            </a:r>
            <a:endParaRPr lang="ru-RU" sz="3600" b="1" i="1" smtClean="0"/>
          </a:p>
          <a:p>
            <a:pPr>
              <a:buFontTx/>
              <a:buNone/>
            </a:pPr>
            <a:r>
              <a:rPr lang="uk-UA" sz="3600" b="1" i="1" smtClean="0"/>
              <a:t>Він невиразне й точне сплів.</a:t>
            </a:r>
            <a:endParaRPr lang="ru-RU" sz="2800" b="1" i="1"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trips(downLeft)">
                                      <p:cBhvr>
                                        <p:cTn id="7" dur="500"/>
                                        <p:tgtEl>
                                          <p:spTgt spid="512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strips(downLeft)">
                                      <p:cBhvr>
                                        <p:cTn id="10" dur="500"/>
                                        <p:tgtEl>
                                          <p:spTgt spid="512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strips(downLeft)">
                                      <p:cBhvr>
                                        <p:cTn id="13" dur="500"/>
                                        <p:tgtEl>
                                          <p:spTgt spid="512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strips(downLeft)">
                                      <p:cBhvr>
                                        <p:cTn id="16" dur="500"/>
                                        <p:tgtEl>
                                          <p:spTgt spid="512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strips(downLeft)">
                                      <p:cBhvr>
                                        <p:cTn id="19" dur="500"/>
                                        <p:tgtEl>
                                          <p:spTgt spid="512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strips(downLeft)">
                                      <p:cBhvr>
                                        <p:cTn id="22" dur="500"/>
                                        <p:tgtEl>
                                          <p:spTgt spid="512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strips(downLeft)">
                                      <p:cBhvr>
                                        <p:cTn id="25" dur="500"/>
                                        <p:tgtEl>
                                          <p:spTgt spid="512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5123">
                                            <p:txEl>
                                              <p:pRg st="7" end="7"/>
                                            </p:txEl>
                                          </p:spTgt>
                                        </p:tgtEl>
                                        <p:attrNameLst>
                                          <p:attrName>style.visibility</p:attrName>
                                        </p:attrNameLst>
                                      </p:cBhvr>
                                      <p:to>
                                        <p:strVal val="visible"/>
                                      </p:to>
                                    </p:set>
                                    <p:animEffect transition="in" filter="strips(downLeft)">
                                      <p:cBhvr>
                                        <p:cTn id="28"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7313" y="0"/>
            <a:ext cx="7072312" cy="777875"/>
          </a:xfrm>
        </p:spPr>
        <p:txBody>
          <a:bodyPr/>
          <a:lstStyle/>
          <a:p>
            <a:pPr>
              <a:defRPr/>
            </a:pPr>
            <a:r>
              <a:rPr lang="uk-UA" b="1" u="sng" dirty="0">
                <a:solidFill>
                  <a:schemeClr val="bg1"/>
                </a:solidFill>
                <a:effectLst>
                  <a:outerShdw blurRad="38100" dist="38100" dir="2700000" algn="tl">
                    <a:srgbClr val="000000">
                      <a:alpha val="43137"/>
                    </a:srgbClr>
                  </a:outerShdw>
                </a:effectLst>
              </a:rPr>
              <a:t>«Поетичне мистецтво»</a:t>
            </a:r>
            <a:endParaRPr lang="ru-RU" dirty="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body" idx="1"/>
          </p:nvPr>
        </p:nvSpPr>
        <p:spPr>
          <a:xfrm>
            <a:off x="928688" y="1285875"/>
            <a:ext cx="9144000" cy="4525963"/>
          </a:xfrm>
        </p:spPr>
        <p:txBody>
          <a:bodyPr/>
          <a:lstStyle/>
          <a:p>
            <a:pPr>
              <a:buFontTx/>
              <a:buNone/>
            </a:pPr>
            <a:r>
              <a:rPr lang="uk-UA" sz="3600" b="1" i="1" smtClean="0"/>
              <a:t>В нім — любий погляд з-під вуалю, </a:t>
            </a:r>
            <a:endParaRPr lang="ru-RU" sz="3600" b="1" i="1" smtClean="0"/>
          </a:p>
          <a:p>
            <a:pPr>
              <a:buFontTx/>
              <a:buNone/>
            </a:pPr>
            <a:r>
              <a:rPr lang="uk-UA" sz="3600" b="1" i="1" smtClean="0"/>
              <a:t>В нім — золоте тремтіння дня </a:t>
            </a:r>
            <a:endParaRPr lang="ru-RU" sz="3600" b="1" i="1" smtClean="0"/>
          </a:p>
          <a:p>
            <a:pPr>
              <a:buFontTx/>
              <a:buNone/>
            </a:pPr>
            <a:r>
              <a:rPr lang="uk-UA" sz="3600" b="1" i="1" smtClean="0"/>
              <a:t>Й зірок осіння метушня </a:t>
            </a:r>
            <a:endParaRPr lang="ru-RU" sz="3600" b="1" i="1" smtClean="0"/>
          </a:p>
          <a:p>
            <a:pPr>
              <a:buFontTx/>
              <a:buNone/>
            </a:pPr>
            <a:r>
              <a:rPr lang="uk-UA" sz="3600" b="1" i="1" smtClean="0"/>
              <a:t>На небі, скутому печаллю,</a:t>
            </a:r>
            <a:endParaRPr lang="ru-RU" sz="3600" b="1" i="1" smtClean="0"/>
          </a:p>
          <a:p>
            <a:pPr>
              <a:buFontTx/>
              <a:buNone/>
            </a:pPr>
            <a:r>
              <a:rPr lang="uk-UA" sz="3600" b="1" i="1" smtClean="0"/>
              <a:t>Люби відтінок і півтон. </a:t>
            </a:r>
            <a:endParaRPr lang="ru-RU" sz="3600" b="1" i="1" smtClean="0"/>
          </a:p>
          <a:p>
            <a:pPr>
              <a:buFontTx/>
              <a:buNone/>
            </a:pPr>
            <a:r>
              <a:rPr lang="uk-UA" sz="3600" b="1" i="1" smtClean="0"/>
              <a:t>Не барву — барви нам ворожі: </a:t>
            </a:r>
            <a:endParaRPr lang="ru-RU" sz="3600" b="1" i="1" smtClean="0"/>
          </a:p>
          <a:p>
            <a:pPr>
              <a:buFontTx/>
              <a:buNone/>
            </a:pPr>
            <a:r>
              <a:rPr lang="uk-UA" sz="3600" b="1" i="1" smtClean="0"/>
              <a:t>Відтінок лиш єднати може </a:t>
            </a:r>
            <a:endParaRPr lang="ru-RU" sz="3600" b="1" i="1" smtClean="0"/>
          </a:p>
          <a:p>
            <a:pPr>
              <a:buFontTx/>
              <a:buNone/>
            </a:pPr>
            <a:r>
              <a:rPr lang="uk-UA" sz="3600" b="1" i="1" smtClean="0"/>
              <a:t>Сурму і флейту, мрію й сон.</a:t>
            </a:r>
            <a:endParaRPr lang="ru-RU" sz="3600" b="1" i="1" smtClean="0"/>
          </a:p>
          <a:p>
            <a:pPr>
              <a:buFontTx/>
              <a:buNone/>
            </a:pPr>
            <a:r>
              <a:rPr lang="uk-UA" b="1" i="1" smtClean="0"/>
              <a:t/>
            </a:r>
            <a:br>
              <a:rPr lang="uk-UA" b="1" i="1" smtClean="0"/>
            </a:br>
            <a:endParaRPr lang="ru-RU" sz="2400" b="1" i="1"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trips(downLeft)">
                                      <p:cBhvr>
                                        <p:cTn id="7" dur="500"/>
                                        <p:tgtEl>
                                          <p:spTgt spid="512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strips(downLeft)">
                                      <p:cBhvr>
                                        <p:cTn id="10" dur="500"/>
                                        <p:tgtEl>
                                          <p:spTgt spid="512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strips(downLeft)">
                                      <p:cBhvr>
                                        <p:cTn id="13" dur="500"/>
                                        <p:tgtEl>
                                          <p:spTgt spid="512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strips(downLeft)">
                                      <p:cBhvr>
                                        <p:cTn id="16" dur="500"/>
                                        <p:tgtEl>
                                          <p:spTgt spid="512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strips(downLeft)">
                                      <p:cBhvr>
                                        <p:cTn id="19" dur="500"/>
                                        <p:tgtEl>
                                          <p:spTgt spid="512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strips(downLeft)">
                                      <p:cBhvr>
                                        <p:cTn id="22" dur="500"/>
                                        <p:tgtEl>
                                          <p:spTgt spid="512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strips(downLeft)">
                                      <p:cBhvr>
                                        <p:cTn id="25" dur="500"/>
                                        <p:tgtEl>
                                          <p:spTgt spid="512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5123">
                                            <p:txEl>
                                              <p:pRg st="7" end="7"/>
                                            </p:txEl>
                                          </p:spTgt>
                                        </p:tgtEl>
                                        <p:attrNameLst>
                                          <p:attrName>style.visibility</p:attrName>
                                        </p:attrNameLst>
                                      </p:cBhvr>
                                      <p:to>
                                        <p:strVal val="visible"/>
                                      </p:to>
                                    </p:set>
                                    <p:animEffect transition="in" filter="strips(downLeft)">
                                      <p:cBhvr>
                                        <p:cTn id="28" dur="500"/>
                                        <p:tgtEl>
                                          <p:spTgt spid="5123">
                                            <p:txEl>
                                              <p:pRg st="7" end="7"/>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Effect transition="in" filter="strips(downLeft)">
                                      <p:cBhvr>
                                        <p:cTn id="31"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7313" y="0"/>
            <a:ext cx="7072312" cy="777875"/>
          </a:xfrm>
        </p:spPr>
        <p:txBody>
          <a:bodyPr/>
          <a:lstStyle/>
          <a:p>
            <a:pPr>
              <a:defRPr/>
            </a:pPr>
            <a:r>
              <a:rPr lang="uk-UA" b="1" u="sng" dirty="0">
                <a:solidFill>
                  <a:schemeClr val="bg1"/>
                </a:solidFill>
                <a:effectLst>
                  <a:outerShdw blurRad="38100" dist="38100" dir="2700000" algn="tl">
                    <a:srgbClr val="000000">
                      <a:alpha val="43137"/>
                    </a:srgbClr>
                  </a:outerShdw>
                </a:effectLst>
              </a:rPr>
              <a:t>«Поетичне мистецтво»</a:t>
            </a:r>
            <a:endParaRPr lang="ru-RU" dirty="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body" idx="1"/>
          </p:nvPr>
        </p:nvSpPr>
        <p:spPr>
          <a:xfrm>
            <a:off x="928688" y="1285875"/>
            <a:ext cx="9144000" cy="4525963"/>
          </a:xfrm>
        </p:spPr>
        <p:txBody>
          <a:bodyPr/>
          <a:lstStyle/>
          <a:p>
            <a:pPr>
              <a:buFontTx/>
              <a:buNone/>
            </a:pPr>
            <a:r>
              <a:rPr lang="uk-UA" sz="3600" b="1" i="1" smtClean="0"/>
              <a:t>Винищуй дотепи гризкі ті, </a:t>
            </a:r>
            <a:endParaRPr lang="ru-RU" sz="3600" b="1" i="1" smtClean="0"/>
          </a:p>
          <a:p>
            <a:pPr>
              <a:buFontTx/>
              <a:buNone/>
            </a:pPr>
            <a:r>
              <a:rPr lang="uk-UA" sz="3600" b="1" i="1" smtClean="0"/>
              <a:t>Той ум жорстокий, ниций сміх. </a:t>
            </a:r>
            <a:endParaRPr lang="ru-RU" sz="3600" b="1" i="1" smtClean="0"/>
          </a:p>
          <a:p>
            <a:pPr>
              <a:buFontTx/>
              <a:buNone/>
            </a:pPr>
            <a:r>
              <a:rPr lang="uk-UA" sz="3600" b="1" i="1" smtClean="0"/>
              <a:t>Часник із кухонь тих брудних — </a:t>
            </a:r>
            <a:endParaRPr lang="ru-RU" sz="3600" b="1" i="1" smtClean="0"/>
          </a:p>
          <a:p>
            <a:pPr>
              <a:buFontTx/>
              <a:buNone/>
            </a:pPr>
            <a:r>
              <a:rPr lang="uk-UA" sz="3600" b="1" i="1" smtClean="0"/>
              <a:t>Від нього плач в очах блакиті.</a:t>
            </a:r>
            <a:endParaRPr lang="ru-RU" sz="3600" b="1" i="1" smtClean="0"/>
          </a:p>
          <a:p>
            <a:pPr>
              <a:buFontTx/>
              <a:buNone/>
            </a:pPr>
            <a:r>
              <a:rPr lang="uk-UA" sz="3600" b="1" i="1" smtClean="0"/>
              <a:t>Хребет риториці скрути </a:t>
            </a:r>
            <a:endParaRPr lang="ru-RU" sz="3600" b="1" i="1" smtClean="0"/>
          </a:p>
          <a:p>
            <a:pPr>
              <a:buFontTx/>
              <a:buNone/>
            </a:pPr>
            <a:r>
              <a:rPr lang="uk-UA" sz="3600" b="1" i="1" smtClean="0"/>
              <a:t>Та ще як слід приборкай рими: </a:t>
            </a:r>
            <a:endParaRPr lang="ru-RU" sz="3600" b="1" i="1" smtClean="0"/>
          </a:p>
          <a:p>
            <a:pPr>
              <a:buFontTx/>
              <a:buNone/>
            </a:pPr>
            <a:r>
              <a:rPr lang="uk-UA" sz="3600" b="1" i="1" smtClean="0"/>
              <a:t>Коли не стежити за ними, </a:t>
            </a:r>
            <a:endParaRPr lang="ru-RU" sz="3600" b="1" i="1" smtClean="0"/>
          </a:p>
          <a:p>
            <a:pPr>
              <a:buFontTx/>
              <a:buNone/>
            </a:pPr>
            <a:r>
              <a:rPr lang="uk-UA" sz="3600" b="1" i="1" smtClean="0"/>
              <a:t>Далеко можуть завести.</a:t>
            </a:r>
            <a:endParaRPr lang="ru-RU" sz="2800" b="1" i="1"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trips(downLeft)">
                                      <p:cBhvr>
                                        <p:cTn id="7" dur="500"/>
                                        <p:tgtEl>
                                          <p:spTgt spid="512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strips(downLeft)">
                                      <p:cBhvr>
                                        <p:cTn id="10" dur="500"/>
                                        <p:tgtEl>
                                          <p:spTgt spid="512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strips(downLeft)">
                                      <p:cBhvr>
                                        <p:cTn id="13" dur="500"/>
                                        <p:tgtEl>
                                          <p:spTgt spid="512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strips(downLeft)">
                                      <p:cBhvr>
                                        <p:cTn id="16" dur="500"/>
                                        <p:tgtEl>
                                          <p:spTgt spid="512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strips(downLeft)">
                                      <p:cBhvr>
                                        <p:cTn id="19" dur="500"/>
                                        <p:tgtEl>
                                          <p:spTgt spid="512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strips(downLeft)">
                                      <p:cBhvr>
                                        <p:cTn id="22" dur="500"/>
                                        <p:tgtEl>
                                          <p:spTgt spid="512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strips(downLeft)">
                                      <p:cBhvr>
                                        <p:cTn id="25" dur="500"/>
                                        <p:tgtEl>
                                          <p:spTgt spid="512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5123">
                                            <p:txEl>
                                              <p:pRg st="7" end="7"/>
                                            </p:txEl>
                                          </p:spTgt>
                                        </p:tgtEl>
                                        <p:attrNameLst>
                                          <p:attrName>style.visibility</p:attrName>
                                        </p:attrNameLst>
                                      </p:cBhvr>
                                      <p:to>
                                        <p:strVal val="visible"/>
                                      </p:to>
                                    </p:set>
                                    <p:animEffect transition="in" filter="strips(downLeft)">
                                      <p:cBhvr>
                                        <p:cTn id="28"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7313" y="0"/>
            <a:ext cx="7072312" cy="777875"/>
          </a:xfrm>
        </p:spPr>
        <p:txBody>
          <a:bodyPr/>
          <a:lstStyle/>
          <a:p>
            <a:pPr>
              <a:defRPr/>
            </a:pPr>
            <a:r>
              <a:rPr lang="uk-UA" b="1" u="sng" dirty="0">
                <a:solidFill>
                  <a:schemeClr val="bg1"/>
                </a:solidFill>
                <a:effectLst>
                  <a:outerShdw blurRad="38100" dist="38100" dir="2700000" algn="tl">
                    <a:srgbClr val="000000">
                      <a:alpha val="43137"/>
                    </a:srgbClr>
                  </a:outerShdw>
                </a:effectLst>
              </a:rPr>
              <a:t>«Поетичне мистецтво»</a:t>
            </a:r>
            <a:endParaRPr lang="ru-RU" dirty="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body" idx="1"/>
          </p:nvPr>
        </p:nvSpPr>
        <p:spPr>
          <a:xfrm>
            <a:off x="928688" y="1285875"/>
            <a:ext cx="9144000" cy="4525963"/>
          </a:xfrm>
        </p:spPr>
        <p:txBody>
          <a:bodyPr/>
          <a:lstStyle/>
          <a:p>
            <a:pPr>
              <a:buFontTx/>
              <a:buNone/>
            </a:pPr>
            <a:r>
              <a:rPr lang="uk-UA" sz="3600" b="1" i="1" smtClean="0"/>
              <a:t>Хто риму вигадав зрадливу? </a:t>
            </a:r>
            <a:endParaRPr lang="ru-RU" sz="3600" b="1" i="1" smtClean="0"/>
          </a:p>
          <a:p>
            <a:pPr>
              <a:buFontTx/>
              <a:buNone/>
            </a:pPr>
            <a:r>
              <a:rPr lang="uk-UA" sz="3600" b="1" i="1" smtClean="0"/>
              <a:t>Дикун чи то глухий хлопчак </a:t>
            </a:r>
            <a:endParaRPr lang="ru-RU" sz="3600" b="1" i="1" smtClean="0"/>
          </a:p>
          <a:p>
            <a:pPr>
              <a:buFontTx/>
              <a:buNone/>
            </a:pPr>
            <a:r>
              <a:rPr lang="uk-UA" sz="3600" b="1" i="1" smtClean="0"/>
              <a:t>Скував за шаг цей скарб, що так </a:t>
            </a:r>
            <a:endParaRPr lang="ru-RU" sz="3600" b="1" i="1" smtClean="0"/>
          </a:p>
          <a:p>
            <a:pPr>
              <a:buFontTx/>
              <a:buNone/>
            </a:pPr>
            <a:r>
              <a:rPr lang="uk-UA" sz="3600" b="1" i="1" smtClean="0"/>
              <a:t>Під терпугом бряжчить фальшиво?</a:t>
            </a:r>
            <a:endParaRPr lang="ru-RU" sz="3600" b="1" i="1" smtClean="0"/>
          </a:p>
          <a:p>
            <a:pPr>
              <a:buFontTx/>
              <a:buNone/>
            </a:pPr>
            <a:r>
              <a:rPr lang="uk-UA" sz="3600" b="1" i="1" smtClean="0"/>
              <a:t>Так музики ж всякчас і знов! </a:t>
            </a:r>
            <a:endParaRPr lang="ru-RU" sz="3600" b="1" i="1" smtClean="0"/>
          </a:p>
          <a:p>
            <a:pPr>
              <a:buFontTx/>
              <a:buNone/>
            </a:pPr>
            <a:r>
              <a:rPr lang="uk-UA" sz="3600" b="1" i="1" smtClean="0"/>
              <a:t>Щоб вірш твій завше був крилатий, </a:t>
            </a:r>
            <a:endParaRPr lang="ru-RU" sz="3600" b="1" i="1" smtClean="0"/>
          </a:p>
          <a:p>
            <a:pPr>
              <a:buFontTx/>
              <a:buNone/>
            </a:pPr>
            <a:r>
              <a:rPr lang="uk-UA" sz="3600" b="1" i="1" smtClean="0"/>
              <a:t>Щоб душу поривав — шукати </a:t>
            </a:r>
            <a:endParaRPr lang="ru-RU" sz="3600" b="1" i="1" smtClean="0"/>
          </a:p>
          <a:p>
            <a:pPr>
              <a:buFontTx/>
              <a:buNone/>
            </a:pPr>
            <a:r>
              <a:rPr lang="uk-UA" sz="3600" b="1" i="1" smtClean="0"/>
              <a:t>Нову блакить, нову любов,</a:t>
            </a:r>
            <a:endParaRPr lang="ru-RU" sz="2800" b="1" i="1"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trips(downLeft)">
                                      <p:cBhvr>
                                        <p:cTn id="7" dur="500"/>
                                        <p:tgtEl>
                                          <p:spTgt spid="512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strips(downLeft)">
                                      <p:cBhvr>
                                        <p:cTn id="10" dur="500"/>
                                        <p:tgtEl>
                                          <p:spTgt spid="512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strips(downLeft)">
                                      <p:cBhvr>
                                        <p:cTn id="13" dur="500"/>
                                        <p:tgtEl>
                                          <p:spTgt spid="512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strips(downLeft)">
                                      <p:cBhvr>
                                        <p:cTn id="16" dur="500"/>
                                        <p:tgtEl>
                                          <p:spTgt spid="512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strips(downLeft)">
                                      <p:cBhvr>
                                        <p:cTn id="19" dur="500"/>
                                        <p:tgtEl>
                                          <p:spTgt spid="512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strips(downLeft)">
                                      <p:cBhvr>
                                        <p:cTn id="22" dur="500"/>
                                        <p:tgtEl>
                                          <p:spTgt spid="512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strips(downLeft)">
                                      <p:cBhvr>
                                        <p:cTn id="25" dur="500"/>
                                        <p:tgtEl>
                                          <p:spTgt spid="512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5123">
                                            <p:txEl>
                                              <p:pRg st="7" end="7"/>
                                            </p:txEl>
                                          </p:spTgt>
                                        </p:tgtEl>
                                        <p:attrNameLst>
                                          <p:attrName>style.visibility</p:attrName>
                                        </p:attrNameLst>
                                      </p:cBhvr>
                                      <p:to>
                                        <p:strVal val="visible"/>
                                      </p:to>
                                    </p:set>
                                    <p:animEffect transition="in" filter="strips(downLeft)">
                                      <p:cBhvr>
                                        <p:cTn id="28"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7313" y="0"/>
            <a:ext cx="7072312" cy="777875"/>
          </a:xfrm>
        </p:spPr>
        <p:txBody>
          <a:bodyPr/>
          <a:lstStyle/>
          <a:p>
            <a:pPr>
              <a:defRPr/>
            </a:pPr>
            <a:r>
              <a:rPr lang="uk-UA" b="1" u="sng" dirty="0">
                <a:solidFill>
                  <a:schemeClr val="bg1"/>
                </a:solidFill>
                <a:effectLst>
                  <a:outerShdw blurRad="38100" dist="38100" dir="2700000" algn="tl">
                    <a:srgbClr val="000000">
                      <a:alpha val="43137"/>
                    </a:srgbClr>
                  </a:outerShdw>
                </a:effectLst>
              </a:rPr>
              <a:t>«Поетичне мистецтво»</a:t>
            </a:r>
            <a:endParaRPr lang="ru-RU" dirty="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body" idx="1"/>
          </p:nvPr>
        </p:nvSpPr>
        <p:spPr>
          <a:xfrm>
            <a:off x="928688" y="1285875"/>
            <a:ext cx="9144000" cy="4525963"/>
          </a:xfrm>
        </p:spPr>
        <p:txBody>
          <a:bodyPr/>
          <a:lstStyle/>
          <a:p>
            <a:pPr>
              <a:buFontTx/>
              <a:buNone/>
            </a:pPr>
            <a:r>
              <a:rPr lang="uk-UA" sz="4000" b="1" i="1" smtClean="0"/>
              <a:t>Щоб мчав, де далеч не похмура, </a:t>
            </a:r>
            <a:endParaRPr lang="ru-RU" sz="4000" b="1" i="1" smtClean="0"/>
          </a:p>
          <a:p>
            <a:pPr>
              <a:buFontTx/>
              <a:buNone/>
            </a:pPr>
            <a:r>
              <a:rPr lang="uk-UA" sz="4000" b="1" i="1" smtClean="0"/>
              <a:t>Де чари діє вітерець, </a:t>
            </a:r>
            <a:endParaRPr lang="ru-RU" sz="4000" b="1" i="1" smtClean="0"/>
          </a:p>
          <a:p>
            <a:pPr>
              <a:buFontTx/>
              <a:buNone/>
            </a:pPr>
            <a:r>
              <a:rPr lang="uk-UA" sz="4000" b="1" i="1" smtClean="0"/>
              <a:t>Де пахне м'ята і чебрець... </a:t>
            </a:r>
            <a:endParaRPr lang="ru-RU" sz="4000" b="1" i="1" smtClean="0"/>
          </a:p>
          <a:p>
            <a:pPr>
              <a:buFontTx/>
              <a:buNone/>
            </a:pPr>
            <a:r>
              <a:rPr lang="uk-UA" sz="4000" b="1" i="1" smtClean="0"/>
              <a:t>А решта все — література.</a:t>
            </a:r>
            <a:endParaRPr lang="ru-RU" sz="4000" b="1" i="1" smtClean="0"/>
          </a:p>
          <a:p>
            <a:pPr>
              <a:buFontTx/>
              <a:buNone/>
            </a:pPr>
            <a:r>
              <a:rPr lang="uk-UA" b="1" i="1" smtClean="0"/>
              <a:t/>
            </a:r>
            <a:br>
              <a:rPr lang="uk-UA" b="1" i="1" smtClean="0"/>
            </a:br>
            <a:endParaRPr lang="ru-RU" sz="2400" b="1" i="1"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trips(downLeft)">
                                      <p:cBhvr>
                                        <p:cTn id="7" dur="500"/>
                                        <p:tgtEl>
                                          <p:spTgt spid="512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strips(downLeft)">
                                      <p:cBhvr>
                                        <p:cTn id="10" dur="500"/>
                                        <p:tgtEl>
                                          <p:spTgt spid="512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strips(downLeft)">
                                      <p:cBhvr>
                                        <p:cTn id="13" dur="500"/>
                                        <p:tgtEl>
                                          <p:spTgt spid="512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strips(downLeft)">
                                      <p:cBhvr>
                                        <p:cTn id="16" dur="500"/>
                                        <p:tgtEl>
                                          <p:spTgt spid="512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strips(downLeft)">
                                      <p:cBhvr>
                                        <p:cTn id="19"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147" name="Rectangle 3"/>
          <p:cNvSpPr>
            <a:spLocks noGrp="1" noChangeArrowheads="1"/>
          </p:cNvSpPr>
          <p:nvPr>
            <p:ph type="body" idx="1"/>
          </p:nvPr>
        </p:nvSpPr>
        <p:spPr/>
        <p:txBody>
          <a:bodyPr/>
          <a:lstStyle/>
          <a:p>
            <a:pPr marL="0" indent="182563">
              <a:buFontTx/>
              <a:buNone/>
            </a:pPr>
            <a:r>
              <a:rPr lang="uk-UA" b="1" smtClean="0"/>
              <a:t>У 1874 році Верлен написав свій знаменитий вірш "Поетичне мистецтво". Проте опублікувати його вдалося лише у листопаді 1882 року. Уперше твір був надрукований у "Парі модерн", а згодом увійшов у поетичну збірку Верлена "Давно і недавно“.</a:t>
            </a:r>
            <a:endParaRPr lang="ru-RU" b="1" smtClean="0"/>
          </a:p>
        </p:txBody>
      </p:sp>
      <p:pic>
        <p:nvPicPr>
          <p:cNvPr id="6148" name="Picture 4"/>
          <p:cNvPicPr>
            <a:picLocks noChangeAspect="1" noChangeArrowheads="1"/>
          </p:cNvPicPr>
          <p:nvPr/>
        </p:nvPicPr>
        <p:blipFill>
          <a:blip r:embed="rId2"/>
          <a:srcRect/>
          <a:stretch>
            <a:fillRect/>
          </a:stretch>
        </p:blipFill>
        <p:spPr bwMode="auto">
          <a:xfrm>
            <a:off x="4714875" y="0"/>
            <a:ext cx="4429125" cy="687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6148"/>
                                        </p:tgtEl>
                                        <p:attrNameLst>
                                          <p:attrName>style.visibility</p:attrName>
                                        </p:attrNameLst>
                                      </p:cBhvr>
                                      <p:to>
                                        <p:strVal val="visible"/>
                                      </p:to>
                                    </p:set>
                                    <p:anim to="" calcmode="lin" valueType="num">
                                      <p:cBhvr>
                                        <p:cTn id="16" dur="1" fill="hold"/>
                                        <p:tgtEl>
                                          <p:spTgt spid="6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147" name="Rectangle 3"/>
          <p:cNvSpPr>
            <a:spLocks noGrp="1" noChangeArrowheads="1"/>
          </p:cNvSpPr>
          <p:nvPr>
            <p:ph type="body" idx="1"/>
          </p:nvPr>
        </p:nvSpPr>
        <p:spPr>
          <a:xfrm>
            <a:off x="285750" y="1285875"/>
            <a:ext cx="8229600" cy="4525963"/>
          </a:xfrm>
        </p:spPr>
        <p:txBody>
          <a:bodyPr/>
          <a:lstStyle/>
          <a:p>
            <a:pPr marL="0" indent="182563">
              <a:buFontTx/>
              <a:buNone/>
            </a:pPr>
            <a:r>
              <a:rPr lang="uk-UA" b="1" smtClean="0"/>
              <a:t>"Поетичне мистецтво" було створено з нагоди 200-річчя виходу в світ однойменного поетичного трактату Ніколя Буало і спрямоване проти його основних положень. </a:t>
            </a:r>
            <a:r>
              <a:rPr lang="uk-UA" b="1" u="sng" smtClean="0"/>
              <a:t>"Поетичне мистецтво" Буало</a:t>
            </a:r>
            <a:r>
              <a:rPr lang="uk-UA" b="1" smtClean="0"/>
              <a:t>, як відомо, було маніфестом класицизму в мистецтві. "Поетичному мистецтву" Верлена судилося стати маніфестом одразу двох модерністських напрямів: </a:t>
            </a:r>
            <a:r>
              <a:rPr lang="uk-UA" b="1" u="sng" smtClean="0"/>
              <a:t>символізму та імпресіонізму. </a:t>
            </a:r>
            <a:endParaRPr lang="ru-RU" b="1" u="sng" smtClean="0">
              <a:solidFill>
                <a:srgbClr val="003366"/>
              </a:solidFill>
            </a:endParaRPr>
          </a:p>
        </p:txBody>
      </p:sp>
      <p:pic>
        <p:nvPicPr>
          <p:cNvPr id="28674" name="Picture 2"/>
          <p:cNvPicPr>
            <a:picLocks noChangeAspect="1" noChangeArrowheads="1"/>
          </p:cNvPicPr>
          <p:nvPr/>
        </p:nvPicPr>
        <p:blipFill>
          <a:blip r:embed="rId2"/>
          <a:srcRect/>
          <a:stretch>
            <a:fillRect/>
          </a:stretch>
        </p:blipFill>
        <p:spPr bwMode="auto">
          <a:xfrm>
            <a:off x="0" y="0"/>
            <a:ext cx="9144000" cy="754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to="" calcmode="lin" valueType="num">
                                      <p:cBhvr>
                                        <p:cTn id="16" dur="1" fill="hold"/>
                                        <p:tgtEl>
                                          <p:spTgt spid="286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147" name="Rectangle 3"/>
          <p:cNvSpPr>
            <a:spLocks noGrp="1" noChangeArrowheads="1"/>
          </p:cNvSpPr>
          <p:nvPr>
            <p:ph type="body" idx="1"/>
          </p:nvPr>
        </p:nvSpPr>
        <p:spPr>
          <a:xfrm>
            <a:off x="428625" y="1143000"/>
            <a:ext cx="8229600" cy="4525963"/>
          </a:xfrm>
        </p:spPr>
        <p:txBody>
          <a:bodyPr/>
          <a:lstStyle/>
          <a:p>
            <a:pPr marL="0" indent="182563">
              <a:buFontTx/>
              <a:buNone/>
            </a:pPr>
            <a:r>
              <a:rPr lang="uk-UA" b="1" smtClean="0"/>
              <a:t>У його вірші йдеться і про символізм (прагнення сягнути інших небес, тобто світу втаємниченого і прекрасного), і про імпресіонізм (тяжіння до передачі "пейзажу душі" — настрою, його найтонших відтінків І нюансів).</a:t>
            </a:r>
            <a:endParaRPr lang="ru-RU" b="1" smtClean="0"/>
          </a:p>
          <a:p>
            <a:pPr marL="0" indent="182563">
              <a:buFontTx/>
              <a:buNone/>
            </a:pPr>
            <a:r>
              <a:rPr lang="uk-UA" b="1" smtClean="0"/>
              <a:t>     Втім, сам Верлен зауважував, що не слід сприймати його вірш як новий догмат, нову естетичну програму. </a:t>
            </a:r>
            <a:endParaRPr lang="ru-RU" b="1"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 calcmode="lin" valueType="num">
                                      <p:cBhvr>
                                        <p:cTn id="15" dur="500" fill="hold"/>
                                        <p:tgtEl>
                                          <p:spTgt spid="6147">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6147">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147" name="Rectangle 3"/>
          <p:cNvSpPr>
            <a:spLocks noGrp="1" noChangeArrowheads="1"/>
          </p:cNvSpPr>
          <p:nvPr>
            <p:ph type="body" idx="1"/>
          </p:nvPr>
        </p:nvSpPr>
        <p:spPr>
          <a:xfrm>
            <a:off x="428625" y="1143000"/>
            <a:ext cx="8229600" cy="4525963"/>
          </a:xfrm>
        </p:spPr>
        <p:txBody>
          <a:bodyPr/>
          <a:lstStyle/>
          <a:p>
            <a:pPr marL="0" indent="182563">
              <a:buFontTx/>
              <a:buNone/>
            </a:pPr>
            <a:r>
              <a:rPr lang="uk-UA" b="1" i="1" smtClean="0"/>
              <a:t>"Не можна розуміти "Поетичне мистецтво" буквально... адже це, врешті-решт, лише пісня, та я й не став би будувати теорій". </a:t>
            </a:r>
          </a:p>
          <a:p>
            <a:pPr marL="0" indent="182563">
              <a:buFontTx/>
              <a:buNone/>
            </a:pPr>
            <a:r>
              <a:rPr lang="uk-UA" b="1" smtClean="0"/>
              <a:t>Але молоді поети-символісти сприйняли верленівський вірш саме як маніфест нового мистецтва: "Найперше — музика у слові! "</a:t>
            </a:r>
            <a:endParaRPr lang="ru-RU" b="1" smtClean="0">
              <a:solidFill>
                <a:srgbClr val="003366"/>
              </a:solidFill>
            </a:endParaRPr>
          </a:p>
        </p:txBody>
      </p:sp>
      <p:pic>
        <p:nvPicPr>
          <p:cNvPr id="29698" name="Picture 2"/>
          <p:cNvPicPr>
            <a:picLocks noChangeAspect="1" noChangeArrowheads="1"/>
          </p:cNvPicPr>
          <p:nvPr/>
        </p:nvPicPr>
        <p:blipFill>
          <a:blip r:embed="rId2"/>
          <a:srcRect/>
          <a:stretch>
            <a:fillRect/>
          </a:stretch>
        </p:blipFill>
        <p:spPr bwMode="auto">
          <a:xfrm>
            <a:off x="0" y="0"/>
            <a:ext cx="9144000" cy="722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 calcmode="lin" valueType="num">
                                      <p:cBhvr>
                                        <p:cTn id="15" dur="500" fill="hold"/>
                                        <p:tgtEl>
                                          <p:spTgt spid="6147">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6147">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61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9698"/>
                                        </p:tgtEl>
                                        <p:attrNameLst>
                                          <p:attrName>style.visibility</p:attrName>
                                        </p:attrNameLst>
                                      </p:cBhvr>
                                      <p:to>
                                        <p:strVal val="visible"/>
                                      </p:to>
                                    </p:set>
                                    <p:anim to="" calcmode="lin" valueType="num">
                                      <p:cBhvr>
                                        <p:cTn id="24" dur="1" fill="hold"/>
                                        <p:tgtEl>
                                          <p:spTgt spid="296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pic>
        <p:nvPicPr>
          <p:cNvPr id="17410" name="Picture 2"/>
          <p:cNvPicPr>
            <a:picLocks noChangeAspect="1" noChangeArrowheads="1"/>
          </p:cNvPicPr>
          <p:nvPr/>
        </p:nvPicPr>
        <p:blipFill>
          <a:blip r:embed="rId2"/>
          <a:srcRect l="21829"/>
          <a:stretch>
            <a:fillRect/>
          </a:stretch>
        </p:blipFill>
        <p:spPr bwMode="auto">
          <a:xfrm>
            <a:off x="0" y="-357188"/>
            <a:ext cx="10020300" cy="7585076"/>
          </a:xfrm>
          <a:prstGeom prst="rect">
            <a:avLst/>
          </a:prstGeom>
          <a:noFill/>
          <a:ln w="9525">
            <a:noFill/>
            <a:miter lim="800000"/>
            <a:headEnd/>
            <a:tailEnd/>
          </a:ln>
        </p:spPr>
      </p:pic>
      <p:sp>
        <p:nvSpPr>
          <p:cNvPr id="16387" name="Содержимое 4"/>
          <p:cNvSpPr>
            <a:spLocks noGrp="1"/>
          </p:cNvSpPr>
          <p:nvPr>
            <p:ph idx="1"/>
          </p:nvPr>
        </p:nvSpPr>
        <p:spPr/>
        <p:txBody>
          <a:bodyPr/>
          <a:lstStyle/>
          <a:p>
            <a:endParaRPr lang="uk-UA" smtClean="0"/>
          </a:p>
        </p:txBody>
      </p:sp>
      <p:sp>
        <p:nvSpPr>
          <p:cNvPr id="7" name="Rectangle 3"/>
          <p:cNvSpPr txBox="1">
            <a:spLocks noChangeArrowheads="1"/>
          </p:cNvSpPr>
          <p:nvPr/>
        </p:nvSpPr>
        <p:spPr bwMode="auto">
          <a:xfrm>
            <a:off x="0" y="0"/>
            <a:ext cx="4714875" cy="4525963"/>
          </a:xfrm>
          <a:prstGeom prst="rect">
            <a:avLst/>
          </a:prstGeom>
          <a:noFill/>
          <a:ln w="9525">
            <a:noFill/>
            <a:miter lim="800000"/>
            <a:headEnd/>
            <a:tailEnd/>
          </a:ln>
          <a:effectLst/>
        </p:spPr>
        <p:txBody>
          <a:bodyPr/>
          <a:lstStyle/>
          <a:p>
            <a:pPr marL="342900" indent="-342900">
              <a:spcBef>
                <a:spcPct val="20000"/>
              </a:spcBef>
              <a:buFontTx/>
              <a:buChar char="•"/>
              <a:defRPr/>
            </a:pPr>
            <a:r>
              <a:rPr lang="uk-UA" sz="2800" b="1" i="1" kern="0" dirty="0">
                <a:solidFill>
                  <a:schemeClr val="bg1"/>
                </a:solidFill>
                <a:effectLst>
                  <a:outerShdw blurRad="38100" dist="38100" dir="2700000" algn="tl">
                    <a:srgbClr val="000000">
                      <a:alpha val="43137"/>
                    </a:srgbClr>
                  </a:outerShdw>
                </a:effectLst>
                <a:latin typeface="+mn-lt"/>
              </a:rPr>
              <a:t>Як сказав німецький поет Генріх Гейне: "Світ розколовся, і тріщина пройшла крізь серце поета". Бо поет — це людина, котра надзвичайно тонко і глибоко відчуває, прагне краси і гармонії — </a:t>
            </a:r>
            <a:r>
              <a:rPr lang="uk-UA" sz="2800" b="1" i="1" kern="0" dirty="0" err="1">
                <a:solidFill>
                  <a:schemeClr val="bg1"/>
                </a:solidFill>
                <a:effectLst>
                  <a:outerShdw blurRad="38100" dist="38100" dir="2700000" algn="tl">
                    <a:srgbClr val="000000">
                      <a:alpha val="43137"/>
                    </a:srgbClr>
                  </a:outerShdw>
                </a:effectLst>
                <a:latin typeface="+mn-lt"/>
              </a:rPr>
              <a:t>гармонії</a:t>
            </a:r>
            <a:r>
              <a:rPr lang="uk-UA" sz="2800" b="1" i="1" kern="0" dirty="0">
                <a:solidFill>
                  <a:schemeClr val="bg1"/>
                </a:solidFill>
                <a:effectLst>
                  <a:outerShdw blurRad="38100" dist="38100" dir="2700000" algn="tl">
                    <a:srgbClr val="000000">
                      <a:alpha val="43137"/>
                    </a:srgbClr>
                  </a:outerShdw>
                </a:effectLst>
                <a:latin typeface="+mn-lt"/>
              </a:rPr>
              <a:t> світу, людських відносин. </a:t>
            </a:r>
            <a:endParaRPr lang="ru-RU" sz="2800" b="1" i="1" kern="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to="" calcmode="lin" valueType="num">
                                      <p:cBhvr>
                                        <p:cTn id="11"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313" y="0"/>
            <a:ext cx="8929687" cy="777875"/>
          </a:xfrm>
        </p:spPr>
        <p:txBody>
          <a:bodyPr/>
          <a:lstStyle/>
          <a:p>
            <a:pPr>
              <a:defRPr/>
            </a:pPr>
            <a:r>
              <a:rPr lang="uk-UA" sz="4000" b="1" u="sng" dirty="0">
                <a:solidFill>
                  <a:schemeClr val="bg1"/>
                </a:solidFill>
                <a:effectLst>
                  <a:outerShdw blurRad="38100" dist="38100" dir="2700000" algn="tl">
                    <a:srgbClr val="000000">
                      <a:alpha val="43137"/>
                    </a:srgbClr>
                  </a:outerShdw>
                </a:effectLst>
              </a:rPr>
              <a:t>Особливості поетики П.Верлена</a:t>
            </a:r>
            <a:endParaRPr lang="ru-RU" sz="4000" dirty="0">
              <a:solidFill>
                <a:schemeClr val="bg1"/>
              </a:solidFill>
              <a:effectLst>
                <a:outerShdw blurRad="38100" dist="38100" dir="2700000" algn="tl">
                  <a:srgbClr val="000000">
                    <a:alpha val="43137"/>
                  </a:srgbClr>
                </a:outerShdw>
              </a:effectLst>
            </a:endParaRPr>
          </a:p>
        </p:txBody>
      </p:sp>
      <p:sp>
        <p:nvSpPr>
          <p:cNvPr id="6" name="TextBox 5"/>
          <p:cNvSpPr txBox="1">
            <a:spLocks noChangeArrowheads="1"/>
          </p:cNvSpPr>
          <p:nvPr/>
        </p:nvSpPr>
        <p:spPr bwMode="auto">
          <a:xfrm>
            <a:off x="214313" y="1214438"/>
            <a:ext cx="8715375" cy="5078412"/>
          </a:xfrm>
          <a:prstGeom prst="rect">
            <a:avLst/>
          </a:prstGeom>
          <a:noFill/>
          <a:ln w="9525">
            <a:noFill/>
            <a:miter lim="800000"/>
            <a:headEnd/>
            <a:tailEnd/>
          </a:ln>
        </p:spPr>
        <p:txBody>
          <a:bodyPr>
            <a:spAutoFit/>
          </a:bodyPr>
          <a:lstStyle/>
          <a:p>
            <a:r>
              <a:rPr lang="uk-UA" sz="3600" b="1" u="sng"/>
              <a:t>1. Модернізм.</a:t>
            </a:r>
            <a:r>
              <a:rPr lang="uk-UA" sz="3600" u="sng"/>
              <a:t>   </a:t>
            </a:r>
            <a:r>
              <a:rPr lang="uk-UA" sz="3600"/>
              <a:t>поет став новатором у поетичному мистецтві. Його поезія відноситься до такого літературного напряму як модернізм.</a:t>
            </a:r>
            <a:endParaRPr lang="ru-RU" sz="3600"/>
          </a:p>
          <a:p>
            <a:r>
              <a:rPr lang="uk-UA" sz="3600"/>
              <a:t>Що ж таке </a:t>
            </a:r>
            <a:r>
              <a:rPr lang="uk-UA" sz="3600" b="1"/>
              <a:t>модернізм</a:t>
            </a:r>
            <a:r>
              <a:rPr lang="uk-UA" sz="3600"/>
              <a:t>? (Модернізм — (від фр. — сучасний, найновіший) — загальна назва літературно-мистецьких тенденцій, що виникли у європейських літературах на межі </a:t>
            </a:r>
            <a:r>
              <a:rPr lang="en-US" sz="3600"/>
              <a:t>XIX </a:t>
            </a:r>
            <a:r>
              <a:rPr lang="uk-UA" sz="3600"/>
              <a:t>— </a:t>
            </a:r>
            <a:r>
              <a:rPr lang="en-US" sz="3600"/>
              <a:t>XX </a:t>
            </a:r>
            <a:r>
              <a:rPr lang="uk-UA" sz="3600"/>
              <a:t>ст.)</a:t>
            </a:r>
            <a:endParaRPr lang="ru-RU"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ppt_w*0.05"/>
                                          </p:val>
                                        </p:tav>
                                        <p:tav tm="100000">
                                          <p:val>
                                            <p:strVal val="#ppt_w"/>
                                          </p:val>
                                        </p:tav>
                                      </p:tavLst>
                                    </p:anim>
                                    <p:anim calcmode="lin" valueType="num">
                                      <p:cBhvr>
                                        <p:cTn id="8" dur="500" fill="hold"/>
                                        <p:tgtEl>
                                          <p:spTgt spid="7170"/>
                                        </p:tgtEl>
                                        <p:attrNameLst>
                                          <p:attrName>ppt_h</p:attrName>
                                        </p:attrNameLst>
                                      </p:cBhvr>
                                      <p:tavLst>
                                        <p:tav tm="0">
                                          <p:val>
                                            <p:strVal val="#ppt_h"/>
                                          </p:val>
                                        </p:tav>
                                        <p:tav tm="100000">
                                          <p:val>
                                            <p:strVal val="#ppt_h"/>
                                          </p:val>
                                        </p:tav>
                                      </p:tavLst>
                                    </p:anim>
                                    <p:anim calcmode="lin" valueType="num">
                                      <p:cBhvr>
                                        <p:cTn id="9" dur="500" fill="hold"/>
                                        <p:tgtEl>
                                          <p:spTgt spid="7170"/>
                                        </p:tgtEl>
                                        <p:attrNameLst>
                                          <p:attrName>ppt_x</p:attrName>
                                        </p:attrNameLst>
                                      </p:cBhvr>
                                      <p:tavLst>
                                        <p:tav tm="0">
                                          <p:val>
                                            <p:strVal val="#ppt_x-.2"/>
                                          </p:val>
                                        </p:tav>
                                        <p:tav tm="100000">
                                          <p:val>
                                            <p:strVal val="#ppt_x"/>
                                          </p:val>
                                        </p:tav>
                                      </p:tavLst>
                                    </p:anim>
                                    <p:anim calcmode="lin" valueType="num">
                                      <p:cBhvr>
                                        <p:cTn id="10" dur="500" fill="hold"/>
                                        <p:tgtEl>
                                          <p:spTgt spid="7170"/>
                                        </p:tgtEl>
                                        <p:attrNameLst>
                                          <p:attrName>ppt_y</p:attrName>
                                        </p:attrNameLst>
                                      </p:cBhvr>
                                      <p:tavLst>
                                        <p:tav tm="0">
                                          <p:val>
                                            <p:strVal val="#ppt_y"/>
                                          </p:val>
                                        </p:tav>
                                        <p:tav tm="100000">
                                          <p:val>
                                            <p:strVal val="#ppt_y"/>
                                          </p:val>
                                        </p:tav>
                                      </p:tavLst>
                                    </p:anim>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 name="TextBox 5"/>
          <p:cNvSpPr txBox="1"/>
          <p:nvPr/>
        </p:nvSpPr>
        <p:spPr>
          <a:xfrm>
            <a:off x="214313" y="1214438"/>
            <a:ext cx="8572500" cy="5878512"/>
          </a:xfrm>
          <a:prstGeom prst="rect">
            <a:avLst/>
          </a:prstGeom>
          <a:noFill/>
        </p:spPr>
        <p:txBody>
          <a:bodyPr>
            <a:spAutoFit/>
          </a:bodyPr>
          <a:lstStyle/>
          <a:p>
            <a:pPr>
              <a:defRPr/>
            </a:pPr>
            <a:r>
              <a:rPr lang="uk-UA" sz="2800" b="1" dirty="0"/>
              <a:t>Які загальні риси європейського модернізму?</a:t>
            </a:r>
            <a:endParaRPr lang="ru-RU" sz="2800" b="1" dirty="0"/>
          </a:p>
          <a:p>
            <a:pPr marL="971550" lvl="1" indent="-514350">
              <a:buFont typeface="+mj-lt"/>
              <a:buAutoNum type="arabicPeriod"/>
              <a:defRPr/>
            </a:pPr>
            <a:r>
              <a:rPr lang="uk-UA" sz="3000" b="1" dirty="0"/>
              <a:t>особлива увага до внутрішнього світу </a:t>
            </a:r>
            <a:r>
              <a:rPr lang="uk-UA" sz="3000" b="1" dirty="0"/>
              <a:t>особистості</a:t>
            </a:r>
            <a:r>
              <a:rPr lang="uk-UA" sz="3000" b="1" dirty="0"/>
              <a:t>;</a:t>
            </a:r>
            <a:endParaRPr lang="ru-RU" sz="3000" b="1" dirty="0"/>
          </a:p>
          <a:p>
            <a:pPr marL="971550" lvl="1" indent="-514350">
              <a:buFont typeface="+mj-lt"/>
              <a:buAutoNum type="arabicPeriod"/>
              <a:defRPr/>
            </a:pPr>
            <a:r>
              <a:rPr lang="uk-UA" sz="3000" b="1" dirty="0"/>
              <a:t>орієнтація на вічні закони філософії буття і </a:t>
            </a:r>
            <a:r>
              <a:rPr lang="uk-UA" sz="3000" b="1" dirty="0"/>
              <a:t>мистецтва</a:t>
            </a:r>
            <a:r>
              <a:rPr lang="uk-UA" sz="3000" b="1" dirty="0"/>
              <a:t>;</a:t>
            </a:r>
            <a:endParaRPr lang="ru-RU" sz="3000" b="1" dirty="0"/>
          </a:p>
          <a:p>
            <a:pPr marL="971550" lvl="1" indent="-514350">
              <a:buFont typeface="+mj-lt"/>
              <a:buAutoNum type="arabicPeriod"/>
              <a:defRPr/>
            </a:pPr>
            <a:r>
              <a:rPr lang="uk-UA" sz="3000" b="1" dirty="0"/>
              <a:t>надання переваги творчій Інтуїції;</a:t>
            </a:r>
            <a:endParaRPr lang="ru-RU" sz="3000" b="1" dirty="0"/>
          </a:p>
          <a:p>
            <a:pPr marL="971550" lvl="1" indent="-514350">
              <a:buFont typeface="+mj-lt"/>
              <a:buAutoNum type="arabicPeriod"/>
              <a:defRPr/>
            </a:pPr>
            <a:r>
              <a:rPr lang="uk-UA" sz="3000" b="1" dirty="0"/>
              <a:t>схильність до містицизму, підсвідомості;</a:t>
            </a:r>
            <a:endParaRPr lang="ru-RU" sz="3000" b="1" dirty="0"/>
          </a:p>
          <a:p>
            <a:pPr marL="971550" lvl="1" indent="-514350">
              <a:buFont typeface="+mj-lt"/>
              <a:buAutoNum type="arabicPeriod"/>
              <a:defRPr/>
            </a:pPr>
            <a:r>
              <a:rPr lang="uk-UA" sz="3000" b="1" dirty="0"/>
              <a:t>пошук нових форм у мистецтві;</a:t>
            </a:r>
            <a:endParaRPr lang="ru-RU" sz="3000" b="1" dirty="0"/>
          </a:p>
          <a:p>
            <a:pPr marL="971550" lvl="1" indent="-514350">
              <a:buFont typeface="+mj-lt"/>
              <a:buAutoNum type="arabicPeriod"/>
              <a:defRPr/>
            </a:pPr>
            <a:r>
              <a:rPr lang="uk-UA" sz="3000" b="1" dirty="0"/>
              <a:t>прагнення </a:t>
            </a:r>
            <a:r>
              <a:rPr lang="uk-UA" sz="3000" b="1" dirty="0"/>
              <a:t>віднайти вічні ідеї, що можуть </a:t>
            </a:r>
            <a:r>
              <a:rPr lang="uk-UA" sz="3000" b="1" dirty="0"/>
              <a:t>перетворити </a:t>
            </a:r>
            <a:r>
              <a:rPr lang="uk-UA" sz="3000" b="1" dirty="0"/>
              <a:t>світ за законами краси і мистецтва.</a:t>
            </a:r>
            <a:endParaRPr lang="ru-RU" sz="3000" b="1" dirty="0"/>
          </a:p>
          <a:p>
            <a:pPr marL="800100" lvl="1" indent="-342900">
              <a:buFont typeface="+mj-lt"/>
              <a:buAutoNum type="arabicPeriod"/>
              <a:defRPr/>
            </a:pP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trips(down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strips(down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 name="TextBox 5"/>
          <p:cNvSpPr txBox="1">
            <a:spLocks noChangeArrowheads="1"/>
          </p:cNvSpPr>
          <p:nvPr/>
        </p:nvSpPr>
        <p:spPr bwMode="auto">
          <a:xfrm>
            <a:off x="214313" y="1357313"/>
            <a:ext cx="8501062" cy="5078412"/>
          </a:xfrm>
          <a:prstGeom prst="rect">
            <a:avLst/>
          </a:prstGeom>
          <a:noFill/>
          <a:ln w="9525">
            <a:noFill/>
            <a:miter lim="800000"/>
            <a:headEnd/>
            <a:tailEnd/>
          </a:ln>
        </p:spPr>
        <p:txBody>
          <a:bodyPr>
            <a:spAutoFit/>
          </a:bodyPr>
          <a:lstStyle/>
          <a:p>
            <a:r>
              <a:rPr lang="uk-UA" sz="3600" b="1"/>
              <a:t>2. Сугестивна лірика</a:t>
            </a:r>
            <a:r>
              <a:rPr lang="uk-UA" sz="3600"/>
              <a:t>. Ще одна особливість творчості Верлена — сугестивна лірика (лат.  — натяк, навіювання ). Слово у поета діє не стільки своїм прямим значенням, скільки смисловим ореолом, який «навіває» інші настрої. Сугестія наближає Верлена до символістів, бо як такого символу в ліриці його немає.</a:t>
            </a:r>
            <a:endParaRPr lang="ru-RU"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decel="100000"/>
                                        <p:tgtEl>
                                          <p:spTgt spid="6">
                                            <p:txEl>
                                              <p:pRg st="0" end="0"/>
                                            </p:txEl>
                                          </p:spTgt>
                                        </p:tgtEl>
                                      </p:cBhvr>
                                    </p:animEffect>
                                    <p:anim calcmode="lin" valueType="num">
                                      <p:cBhvr>
                                        <p:cTn id="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 name="TextBox 5"/>
          <p:cNvSpPr txBox="1">
            <a:spLocks noChangeArrowheads="1"/>
          </p:cNvSpPr>
          <p:nvPr/>
        </p:nvSpPr>
        <p:spPr bwMode="auto">
          <a:xfrm>
            <a:off x="214313" y="1357313"/>
            <a:ext cx="8501062" cy="5078412"/>
          </a:xfrm>
          <a:prstGeom prst="rect">
            <a:avLst/>
          </a:prstGeom>
          <a:noFill/>
          <a:ln w="9525">
            <a:noFill/>
            <a:miter lim="800000"/>
            <a:headEnd/>
            <a:tailEnd/>
          </a:ln>
        </p:spPr>
        <p:txBody>
          <a:bodyPr>
            <a:spAutoFit/>
          </a:bodyPr>
          <a:lstStyle/>
          <a:p>
            <a:r>
              <a:rPr lang="uk-UA" sz="3600" b="1"/>
              <a:t>3. Імпресіонізм і символізм</a:t>
            </a:r>
            <a:r>
              <a:rPr lang="uk-UA" sz="3600"/>
              <a:t> — це течії модернізму. Тому, характеризуючи П. Верлена як модерніста, його сучасник поет-теоретик Банвіль писав йому; «Часом ви, можливо, плаваєте так близько від меж поезії, що ризикуєте потрапити в музику. Хто знає, може, ви й маєте рацію».</a:t>
            </a:r>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decel="100000"/>
                                        <p:tgtEl>
                                          <p:spTgt spid="6">
                                            <p:txEl>
                                              <p:pRg st="0" end="0"/>
                                            </p:txEl>
                                          </p:spTgt>
                                        </p:tgtEl>
                                      </p:cBhvr>
                                    </p:animEffect>
                                    <p:anim calcmode="lin" valueType="num">
                                      <p:cBhvr>
                                        <p:cTn id="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6" name="TextBox 5"/>
          <p:cNvSpPr txBox="1">
            <a:spLocks noChangeArrowheads="1"/>
          </p:cNvSpPr>
          <p:nvPr/>
        </p:nvSpPr>
        <p:spPr bwMode="auto">
          <a:xfrm>
            <a:off x="214313" y="1357313"/>
            <a:ext cx="8501062" cy="5354637"/>
          </a:xfrm>
          <a:prstGeom prst="rect">
            <a:avLst/>
          </a:prstGeom>
          <a:noFill/>
          <a:ln w="9525">
            <a:noFill/>
            <a:miter lim="800000"/>
            <a:headEnd/>
            <a:tailEnd/>
          </a:ln>
        </p:spPr>
        <p:txBody>
          <a:bodyPr>
            <a:spAutoFit/>
          </a:bodyPr>
          <a:lstStyle/>
          <a:p>
            <a:r>
              <a:rPr lang="uk-UA" sz="3600" b="1"/>
              <a:t>4. Мелодійність. </a:t>
            </a:r>
            <a:r>
              <a:rPr lang="uk-UA" sz="3600"/>
              <a:t>Найхарактернішою рисою творів поета є мелодійність, дивовижне поєднання звуків Із почуттями. У своїй поезії П. Верлен наблизився до розуміння душі, яка прагнула гармонії, але не знаходячи її у світі, плакала і страждала, виливаючи весь свій сум у мелодіях ліричних віршів.</a:t>
            </a:r>
            <a:endParaRPr lang="ru-RU" sz="3600"/>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decel="100000"/>
                                        <p:tgtEl>
                                          <p:spTgt spid="6">
                                            <p:txEl>
                                              <p:pRg st="0" end="0"/>
                                            </p:txEl>
                                          </p:spTgt>
                                        </p:tgtEl>
                                      </p:cBhvr>
                                    </p:animEffect>
                                    <p:anim calcmode="lin" valueType="num">
                                      <p:cBhvr>
                                        <p:cTn id="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28625"/>
            <a:ext cx="8929688" cy="623888"/>
          </a:xfrm>
        </p:spPr>
        <p:txBody>
          <a:bodyPr/>
          <a:lstStyle/>
          <a:p>
            <a:pPr>
              <a:defRPr/>
            </a:pPr>
            <a:r>
              <a:rPr lang="uk-UA" b="1" u="sng" dirty="0" smtClean="0">
                <a:solidFill>
                  <a:schemeClr val="bg1"/>
                </a:solidFill>
                <a:effectLst>
                  <a:outerShdw blurRad="38100" dist="38100" dir="2700000" algn="tl">
                    <a:srgbClr val="000000">
                      <a:alpha val="43137"/>
                    </a:srgbClr>
                  </a:outerShdw>
                </a:effectLst>
              </a:rPr>
              <a:t>Збірка </a:t>
            </a:r>
            <a:r>
              <a:rPr lang="uk-UA" b="1" u="sng" dirty="0">
                <a:solidFill>
                  <a:schemeClr val="bg1"/>
                </a:solidFill>
                <a:effectLst>
                  <a:outerShdw blurRad="38100" dist="38100" dir="2700000" algn="tl">
                    <a:srgbClr val="000000">
                      <a:alpha val="43137"/>
                    </a:srgbClr>
                  </a:outerShdw>
                </a:effectLst>
              </a:rPr>
              <a:t>«</a:t>
            </a:r>
            <a:r>
              <a:rPr lang="uk-UA" b="1" u="sng" dirty="0" err="1">
                <a:solidFill>
                  <a:schemeClr val="bg1"/>
                </a:solidFill>
                <a:effectLst>
                  <a:outerShdw blurRad="38100" dist="38100" dir="2700000" algn="tl">
                    <a:srgbClr val="000000">
                      <a:alpha val="43137"/>
                    </a:srgbClr>
                  </a:outerShdw>
                </a:effectLst>
              </a:rPr>
              <a:t>Сатурнічні</a:t>
            </a:r>
            <a:r>
              <a:rPr lang="uk-UA" b="1" u="sng" dirty="0">
                <a:solidFill>
                  <a:schemeClr val="bg1"/>
                </a:solidFill>
                <a:effectLst>
                  <a:outerShdw blurRad="38100" dist="38100" dir="2700000" algn="tl">
                    <a:srgbClr val="000000">
                      <a:alpha val="43137"/>
                    </a:srgbClr>
                  </a:outerShdw>
                </a:effectLst>
              </a:rPr>
              <a:t> поезії»</a:t>
            </a:r>
            <a:r>
              <a:rPr lang="ru-RU" dirty="0"/>
              <a:t/>
            </a:r>
            <a:br>
              <a:rPr lang="ru-RU" dirty="0"/>
            </a:br>
            <a:endParaRPr lang="ru-RU" dirty="0">
              <a:solidFill>
                <a:schemeClr val="bg1"/>
              </a:solidFill>
            </a:endParaRPr>
          </a:p>
        </p:txBody>
      </p:sp>
      <p:sp>
        <p:nvSpPr>
          <p:cNvPr id="3" name="TextBox 2"/>
          <p:cNvSpPr txBox="1">
            <a:spLocks noChangeArrowheads="1"/>
          </p:cNvSpPr>
          <p:nvPr/>
        </p:nvSpPr>
        <p:spPr bwMode="auto">
          <a:xfrm>
            <a:off x="214313" y="1285875"/>
            <a:ext cx="8643937" cy="5354638"/>
          </a:xfrm>
          <a:prstGeom prst="rect">
            <a:avLst/>
          </a:prstGeom>
          <a:noFill/>
          <a:ln w="9525">
            <a:noFill/>
            <a:miter lim="800000"/>
            <a:headEnd/>
            <a:tailEnd/>
          </a:ln>
        </p:spPr>
        <p:txBody>
          <a:bodyPr>
            <a:spAutoFit/>
          </a:bodyPr>
          <a:lstStyle/>
          <a:p>
            <a:r>
              <a:rPr lang="uk-UA" sz="3800" b="1" i="1"/>
              <a:t>Перша збірка Поля Верлена мала назву </a:t>
            </a:r>
            <a:r>
              <a:rPr lang="uk-UA" sz="3800" b="1" i="1" u="sng"/>
              <a:t>«Сатурнічні поезії» </a:t>
            </a:r>
            <a:r>
              <a:rPr lang="uk-UA" sz="3800" b="1" i="1"/>
              <a:t>(1866) . Як же пояснити таку дивну назву книги? Згідно з уявленнями астрологів, Сатурн — похмура, сумна планета, і Верлен зарахував себе до людей, народжених під нею, які не мають щастя в житті. </a:t>
            </a:r>
            <a:endParaRPr lang="uk-UA" sz="3800"/>
          </a:p>
        </p:txBody>
      </p:sp>
      <p:pic>
        <p:nvPicPr>
          <p:cNvPr id="30722" name="Picture 2"/>
          <p:cNvPicPr>
            <a:picLocks noChangeAspect="1" noChangeArrowheads="1"/>
          </p:cNvPicPr>
          <p:nvPr/>
        </p:nvPicPr>
        <p:blipFill>
          <a:blip r:embed="rId2"/>
          <a:srcRect b="23927"/>
          <a:stretch>
            <a:fillRect/>
          </a:stretch>
        </p:blipFill>
        <p:spPr bwMode="auto">
          <a:xfrm>
            <a:off x="857250" y="-1588"/>
            <a:ext cx="7072313" cy="6859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22"/>
                                        </p:tgtEl>
                                        <p:attrNameLst>
                                          <p:attrName>style.visibility</p:attrName>
                                        </p:attrNameLst>
                                      </p:cBhvr>
                                      <p:to>
                                        <p:strVal val="visible"/>
                                      </p:to>
                                    </p:set>
                                    <p:anim to="" calcmode="lin" valueType="num">
                                      <p:cBhvr>
                                        <p:cTn id="17" dur="1" fill="hold"/>
                                        <p:tgtEl>
                                          <p:spTgt spid="307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28625"/>
            <a:ext cx="8929688" cy="623888"/>
          </a:xfrm>
        </p:spPr>
        <p:txBody>
          <a:bodyPr/>
          <a:lstStyle/>
          <a:p>
            <a:pPr>
              <a:defRPr/>
            </a:pPr>
            <a:r>
              <a:rPr lang="uk-UA" b="1" u="sng" dirty="0" smtClean="0">
                <a:solidFill>
                  <a:schemeClr val="bg1"/>
                </a:solidFill>
                <a:effectLst>
                  <a:outerShdw blurRad="38100" dist="38100" dir="2700000" algn="tl">
                    <a:srgbClr val="000000">
                      <a:alpha val="43137"/>
                    </a:srgbClr>
                  </a:outerShdw>
                </a:effectLst>
              </a:rPr>
              <a:t>Збірка </a:t>
            </a:r>
            <a:r>
              <a:rPr lang="uk-UA" b="1" u="sng" dirty="0">
                <a:solidFill>
                  <a:schemeClr val="bg1"/>
                </a:solidFill>
                <a:effectLst>
                  <a:outerShdw blurRad="38100" dist="38100" dir="2700000" algn="tl">
                    <a:srgbClr val="000000">
                      <a:alpha val="43137"/>
                    </a:srgbClr>
                  </a:outerShdw>
                </a:effectLst>
              </a:rPr>
              <a:t>«</a:t>
            </a:r>
            <a:r>
              <a:rPr lang="uk-UA" b="1" u="sng" dirty="0" err="1">
                <a:solidFill>
                  <a:schemeClr val="bg1"/>
                </a:solidFill>
                <a:effectLst>
                  <a:outerShdw blurRad="38100" dist="38100" dir="2700000" algn="tl">
                    <a:srgbClr val="000000">
                      <a:alpha val="43137"/>
                    </a:srgbClr>
                  </a:outerShdw>
                </a:effectLst>
              </a:rPr>
              <a:t>Сатурнічні</a:t>
            </a:r>
            <a:r>
              <a:rPr lang="uk-UA" b="1" u="sng" dirty="0">
                <a:solidFill>
                  <a:schemeClr val="bg1"/>
                </a:solidFill>
                <a:effectLst>
                  <a:outerShdw blurRad="38100" dist="38100" dir="2700000" algn="tl">
                    <a:srgbClr val="000000">
                      <a:alpha val="43137"/>
                    </a:srgbClr>
                  </a:outerShdw>
                </a:effectLst>
              </a:rPr>
              <a:t> поезії»</a:t>
            </a:r>
            <a:r>
              <a:rPr lang="ru-RU" dirty="0"/>
              <a:t/>
            </a:r>
            <a:br>
              <a:rPr lang="ru-RU" dirty="0"/>
            </a:br>
            <a:endParaRPr lang="ru-RU" dirty="0">
              <a:solidFill>
                <a:schemeClr val="bg1"/>
              </a:solidFill>
            </a:endParaRPr>
          </a:p>
        </p:txBody>
      </p:sp>
      <p:sp>
        <p:nvSpPr>
          <p:cNvPr id="3" name="TextBox 2"/>
          <p:cNvSpPr txBox="1">
            <a:spLocks noChangeArrowheads="1"/>
          </p:cNvSpPr>
          <p:nvPr/>
        </p:nvSpPr>
        <p:spPr bwMode="auto">
          <a:xfrm>
            <a:off x="214313" y="1285875"/>
            <a:ext cx="8643937" cy="5354638"/>
          </a:xfrm>
          <a:prstGeom prst="rect">
            <a:avLst/>
          </a:prstGeom>
          <a:noFill/>
          <a:ln w="9525">
            <a:noFill/>
            <a:miter lim="800000"/>
            <a:headEnd/>
            <a:tailEnd/>
          </a:ln>
        </p:spPr>
        <p:txBody>
          <a:bodyPr>
            <a:spAutoFit/>
          </a:bodyPr>
          <a:lstStyle/>
          <a:p>
            <a:r>
              <a:rPr lang="uk-UA" sz="3800" b="1" i="1"/>
              <a:t>В одному із сонетів цієї збірки Поль Верлен писав: «Моя душа народилася для жахливих катастроф».  Перший розділ цієї збірки називався «Меланхолія». Причини цього самопочуття поет визначає так:«…втомився... не вірю в Бога... глузую з людей...»</a:t>
            </a:r>
            <a:endParaRPr lang="uk-UA" sz="3800"/>
          </a:p>
        </p:txBody>
      </p:sp>
      <p:pic>
        <p:nvPicPr>
          <p:cNvPr id="31746" name="Picture 2"/>
          <p:cNvPicPr>
            <a:picLocks noChangeAspect="1" noChangeArrowheads="1"/>
          </p:cNvPicPr>
          <p:nvPr/>
        </p:nvPicPr>
        <p:blipFill>
          <a:blip r:embed="rId2"/>
          <a:srcRect/>
          <a:stretch>
            <a:fillRect/>
          </a:stretch>
        </p:blipFill>
        <p:spPr bwMode="auto">
          <a:xfrm>
            <a:off x="0" y="0"/>
            <a:ext cx="9144000" cy="7275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31746"/>
                                        </p:tgtEl>
                                        <p:attrNameLst>
                                          <p:attrName>style.visibility</p:attrName>
                                        </p:attrNameLst>
                                      </p:cBhvr>
                                      <p:to>
                                        <p:strVal val="visible"/>
                                      </p:to>
                                    </p:set>
                                    <p:anim calcmode="lin" valueType="num">
                                      <p:cBhvr>
                                        <p:cTn id="17" dur="500" fill="hold"/>
                                        <p:tgtEl>
                                          <p:spTgt spid="31746"/>
                                        </p:tgtEl>
                                        <p:attrNameLst>
                                          <p:attrName>ppt_w</p:attrName>
                                        </p:attrNameLst>
                                      </p:cBhvr>
                                      <p:tavLst>
                                        <p:tav tm="0">
                                          <p:val>
                                            <p:strVal val="#ppt_w*0.05"/>
                                          </p:val>
                                        </p:tav>
                                        <p:tav tm="100000">
                                          <p:val>
                                            <p:strVal val="#ppt_w"/>
                                          </p:val>
                                        </p:tav>
                                      </p:tavLst>
                                    </p:anim>
                                    <p:anim calcmode="lin" valueType="num">
                                      <p:cBhvr>
                                        <p:cTn id="18" dur="500" fill="hold"/>
                                        <p:tgtEl>
                                          <p:spTgt spid="31746"/>
                                        </p:tgtEl>
                                        <p:attrNameLst>
                                          <p:attrName>ppt_h</p:attrName>
                                        </p:attrNameLst>
                                      </p:cBhvr>
                                      <p:tavLst>
                                        <p:tav tm="0">
                                          <p:val>
                                            <p:strVal val="#ppt_h"/>
                                          </p:val>
                                        </p:tav>
                                        <p:tav tm="100000">
                                          <p:val>
                                            <p:strVal val="#ppt_h"/>
                                          </p:val>
                                        </p:tav>
                                      </p:tavLst>
                                    </p:anim>
                                    <p:anim calcmode="lin" valueType="num">
                                      <p:cBhvr>
                                        <p:cTn id="19" dur="500" fill="hold"/>
                                        <p:tgtEl>
                                          <p:spTgt spid="31746"/>
                                        </p:tgtEl>
                                        <p:attrNameLst>
                                          <p:attrName>ppt_x</p:attrName>
                                        </p:attrNameLst>
                                      </p:cBhvr>
                                      <p:tavLst>
                                        <p:tav tm="0">
                                          <p:val>
                                            <p:strVal val="#ppt_x-.2"/>
                                          </p:val>
                                        </p:tav>
                                        <p:tav tm="100000">
                                          <p:val>
                                            <p:strVal val="#ppt_x"/>
                                          </p:val>
                                        </p:tav>
                                      </p:tavLst>
                                    </p:anim>
                                    <p:anim calcmode="lin" valueType="num">
                                      <p:cBhvr>
                                        <p:cTn id="20" dur="500" fill="hold"/>
                                        <p:tgtEl>
                                          <p:spTgt spid="31746"/>
                                        </p:tgtEl>
                                        <p:attrNameLst>
                                          <p:attrName>ppt_y</p:attrName>
                                        </p:attrNameLst>
                                      </p:cBhvr>
                                      <p:tavLst>
                                        <p:tav tm="0">
                                          <p:val>
                                            <p:strVal val="#ppt_y"/>
                                          </p:val>
                                        </p:tav>
                                        <p:tav tm="100000">
                                          <p:val>
                                            <p:strVal val="#ppt_y"/>
                                          </p:val>
                                        </p:tav>
                                      </p:tavLst>
                                    </p:anim>
                                    <p:animEffect transition="in" filter="fade">
                                      <p:cBhvr>
                                        <p:cTn id="21"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28625"/>
            <a:ext cx="8929688" cy="623888"/>
          </a:xfrm>
        </p:spPr>
        <p:txBody>
          <a:bodyPr/>
          <a:lstStyle/>
          <a:p>
            <a:pPr>
              <a:defRPr/>
            </a:pPr>
            <a:r>
              <a:rPr lang="uk-UA" b="1" u="sng" dirty="0" smtClean="0">
                <a:solidFill>
                  <a:schemeClr val="bg1"/>
                </a:solidFill>
                <a:effectLst>
                  <a:outerShdw blurRad="38100" dist="38100" dir="2700000" algn="tl">
                    <a:srgbClr val="000000">
                      <a:alpha val="43137"/>
                    </a:srgbClr>
                  </a:outerShdw>
                </a:effectLst>
              </a:rPr>
              <a:t>Збірка </a:t>
            </a:r>
            <a:r>
              <a:rPr lang="uk-UA" b="1" u="sng" dirty="0">
                <a:solidFill>
                  <a:schemeClr val="bg1"/>
                </a:solidFill>
                <a:effectLst>
                  <a:outerShdw blurRad="38100" dist="38100" dir="2700000" algn="tl">
                    <a:srgbClr val="000000">
                      <a:alpha val="43137"/>
                    </a:srgbClr>
                  </a:outerShdw>
                </a:effectLst>
              </a:rPr>
              <a:t>«</a:t>
            </a:r>
            <a:r>
              <a:rPr lang="uk-UA" b="1" u="sng" dirty="0" err="1">
                <a:solidFill>
                  <a:schemeClr val="bg1"/>
                </a:solidFill>
                <a:effectLst>
                  <a:outerShdw blurRad="38100" dist="38100" dir="2700000" algn="tl">
                    <a:srgbClr val="000000">
                      <a:alpha val="43137"/>
                    </a:srgbClr>
                  </a:outerShdw>
                </a:effectLst>
              </a:rPr>
              <a:t>Сатурнічні</a:t>
            </a:r>
            <a:r>
              <a:rPr lang="uk-UA" b="1" u="sng" dirty="0">
                <a:solidFill>
                  <a:schemeClr val="bg1"/>
                </a:solidFill>
                <a:effectLst>
                  <a:outerShdw blurRad="38100" dist="38100" dir="2700000" algn="tl">
                    <a:srgbClr val="000000">
                      <a:alpha val="43137"/>
                    </a:srgbClr>
                  </a:outerShdw>
                </a:effectLst>
              </a:rPr>
              <a:t> поезії»</a:t>
            </a:r>
            <a:r>
              <a:rPr lang="ru-RU" dirty="0"/>
              <a:t/>
            </a:r>
            <a:br>
              <a:rPr lang="ru-RU" dirty="0"/>
            </a:br>
            <a:endParaRPr lang="ru-RU" dirty="0">
              <a:solidFill>
                <a:schemeClr val="bg1"/>
              </a:solidFill>
            </a:endParaRPr>
          </a:p>
        </p:txBody>
      </p:sp>
      <p:sp>
        <p:nvSpPr>
          <p:cNvPr id="3" name="TextBox 2"/>
          <p:cNvSpPr txBox="1">
            <a:spLocks noChangeArrowheads="1"/>
          </p:cNvSpPr>
          <p:nvPr/>
        </p:nvSpPr>
        <p:spPr bwMode="auto">
          <a:xfrm>
            <a:off x="214313" y="1285875"/>
            <a:ext cx="8643937" cy="4524375"/>
          </a:xfrm>
          <a:prstGeom prst="rect">
            <a:avLst/>
          </a:prstGeom>
          <a:noFill/>
          <a:ln w="9525">
            <a:noFill/>
            <a:miter lim="800000"/>
            <a:headEnd/>
            <a:tailEnd/>
          </a:ln>
        </p:spPr>
        <p:txBody>
          <a:bodyPr>
            <a:spAutoFit/>
          </a:bodyPr>
          <a:lstStyle/>
          <a:p>
            <a:r>
              <a:rPr lang="uk-UA" sz="3600" b="1" i="1"/>
              <a:t>Таким чином, меланхолія — і поетичний образ, і власний стан душі поета — визначальна риса його світосприйняття. Можливо, тому Верлен був такий близький і українським поетам, багато з них перекладали його вірші на українську мову. </a:t>
            </a:r>
            <a:endParaRPr lang="uk-UA"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28625"/>
            <a:ext cx="8929688" cy="623888"/>
          </a:xfrm>
        </p:spPr>
        <p:txBody>
          <a:bodyPr/>
          <a:lstStyle/>
          <a:p>
            <a:pPr>
              <a:defRPr/>
            </a:pPr>
            <a:r>
              <a:rPr lang="uk-UA" b="1" u="sng" dirty="0" smtClean="0">
                <a:solidFill>
                  <a:schemeClr val="bg1"/>
                </a:solidFill>
                <a:effectLst>
                  <a:outerShdw blurRad="38100" dist="38100" dir="2700000" algn="tl">
                    <a:srgbClr val="000000">
                      <a:alpha val="43137"/>
                    </a:srgbClr>
                  </a:outerShdw>
                </a:effectLst>
              </a:rPr>
              <a:t>Збірка </a:t>
            </a:r>
            <a:r>
              <a:rPr lang="uk-UA" b="1" u="sng" dirty="0">
                <a:solidFill>
                  <a:schemeClr val="bg1"/>
                </a:solidFill>
                <a:effectLst>
                  <a:outerShdw blurRad="38100" dist="38100" dir="2700000" algn="tl">
                    <a:srgbClr val="000000">
                      <a:alpha val="43137"/>
                    </a:srgbClr>
                  </a:outerShdw>
                </a:effectLst>
              </a:rPr>
              <a:t>«</a:t>
            </a:r>
            <a:r>
              <a:rPr lang="uk-UA" b="1" u="sng" dirty="0" err="1">
                <a:solidFill>
                  <a:schemeClr val="bg1"/>
                </a:solidFill>
                <a:effectLst>
                  <a:outerShdw blurRad="38100" dist="38100" dir="2700000" algn="tl">
                    <a:srgbClr val="000000">
                      <a:alpha val="43137"/>
                    </a:srgbClr>
                  </a:outerShdw>
                </a:effectLst>
              </a:rPr>
              <a:t>Сатурнічні</a:t>
            </a:r>
            <a:r>
              <a:rPr lang="uk-UA" b="1" u="sng" dirty="0">
                <a:solidFill>
                  <a:schemeClr val="bg1"/>
                </a:solidFill>
                <a:effectLst>
                  <a:outerShdw blurRad="38100" dist="38100" dir="2700000" algn="tl">
                    <a:srgbClr val="000000">
                      <a:alpha val="43137"/>
                    </a:srgbClr>
                  </a:outerShdw>
                </a:effectLst>
              </a:rPr>
              <a:t> поезії»</a:t>
            </a:r>
            <a:r>
              <a:rPr lang="ru-RU" dirty="0"/>
              <a:t/>
            </a:r>
            <a:br>
              <a:rPr lang="ru-RU" dirty="0"/>
            </a:br>
            <a:endParaRPr lang="ru-RU" dirty="0">
              <a:solidFill>
                <a:schemeClr val="bg1"/>
              </a:solidFill>
            </a:endParaRPr>
          </a:p>
        </p:txBody>
      </p:sp>
      <p:sp>
        <p:nvSpPr>
          <p:cNvPr id="3" name="TextBox 2"/>
          <p:cNvSpPr txBox="1">
            <a:spLocks noChangeArrowheads="1"/>
          </p:cNvSpPr>
          <p:nvPr/>
        </p:nvSpPr>
        <p:spPr bwMode="auto">
          <a:xfrm>
            <a:off x="214313" y="1285875"/>
            <a:ext cx="8643937" cy="4400550"/>
          </a:xfrm>
          <a:prstGeom prst="rect">
            <a:avLst/>
          </a:prstGeom>
          <a:noFill/>
          <a:ln w="9525">
            <a:noFill/>
            <a:miter lim="800000"/>
            <a:headEnd/>
            <a:tailEnd/>
          </a:ln>
        </p:spPr>
        <p:txBody>
          <a:bodyPr>
            <a:spAutoFit/>
          </a:bodyPr>
          <a:lstStyle/>
          <a:p>
            <a:r>
              <a:rPr lang="uk-UA" sz="4000" b="1" i="1"/>
              <a:t>Шедевром цієї збірки став вірш </a:t>
            </a:r>
            <a:r>
              <a:rPr lang="uk-UA" sz="4000" b="1" i="1" u="sng"/>
              <a:t>“Осіння пісня..” </a:t>
            </a:r>
            <a:r>
              <a:rPr lang="uk-UA" sz="4000" b="1" i="1"/>
              <a:t>(1866). Вірш увійшов до циклу "Сумні пейзажі". Це дійсно "сумний пейзаж". Одначе, не тільки і не стільки осінній пейзаж, скільки пейзаж душі.</a:t>
            </a:r>
            <a:endParaRPr lang="ru-RU" sz="4000" b="1" i="1"/>
          </a:p>
        </p:txBody>
      </p:sp>
      <p:pic>
        <p:nvPicPr>
          <p:cNvPr id="4" name="Рисунок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43063" y="428625"/>
            <a:ext cx="5688012" cy="777875"/>
          </a:xfrm>
        </p:spPr>
        <p:txBody>
          <a:bodyPr/>
          <a:lstStyle/>
          <a:p>
            <a:pPr>
              <a:defRPr/>
            </a:pPr>
            <a:r>
              <a:rPr lang="uk-UA" sz="5400" b="1" dirty="0" err="1" smtClean="0">
                <a:solidFill>
                  <a:schemeClr val="bg1"/>
                </a:solidFill>
                <a:effectLst>
                  <a:outerShdw blurRad="38100" dist="38100" dir="2700000" algn="tl">
                    <a:srgbClr val="000000">
                      <a:alpha val="43137"/>
                    </a:srgbClr>
                  </a:outerShdw>
                </a:effectLst>
              </a:rPr>
              <a:t>“Осіння</a:t>
            </a:r>
            <a:r>
              <a:rPr lang="uk-UA" sz="5400" b="1" dirty="0" smtClean="0">
                <a:solidFill>
                  <a:schemeClr val="bg1"/>
                </a:solidFill>
                <a:effectLst>
                  <a:outerShdw blurRad="38100" dist="38100" dir="2700000" algn="tl">
                    <a:srgbClr val="000000">
                      <a:alpha val="43137"/>
                    </a:srgbClr>
                  </a:outerShdw>
                </a:effectLst>
              </a:rPr>
              <a:t> </a:t>
            </a:r>
            <a:r>
              <a:rPr lang="uk-UA" sz="5400" b="1" dirty="0" err="1" smtClean="0">
                <a:solidFill>
                  <a:schemeClr val="bg1"/>
                </a:solidFill>
                <a:effectLst>
                  <a:outerShdw blurRad="38100" dist="38100" dir="2700000" algn="tl">
                    <a:srgbClr val="000000">
                      <a:alpha val="43137"/>
                    </a:srgbClr>
                  </a:outerShdw>
                </a:effectLst>
              </a:rPr>
              <a:t>пісня”</a:t>
            </a:r>
            <a:r>
              <a:rPr lang="ru-RU" sz="5400" dirty="0"/>
              <a:t/>
            </a:r>
            <a:br>
              <a:rPr lang="ru-RU" sz="5400" dirty="0"/>
            </a:br>
            <a:endParaRPr lang="ru-RU" sz="5400" dirty="0">
              <a:solidFill>
                <a:schemeClr val="bg1"/>
              </a:solidFill>
            </a:endParaRPr>
          </a:p>
        </p:txBody>
      </p:sp>
      <p:sp>
        <p:nvSpPr>
          <p:cNvPr id="3" name="TextBox 2"/>
          <p:cNvSpPr txBox="1"/>
          <p:nvPr/>
        </p:nvSpPr>
        <p:spPr>
          <a:xfrm>
            <a:off x="214282" y="1142984"/>
            <a:ext cx="8715436" cy="5632311"/>
          </a:xfrm>
          <a:prstGeom prst="rect">
            <a:avLst/>
          </a:prstGeom>
          <a:noFill/>
        </p:spPr>
        <p:txBody>
          <a:bodyPr numCol="2">
            <a:spAutoFit/>
          </a:bodyPr>
          <a:lstStyle/>
          <a:p>
            <a:pPr>
              <a:defRPr/>
            </a:pPr>
            <a:r>
              <a:rPr lang="uk-UA" sz="3200" b="1" i="1" dirty="0"/>
              <a:t>Неголосні</a:t>
            </a:r>
            <a:endParaRPr lang="ru-RU" sz="3200" b="1" i="1" dirty="0"/>
          </a:p>
          <a:p>
            <a:pPr>
              <a:defRPr/>
            </a:pPr>
            <a:r>
              <a:rPr lang="uk-UA" sz="3200" b="1" i="1" dirty="0"/>
              <a:t>Млосні пісні</a:t>
            </a:r>
            <a:endParaRPr lang="ru-RU" sz="3200" b="1" i="1" dirty="0"/>
          </a:p>
          <a:p>
            <a:pPr>
              <a:defRPr/>
            </a:pPr>
            <a:r>
              <a:rPr lang="uk-UA" sz="3200" b="1" i="1" dirty="0"/>
              <a:t>Струн осінніх</a:t>
            </a:r>
            <a:endParaRPr lang="ru-RU" sz="3200" b="1" i="1" dirty="0"/>
          </a:p>
          <a:p>
            <a:pPr>
              <a:defRPr/>
            </a:pPr>
            <a:r>
              <a:rPr lang="uk-UA" sz="3200" b="1" i="1" dirty="0"/>
              <a:t>Серце тобі</a:t>
            </a:r>
            <a:endParaRPr lang="ru-RU" sz="3200" b="1" i="1" dirty="0"/>
          </a:p>
          <a:p>
            <a:pPr>
              <a:defRPr/>
            </a:pPr>
            <a:r>
              <a:rPr lang="uk-UA" sz="3200" b="1" i="1" dirty="0"/>
              <a:t>Топлять в журбі,</a:t>
            </a:r>
            <a:endParaRPr lang="ru-RU" sz="3200" b="1" i="1" dirty="0"/>
          </a:p>
          <a:p>
            <a:pPr>
              <a:defRPr/>
            </a:pPr>
            <a:r>
              <a:rPr lang="uk-UA" sz="3200" b="1" i="1" dirty="0"/>
              <a:t>В голосіннях.</a:t>
            </a:r>
            <a:endParaRPr lang="ru-RU" sz="3200" b="1" i="1" dirty="0"/>
          </a:p>
          <a:p>
            <a:pPr>
              <a:defRPr/>
            </a:pPr>
            <a:r>
              <a:rPr lang="uk-UA" sz="3200" b="1" i="1" dirty="0"/>
              <a:t>Блідну, коли</a:t>
            </a:r>
            <a:endParaRPr lang="ru-RU" sz="3200" b="1" i="1" dirty="0"/>
          </a:p>
          <a:p>
            <a:pPr>
              <a:defRPr/>
            </a:pPr>
            <a:r>
              <a:rPr lang="uk-UA" sz="3200" b="1" i="1" dirty="0"/>
              <a:t>Чую з імли</a:t>
            </a:r>
            <a:endParaRPr lang="ru-RU" sz="3200" b="1" i="1" dirty="0"/>
          </a:p>
          <a:p>
            <a:pPr>
              <a:defRPr/>
            </a:pPr>
            <a:r>
              <a:rPr lang="uk-UA" sz="3200" b="1" i="1" dirty="0"/>
              <a:t>Б'є годинник:</a:t>
            </a:r>
            <a:endParaRPr lang="ru-RU" sz="3200" b="1" i="1" dirty="0"/>
          </a:p>
          <a:p>
            <a:pPr>
              <a:defRPr/>
            </a:pPr>
            <a:r>
              <a:rPr lang="uk-UA" sz="3200" b="1" i="1" dirty="0"/>
              <a:t>Линуть думки</a:t>
            </a:r>
            <a:endParaRPr lang="ru-RU" sz="3200" b="1" i="1" dirty="0"/>
          </a:p>
          <a:p>
            <a:pPr>
              <a:defRPr/>
            </a:pPr>
            <a:r>
              <a:rPr lang="uk-UA" sz="3200" b="1" i="1" dirty="0"/>
              <a:t>В давні роки</a:t>
            </a:r>
            <a:endParaRPr lang="ru-RU" sz="3200" b="1" i="1" dirty="0"/>
          </a:p>
          <a:p>
            <a:pPr>
              <a:defRPr/>
            </a:pPr>
            <a:r>
              <a:rPr lang="uk-UA" sz="3200" b="1" i="1" dirty="0"/>
              <a:t>Мрій дитинних.</a:t>
            </a:r>
            <a:endParaRPr lang="ru-RU" sz="3200" b="1" i="1" dirty="0"/>
          </a:p>
          <a:p>
            <a:pPr>
              <a:defRPr/>
            </a:pPr>
            <a:r>
              <a:rPr lang="uk-UA" sz="3200" b="1" i="1" dirty="0"/>
              <a:t>Вийду надвір -</a:t>
            </a:r>
            <a:endParaRPr lang="ru-RU" sz="3200" b="1" i="1" dirty="0"/>
          </a:p>
          <a:p>
            <a:pPr>
              <a:defRPr/>
            </a:pPr>
            <a:r>
              <a:rPr lang="uk-UA" sz="3200" b="1" i="1" dirty="0"/>
              <a:t>Вихровий вир</a:t>
            </a:r>
            <a:endParaRPr lang="ru-RU" sz="3200" b="1" i="1" dirty="0"/>
          </a:p>
          <a:p>
            <a:pPr>
              <a:defRPr/>
            </a:pPr>
            <a:r>
              <a:rPr lang="uk-UA" sz="3200" b="1" i="1" dirty="0"/>
              <a:t>В полі млистім</a:t>
            </a:r>
            <a:endParaRPr lang="ru-RU" sz="3200" b="1" i="1" dirty="0"/>
          </a:p>
          <a:p>
            <a:pPr>
              <a:defRPr/>
            </a:pPr>
            <a:r>
              <a:rPr lang="uk-UA" sz="3200" b="1" i="1" dirty="0"/>
              <a:t>Крутить, жене.</a:t>
            </a:r>
            <a:endParaRPr lang="ru-RU" sz="3200" b="1" i="1" dirty="0"/>
          </a:p>
          <a:p>
            <a:pPr>
              <a:defRPr/>
            </a:pPr>
            <a:r>
              <a:rPr lang="uk-UA" sz="3200" b="1" i="1" dirty="0"/>
              <a:t>Носить мене</a:t>
            </a:r>
            <a:endParaRPr lang="ru-RU" sz="3200" b="1" i="1" dirty="0"/>
          </a:p>
          <a:p>
            <a:pPr>
              <a:defRPr/>
            </a:pPr>
            <a:r>
              <a:rPr lang="uk-UA" sz="3200" b="1" i="1" dirty="0"/>
              <a:t>З жовклим листям</a:t>
            </a:r>
            <a:r>
              <a:rPr lang="uk-UA" sz="1400" b="1" i="1" dirty="0"/>
              <a:t>.</a:t>
            </a:r>
            <a:endParaRPr lang="ru-RU" sz="1400" b="1" i="1" dirty="0"/>
          </a:p>
          <a:p>
            <a:pPr>
              <a:defRPr/>
            </a:pPr>
            <a:endParaRPr lang="uk-UA" sz="1200" dirty="0"/>
          </a:p>
        </p:txBody>
      </p:sp>
      <p:pic>
        <p:nvPicPr>
          <p:cNvPr id="4" name="Picture 7"/>
          <p:cNvPicPr>
            <a:picLocks noChangeAspect="1" noChangeArrowheads="1"/>
          </p:cNvPicPr>
          <p:nvPr/>
        </p:nvPicPr>
        <p:blipFill>
          <a:blip r:embed="rId2"/>
          <a:srcRect/>
          <a:stretch>
            <a:fillRect/>
          </a:stretch>
        </p:blipFill>
        <p:spPr bwMode="auto">
          <a:xfrm flipH="1">
            <a:off x="3643313" y="4643438"/>
            <a:ext cx="1511300" cy="1169987"/>
          </a:xfrm>
          <a:prstGeom prst="rect">
            <a:avLst/>
          </a:prstGeom>
          <a:noFill/>
          <a:ln w="9525">
            <a:noFill/>
            <a:miter lim="800000"/>
            <a:headEnd/>
            <a:tailEnd/>
          </a:ln>
        </p:spPr>
      </p:pic>
      <p:pic>
        <p:nvPicPr>
          <p:cNvPr id="5" name="Picture 7"/>
          <p:cNvPicPr>
            <a:picLocks noChangeAspect="1" noChangeArrowheads="1"/>
          </p:cNvPicPr>
          <p:nvPr/>
        </p:nvPicPr>
        <p:blipFill>
          <a:blip r:embed="rId2"/>
          <a:srcRect/>
          <a:stretch>
            <a:fillRect/>
          </a:stretch>
        </p:blipFill>
        <p:spPr bwMode="auto">
          <a:xfrm flipH="1">
            <a:off x="4714875" y="5000625"/>
            <a:ext cx="1511300" cy="1169988"/>
          </a:xfrm>
          <a:prstGeom prst="rect">
            <a:avLst/>
          </a:prstGeom>
          <a:noFill/>
          <a:ln w="9525">
            <a:noFill/>
            <a:miter lim="800000"/>
            <a:headEnd/>
            <a:tailEnd/>
          </a:ln>
        </p:spPr>
      </p:pic>
      <p:pic>
        <p:nvPicPr>
          <p:cNvPr id="6" name="Picture 7"/>
          <p:cNvPicPr>
            <a:picLocks noChangeAspect="1" noChangeArrowheads="1"/>
          </p:cNvPicPr>
          <p:nvPr/>
        </p:nvPicPr>
        <p:blipFill>
          <a:blip r:embed="rId2"/>
          <a:srcRect/>
          <a:stretch>
            <a:fillRect/>
          </a:stretch>
        </p:blipFill>
        <p:spPr bwMode="auto">
          <a:xfrm flipH="1">
            <a:off x="4857750" y="4572000"/>
            <a:ext cx="1511300" cy="1169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6.11111E-6 4.34652E-6 C 0.19704 0.03655 0.39409 0.07333 0.39878 0.10433 C 0.40329 0.13532 0.02638 0.15499 0.02777 0.18621 C 0.02916 0.21744 0.38298 0.25075 0.40729 0.29216 C 0.43159 0.33357 0.15243 0.38607 0.17343 0.43511 C 0.19444 0.48416 0.48263 0.54268 0.53368 0.5857 C 0.58454 0.62896 0.48732 0.67569 0.47812 0.6935 " pathEditMode="relative" ptsTypes="aaaaaaA">
                                      <p:cBhvr>
                                        <p:cTn id="17" dur="5000" fill="hold"/>
                                        <p:tgtEl>
                                          <p:spTgt spid="4"/>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6.11111E-6 4.34652E-6 C 0.19704 0.03655 0.39409 0.07333 0.39878 0.10433 C 0.40329 0.13532 0.02638 0.15499 0.02777 0.18621 C 0.02916 0.21744 0.38298 0.25075 0.40729 0.29216 C 0.43159 0.33357 0.15243 0.38607 0.17343 0.43511 C 0.19444 0.48416 0.48263 0.54268 0.53368 0.5857 C 0.58454 0.62896 0.48732 0.67569 0.47812 0.6935 " pathEditMode="relative" ptsTypes="aaaaaaA">
                                      <p:cBhvr>
                                        <p:cTn id="19" dur="5000" fill="hold"/>
                                        <p:tgtEl>
                                          <p:spTgt spid="5"/>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6.11111E-6 4.34652E-6 C 0.19704 0.03655 0.39409 0.07333 0.39878 0.10433 C 0.40329 0.13532 0.02638 0.15499 0.02777 0.18621 C 0.02916 0.21744 0.38298 0.25075 0.40729 0.29216 C 0.43159 0.33357 0.15243 0.38607 0.17343 0.43511 C 0.19444 0.48416 0.48263 0.54268 0.53368 0.5857 C 0.58454 0.62896 0.48732 0.67569 0.47812 0.6935 " pathEditMode="relative" ptsTypes="aaaaaaA">
                                      <p:cBhvr>
                                        <p:cTn id="21" dur="5000" fill="hold"/>
                                        <p:tgtEl>
                                          <p:spTgt spid="6"/>
                                        </p:tgtEl>
                                        <p:attrNameLst>
                                          <p:attrName>ppt_x</p:attrName>
                                          <p:attrName>ppt_y</p:attrName>
                                        </p:attrNameLst>
                                      </p:cBhvr>
                                    </p:animMotion>
                                  </p:childTnLst>
                                </p:cTn>
                              </p:par>
                            </p:childTnLst>
                          </p:cTn>
                        </p:par>
                        <p:par>
                          <p:cTn id="22" fill="hold">
                            <p:stCondLst>
                              <p:cond delay="5000"/>
                            </p:stCondLst>
                            <p:childTnLst>
                              <p:par>
                                <p:cTn id="23" presetID="49" presetClass="exit" presetSubtype="0" accel="100000" fill="hold" nodeType="afterEffect">
                                  <p:stCondLst>
                                    <p:cond delay="0"/>
                                  </p:stCondLst>
                                  <p:childTnLst>
                                    <p:anim calcmode="lin" valueType="num">
                                      <p:cBhvr>
                                        <p:cTn id="24" dur="5000"/>
                                        <p:tgtEl>
                                          <p:spTgt spid="4"/>
                                        </p:tgtEl>
                                        <p:attrNameLst>
                                          <p:attrName>ppt_w</p:attrName>
                                        </p:attrNameLst>
                                      </p:cBhvr>
                                      <p:tavLst>
                                        <p:tav tm="0">
                                          <p:val>
                                            <p:strVal val="ppt_w"/>
                                          </p:val>
                                        </p:tav>
                                        <p:tav tm="100000">
                                          <p:val>
                                            <p:fltVal val="0"/>
                                          </p:val>
                                        </p:tav>
                                      </p:tavLst>
                                    </p:anim>
                                    <p:anim calcmode="lin" valueType="num">
                                      <p:cBhvr>
                                        <p:cTn id="25" dur="5000"/>
                                        <p:tgtEl>
                                          <p:spTgt spid="4"/>
                                        </p:tgtEl>
                                        <p:attrNameLst>
                                          <p:attrName>ppt_h</p:attrName>
                                        </p:attrNameLst>
                                      </p:cBhvr>
                                      <p:tavLst>
                                        <p:tav tm="0">
                                          <p:val>
                                            <p:strVal val="ppt_h"/>
                                          </p:val>
                                        </p:tav>
                                        <p:tav tm="100000">
                                          <p:val>
                                            <p:fltVal val="0"/>
                                          </p:val>
                                        </p:tav>
                                      </p:tavLst>
                                    </p:anim>
                                    <p:anim calcmode="lin" valueType="num">
                                      <p:cBhvr>
                                        <p:cTn id="26" dur="5000"/>
                                        <p:tgtEl>
                                          <p:spTgt spid="4"/>
                                        </p:tgtEl>
                                        <p:attrNameLst>
                                          <p:attrName>style.rotation</p:attrName>
                                        </p:attrNameLst>
                                      </p:cBhvr>
                                      <p:tavLst>
                                        <p:tav tm="0">
                                          <p:val>
                                            <p:fltVal val="0"/>
                                          </p:val>
                                        </p:tav>
                                        <p:tav tm="100000">
                                          <p:val>
                                            <p:fltVal val="360"/>
                                          </p:val>
                                        </p:tav>
                                      </p:tavLst>
                                    </p:anim>
                                    <p:animEffect transition="out" filter="fade">
                                      <p:cBhvr>
                                        <p:cTn id="27" dur="5000"/>
                                        <p:tgtEl>
                                          <p:spTgt spid="4"/>
                                        </p:tgtEl>
                                      </p:cBhvr>
                                    </p:animEffect>
                                    <p:set>
                                      <p:cBhvr>
                                        <p:cTn id="28" dur="1" fill="hold">
                                          <p:stCondLst>
                                            <p:cond delay="4999"/>
                                          </p:stCondLst>
                                        </p:cTn>
                                        <p:tgtEl>
                                          <p:spTgt spid="4"/>
                                        </p:tgtEl>
                                        <p:attrNameLst>
                                          <p:attrName>style.visibility</p:attrName>
                                        </p:attrNameLst>
                                      </p:cBhvr>
                                      <p:to>
                                        <p:strVal val="hidden"/>
                                      </p:to>
                                    </p:set>
                                  </p:childTnLst>
                                </p:cTn>
                              </p:par>
                              <p:par>
                                <p:cTn id="29" presetID="49" presetClass="exit" presetSubtype="0" accel="100000" fill="hold" nodeType="withEffect">
                                  <p:stCondLst>
                                    <p:cond delay="0"/>
                                  </p:stCondLst>
                                  <p:childTnLst>
                                    <p:anim calcmode="lin" valueType="num">
                                      <p:cBhvr>
                                        <p:cTn id="30" dur="5000"/>
                                        <p:tgtEl>
                                          <p:spTgt spid="5"/>
                                        </p:tgtEl>
                                        <p:attrNameLst>
                                          <p:attrName>ppt_w</p:attrName>
                                        </p:attrNameLst>
                                      </p:cBhvr>
                                      <p:tavLst>
                                        <p:tav tm="0">
                                          <p:val>
                                            <p:strVal val="ppt_w"/>
                                          </p:val>
                                        </p:tav>
                                        <p:tav tm="100000">
                                          <p:val>
                                            <p:fltVal val="0"/>
                                          </p:val>
                                        </p:tav>
                                      </p:tavLst>
                                    </p:anim>
                                    <p:anim calcmode="lin" valueType="num">
                                      <p:cBhvr>
                                        <p:cTn id="31" dur="5000"/>
                                        <p:tgtEl>
                                          <p:spTgt spid="5"/>
                                        </p:tgtEl>
                                        <p:attrNameLst>
                                          <p:attrName>ppt_h</p:attrName>
                                        </p:attrNameLst>
                                      </p:cBhvr>
                                      <p:tavLst>
                                        <p:tav tm="0">
                                          <p:val>
                                            <p:strVal val="ppt_h"/>
                                          </p:val>
                                        </p:tav>
                                        <p:tav tm="100000">
                                          <p:val>
                                            <p:fltVal val="0"/>
                                          </p:val>
                                        </p:tav>
                                      </p:tavLst>
                                    </p:anim>
                                    <p:anim calcmode="lin" valueType="num">
                                      <p:cBhvr>
                                        <p:cTn id="32" dur="5000"/>
                                        <p:tgtEl>
                                          <p:spTgt spid="5"/>
                                        </p:tgtEl>
                                        <p:attrNameLst>
                                          <p:attrName>style.rotation</p:attrName>
                                        </p:attrNameLst>
                                      </p:cBhvr>
                                      <p:tavLst>
                                        <p:tav tm="0">
                                          <p:val>
                                            <p:fltVal val="0"/>
                                          </p:val>
                                        </p:tav>
                                        <p:tav tm="100000">
                                          <p:val>
                                            <p:fltVal val="360"/>
                                          </p:val>
                                        </p:tav>
                                      </p:tavLst>
                                    </p:anim>
                                    <p:animEffect transition="out" filter="fade">
                                      <p:cBhvr>
                                        <p:cTn id="33" dur="5000"/>
                                        <p:tgtEl>
                                          <p:spTgt spid="5"/>
                                        </p:tgtEl>
                                      </p:cBhvr>
                                    </p:animEffect>
                                    <p:set>
                                      <p:cBhvr>
                                        <p:cTn id="34" dur="1" fill="hold">
                                          <p:stCondLst>
                                            <p:cond delay="4999"/>
                                          </p:stCondLst>
                                        </p:cTn>
                                        <p:tgtEl>
                                          <p:spTgt spid="5"/>
                                        </p:tgtEl>
                                        <p:attrNameLst>
                                          <p:attrName>style.visibility</p:attrName>
                                        </p:attrNameLst>
                                      </p:cBhvr>
                                      <p:to>
                                        <p:strVal val="hidden"/>
                                      </p:to>
                                    </p:set>
                                  </p:childTnLst>
                                </p:cTn>
                              </p:par>
                              <p:par>
                                <p:cTn id="35" presetID="49" presetClass="exit" presetSubtype="0" accel="100000" fill="hold" nodeType="withEffect">
                                  <p:stCondLst>
                                    <p:cond delay="0"/>
                                  </p:stCondLst>
                                  <p:childTnLst>
                                    <p:anim calcmode="lin" valueType="num">
                                      <p:cBhvr>
                                        <p:cTn id="36" dur="5000"/>
                                        <p:tgtEl>
                                          <p:spTgt spid="6"/>
                                        </p:tgtEl>
                                        <p:attrNameLst>
                                          <p:attrName>ppt_w</p:attrName>
                                        </p:attrNameLst>
                                      </p:cBhvr>
                                      <p:tavLst>
                                        <p:tav tm="0">
                                          <p:val>
                                            <p:strVal val="ppt_w"/>
                                          </p:val>
                                        </p:tav>
                                        <p:tav tm="100000">
                                          <p:val>
                                            <p:fltVal val="0"/>
                                          </p:val>
                                        </p:tav>
                                      </p:tavLst>
                                    </p:anim>
                                    <p:anim calcmode="lin" valueType="num">
                                      <p:cBhvr>
                                        <p:cTn id="37" dur="5000"/>
                                        <p:tgtEl>
                                          <p:spTgt spid="6"/>
                                        </p:tgtEl>
                                        <p:attrNameLst>
                                          <p:attrName>ppt_h</p:attrName>
                                        </p:attrNameLst>
                                      </p:cBhvr>
                                      <p:tavLst>
                                        <p:tav tm="0">
                                          <p:val>
                                            <p:strVal val="ppt_h"/>
                                          </p:val>
                                        </p:tav>
                                        <p:tav tm="100000">
                                          <p:val>
                                            <p:fltVal val="0"/>
                                          </p:val>
                                        </p:tav>
                                      </p:tavLst>
                                    </p:anim>
                                    <p:anim calcmode="lin" valueType="num">
                                      <p:cBhvr>
                                        <p:cTn id="38" dur="5000"/>
                                        <p:tgtEl>
                                          <p:spTgt spid="6"/>
                                        </p:tgtEl>
                                        <p:attrNameLst>
                                          <p:attrName>style.rotation</p:attrName>
                                        </p:attrNameLst>
                                      </p:cBhvr>
                                      <p:tavLst>
                                        <p:tav tm="0">
                                          <p:val>
                                            <p:fltVal val="0"/>
                                          </p:val>
                                        </p:tav>
                                        <p:tav tm="100000">
                                          <p:val>
                                            <p:fltVal val="360"/>
                                          </p:val>
                                        </p:tav>
                                      </p:tavLst>
                                    </p:anim>
                                    <p:animEffect transition="out" filter="fade">
                                      <p:cBhvr>
                                        <p:cTn id="39" dur="5000"/>
                                        <p:tgtEl>
                                          <p:spTgt spid="6"/>
                                        </p:tgtEl>
                                      </p:cBhvr>
                                    </p:animEffect>
                                    <p:set>
                                      <p:cBhvr>
                                        <p:cTn id="40"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3075" name="Rectangle 3"/>
          <p:cNvSpPr>
            <a:spLocks noGrp="1" noChangeArrowheads="1"/>
          </p:cNvSpPr>
          <p:nvPr>
            <p:ph type="body" idx="1"/>
          </p:nvPr>
        </p:nvSpPr>
        <p:spPr>
          <a:xfrm>
            <a:off x="0" y="1143000"/>
            <a:ext cx="9144000" cy="4525963"/>
          </a:xfrm>
        </p:spPr>
        <p:txBody>
          <a:bodyPr/>
          <a:lstStyle/>
          <a:p>
            <a:r>
              <a:rPr lang="uk-UA" sz="4400" b="1" i="1" smtClean="0"/>
              <a:t>Ось чому будь-який відступ від цієї гармонії — зло, фальш, жорстокість, бездуховність — боляче вражають серця митців і народжують вірші. В одних — гнівні та тривожні, з в інших — повні відчаю та туги. </a:t>
            </a:r>
            <a:endParaRPr lang="ru-RU" sz="4400" b="1" i="1"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28625"/>
            <a:ext cx="8929688" cy="623888"/>
          </a:xfrm>
        </p:spPr>
        <p:txBody>
          <a:bodyPr/>
          <a:lstStyle/>
          <a:p>
            <a:pPr>
              <a:defRPr/>
            </a:pPr>
            <a:r>
              <a:rPr lang="uk-UA" b="1" u="sng" dirty="0" smtClean="0">
                <a:solidFill>
                  <a:schemeClr val="bg1"/>
                </a:solidFill>
                <a:effectLst>
                  <a:outerShdw blurRad="38100" dist="38100" dir="2700000" algn="tl">
                    <a:srgbClr val="000000">
                      <a:alpha val="43137"/>
                    </a:srgbClr>
                  </a:outerShdw>
                </a:effectLst>
              </a:rPr>
              <a:t>Збірка </a:t>
            </a:r>
            <a:r>
              <a:rPr lang="uk-UA" b="1" u="sng" dirty="0">
                <a:solidFill>
                  <a:schemeClr val="bg1"/>
                </a:solidFill>
                <a:effectLst>
                  <a:outerShdw blurRad="38100" dist="38100" dir="2700000" algn="tl">
                    <a:srgbClr val="000000">
                      <a:alpha val="43137"/>
                    </a:srgbClr>
                  </a:outerShdw>
                </a:effectLst>
              </a:rPr>
              <a:t>«</a:t>
            </a:r>
            <a:r>
              <a:rPr lang="uk-UA" b="1" u="sng" dirty="0" err="1">
                <a:solidFill>
                  <a:schemeClr val="bg1"/>
                </a:solidFill>
                <a:effectLst>
                  <a:outerShdw blurRad="38100" dist="38100" dir="2700000" algn="tl">
                    <a:srgbClr val="000000">
                      <a:alpha val="43137"/>
                    </a:srgbClr>
                  </a:outerShdw>
                </a:effectLst>
              </a:rPr>
              <a:t>Сатурнічні</a:t>
            </a:r>
            <a:r>
              <a:rPr lang="uk-UA" b="1" u="sng" dirty="0">
                <a:solidFill>
                  <a:schemeClr val="bg1"/>
                </a:solidFill>
                <a:effectLst>
                  <a:outerShdw blurRad="38100" dist="38100" dir="2700000" algn="tl">
                    <a:srgbClr val="000000">
                      <a:alpha val="43137"/>
                    </a:srgbClr>
                  </a:outerShdw>
                </a:effectLst>
              </a:rPr>
              <a:t> поезії»</a:t>
            </a:r>
            <a:r>
              <a:rPr lang="ru-RU" dirty="0"/>
              <a:t/>
            </a:r>
            <a:br>
              <a:rPr lang="ru-RU" dirty="0"/>
            </a:br>
            <a:endParaRPr lang="ru-RU" dirty="0">
              <a:solidFill>
                <a:schemeClr val="bg1"/>
              </a:solidFill>
            </a:endParaRPr>
          </a:p>
        </p:txBody>
      </p:sp>
      <p:sp>
        <p:nvSpPr>
          <p:cNvPr id="3" name="TextBox 2"/>
          <p:cNvSpPr txBox="1">
            <a:spLocks noChangeArrowheads="1"/>
          </p:cNvSpPr>
          <p:nvPr/>
        </p:nvSpPr>
        <p:spPr bwMode="auto">
          <a:xfrm>
            <a:off x="214313" y="1285875"/>
            <a:ext cx="8643937" cy="5078413"/>
          </a:xfrm>
          <a:prstGeom prst="rect">
            <a:avLst/>
          </a:prstGeom>
          <a:noFill/>
          <a:ln w="9525">
            <a:noFill/>
            <a:miter lim="800000"/>
            <a:headEnd/>
            <a:tailEnd/>
          </a:ln>
        </p:spPr>
        <p:txBody>
          <a:bodyPr>
            <a:spAutoFit/>
          </a:bodyPr>
          <a:lstStyle/>
          <a:p>
            <a:r>
              <a:rPr lang="uk-UA" sz="3600" b="1" i="1"/>
              <a:t>Чи є "Осіння пісня" зразком традиційної пейзажної лірики? Навряд чи. Так, ознаки пейзажної лірики — скажімо, ліс і сутінки, вітер і листя, захід сонця і дощ, — майже ніколи не цікавили поета заради них самих. Всі вони у поезіях Верлена виконують роль метафор чи символів. </a:t>
            </a:r>
            <a:endParaRPr lang="uk-UA" b="1" i="1"/>
          </a:p>
        </p:txBody>
      </p:sp>
      <p:pic>
        <p:nvPicPr>
          <p:cNvPr id="24578" name="Picture 2"/>
          <p:cNvPicPr>
            <a:picLocks noChangeAspect="1" noChangeArrowheads="1"/>
          </p:cNvPicPr>
          <p:nvPr/>
        </p:nvPicPr>
        <p:blipFill>
          <a:blip r:embed="rId2"/>
          <a:srcRect/>
          <a:stretch>
            <a:fillRect/>
          </a:stretch>
        </p:blipFill>
        <p:spPr bwMode="auto">
          <a:xfrm>
            <a:off x="0" y="0"/>
            <a:ext cx="9144000" cy="6811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to="" calcmode="lin" valueType="num">
                                      <p:cBhvr>
                                        <p:cTn id="12" dur="1" fill="hold"/>
                                        <p:tgtEl>
                                          <p:spTgt spid="245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28625"/>
            <a:ext cx="8929688" cy="623888"/>
          </a:xfrm>
        </p:spPr>
        <p:txBody>
          <a:bodyPr/>
          <a:lstStyle/>
          <a:p>
            <a:pPr>
              <a:defRPr/>
            </a:pPr>
            <a:r>
              <a:rPr lang="uk-UA" b="1" u="sng" dirty="0" smtClean="0">
                <a:solidFill>
                  <a:schemeClr val="bg1"/>
                </a:solidFill>
                <a:effectLst>
                  <a:outerShdw blurRad="38100" dist="38100" dir="2700000" algn="tl">
                    <a:srgbClr val="000000">
                      <a:alpha val="43137"/>
                    </a:srgbClr>
                  </a:outerShdw>
                </a:effectLst>
              </a:rPr>
              <a:t>Збірка </a:t>
            </a:r>
            <a:r>
              <a:rPr lang="uk-UA" b="1" u="sng" dirty="0">
                <a:solidFill>
                  <a:schemeClr val="bg1"/>
                </a:solidFill>
                <a:effectLst>
                  <a:outerShdw blurRad="38100" dist="38100" dir="2700000" algn="tl">
                    <a:srgbClr val="000000">
                      <a:alpha val="43137"/>
                    </a:srgbClr>
                  </a:outerShdw>
                </a:effectLst>
              </a:rPr>
              <a:t>«</a:t>
            </a:r>
            <a:r>
              <a:rPr lang="uk-UA" b="1" u="sng" dirty="0" err="1">
                <a:solidFill>
                  <a:schemeClr val="bg1"/>
                </a:solidFill>
                <a:effectLst>
                  <a:outerShdw blurRad="38100" dist="38100" dir="2700000" algn="tl">
                    <a:srgbClr val="000000">
                      <a:alpha val="43137"/>
                    </a:srgbClr>
                  </a:outerShdw>
                </a:effectLst>
              </a:rPr>
              <a:t>Сатурнічні</a:t>
            </a:r>
            <a:r>
              <a:rPr lang="uk-UA" b="1" u="sng" dirty="0">
                <a:solidFill>
                  <a:schemeClr val="bg1"/>
                </a:solidFill>
                <a:effectLst>
                  <a:outerShdw blurRad="38100" dist="38100" dir="2700000" algn="tl">
                    <a:srgbClr val="000000">
                      <a:alpha val="43137"/>
                    </a:srgbClr>
                  </a:outerShdw>
                </a:effectLst>
              </a:rPr>
              <a:t> поезії»</a:t>
            </a:r>
            <a:r>
              <a:rPr lang="ru-RU" dirty="0"/>
              <a:t/>
            </a:r>
            <a:br>
              <a:rPr lang="ru-RU" dirty="0"/>
            </a:br>
            <a:endParaRPr lang="ru-RU" dirty="0">
              <a:solidFill>
                <a:schemeClr val="bg1"/>
              </a:solidFill>
            </a:endParaRPr>
          </a:p>
        </p:txBody>
      </p:sp>
      <p:sp>
        <p:nvSpPr>
          <p:cNvPr id="3" name="TextBox 2"/>
          <p:cNvSpPr txBox="1">
            <a:spLocks noChangeArrowheads="1"/>
          </p:cNvSpPr>
          <p:nvPr/>
        </p:nvSpPr>
        <p:spPr bwMode="auto">
          <a:xfrm>
            <a:off x="214313" y="1285875"/>
            <a:ext cx="8643937" cy="5848350"/>
          </a:xfrm>
          <a:prstGeom prst="rect">
            <a:avLst/>
          </a:prstGeom>
          <a:noFill/>
          <a:ln w="9525">
            <a:noFill/>
            <a:miter lim="800000"/>
            <a:headEnd/>
            <a:tailEnd/>
          </a:ln>
        </p:spPr>
        <p:txBody>
          <a:bodyPr>
            <a:spAutoFit/>
          </a:bodyPr>
          <a:lstStyle/>
          <a:p>
            <a:r>
              <a:rPr lang="uk-UA" sz="4000" b="1" i="1"/>
              <a:t>Наприклад, осінь є метафорою утоми, старіння, смерті, що наближається; вітер символізує всесильний Рок; ліс — це матеріалізовані думки про минуле, мрії й розчарування; сутінки — образ хиткості буття; сніжні рівнини — туга.</a:t>
            </a:r>
            <a:endParaRPr lang="ru-RU" sz="4000" b="1" i="1"/>
          </a:p>
          <a:p>
            <a:endParaRPr lang="ru-RU" sz="3600" b="1" i="1"/>
          </a:p>
          <a:p>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43063" y="0"/>
            <a:ext cx="5688012" cy="777875"/>
          </a:xfrm>
        </p:spPr>
        <p:txBody>
          <a:bodyPr/>
          <a:lstStyle/>
          <a:p>
            <a:pPr>
              <a:defRPr/>
            </a:pPr>
            <a:r>
              <a:rPr lang="ru-RU" sz="6000" b="1" dirty="0" smtClean="0">
                <a:solidFill>
                  <a:schemeClr val="bg1"/>
                </a:solidFill>
                <a:effectLst>
                  <a:outerShdw blurRad="38100" dist="38100" dir="2700000" algn="tl">
                    <a:srgbClr val="000000">
                      <a:alpha val="43137"/>
                    </a:srgbClr>
                  </a:outerShdw>
                </a:effectLst>
              </a:rPr>
              <a:t>«</a:t>
            </a:r>
            <a:r>
              <a:rPr lang="ru-RU" sz="6000" b="1" dirty="0" err="1" smtClean="0">
                <a:solidFill>
                  <a:schemeClr val="bg1"/>
                </a:solidFill>
                <a:effectLst>
                  <a:outerShdw blurRad="38100" dist="38100" dir="2700000" algn="tl">
                    <a:srgbClr val="000000">
                      <a:alpha val="43137"/>
                    </a:srgbClr>
                  </a:outerShdw>
                </a:effectLst>
              </a:rPr>
              <a:t>Мудрість</a:t>
            </a:r>
            <a:r>
              <a:rPr lang="ru-RU" sz="6000" b="1" dirty="0" smtClean="0">
                <a:solidFill>
                  <a:schemeClr val="bg1"/>
                </a:solidFill>
                <a:effectLst>
                  <a:outerShdw blurRad="38100" dist="38100" dir="2700000" algn="tl">
                    <a:srgbClr val="000000">
                      <a:alpha val="43137"/>
                    </a:srgbClr>
                  </a:outerShdw>
                </a:effectLst>
              </a:rPr>
              <a:t>»</a:t>
            </a:r>
            <a:endParaRPr lang="ru-RU" sz="6000" b="1" dirty="0">
              <a:solidFill>
                <a:schemeClr val="bg1"/>
              </a:solidFill>
              <a:effectLst>
                <a:outerShdw blurRad="38100" dist="38100" dir="2700000" algn="tl">
                  <a:srgbClr val="000000">
                    <a:alpha val="43137"/>
                  </a:srgbClr>
                </a:outerShdw>
              </a:effectLst>
            </a:endParaRPr>
          </a:p>
        </p:txBody>
      </p:sp>
      <p:sp>
        <p:nvSpPr>
          <p:cNvPr id="3" name="TextBox 2"/>
          <p:cNvSpPr txBox="1">
            <a:spLocks noChangeArrowheads="1"/>
          </p:cNvSpPr>
          <p:nvPr/>
        </p:nvSpPr>
        <p:spPr bwMode="auto">
          <a:xfrm>
            <a:off x="214313" y="1285875"/>
            <a:ext cx="8715375" cy="5632450"/>
          </a:xfrm>
          <a:prstGeom prst="rect">
            <a:avLst/>
          </a:prstGeom>
          <a:noFill/>
          <a:ln w="9525">
            <a:noFill/>
            <a:miter lim="800000"/>
            <a:headEnd/>
            <a:tailEnd/>
          </a:ln>
        </p:spPr>
        <p:txBody>
          <a:bodyPr>
            <a:spAutoFit/>
          </a:bodyPr>
          <a:lstStyle/>
          <a:p>
            <a:r>
              <a:rPr lang="uk-UA" sz="3600" b="1" i="1"/>
              <a:t>Серед поетичних збірок особливе місце посідає </a:t>
            </a:r>
            <a:r>
              <a:rPr lang="uk-UA" sz="3600" b="1" i="1" u="sng"/>
              <a:t>«Мудрість», </a:t>
            </a:r>
            <a:r>
              <a:rPr lang="uk-UA" sz="3600" b="1" i="1"/>
              <a:t>вирізняючись милозвучністю, єдністю тональності й новим світовідчуттям. Поет поглянув на світ очима Каспара Гаузера — це реальний персонаж, шістнадцятирічний підліток, якого багато років тримали ув'язненим у підземеллі. </a:t>
            </a:r>
            <a:endParaRPr lang="ru-RU" sz="36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4" presetClass="entr" presetSubtype="0" accel="10000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3" name="TextBox 2"/>
          <p:cNvSpPr txBox="1">
            <a:spLocks noChangeArrowheads="1"/>
          </p:cNvSpPr>
          <p:nvPr/>
        </p:nvSpPr>
        <p:spPr bwMode="auto">
          <a:xfrm>
            <a:off x="214313" y="1285875"/>
            <a:ext cx="8715375" cy="5632450"/>
          </a:xfrm>
          <a:prstGeom prst="rect">
            <a:avLst/>
          </a:prstGeom>
          <a:noFill/>
          <a:ln w="9525">
            <a:noFill/>
            <a:miter lim="800000"/>
            <a:headEnd/>
            <a:tailEnd/>
          </a:ln>
        </p:spPr>
        <p:txBody>
          <a:bodyPr>
            <a:spAutoFit/>
          </a:bodyPr>
          <a:lstStyle/>
          <a:p>
            <a:r>
              <a:rPr lang="uk-UA" sz="3600" b="1" i="1"/>
              <a:t>Хлопець зріс розумово й фізично відсталим: погано розмовляв, майже не орієнтувався у просторі, нічого не знав про світ і людей. У 1828 році у Нюрнберзі його покинули на вулиці, а через п'ять років, коли спробували розслідувати його справу, нещасного юнака підступно вбили кинджалом. </a:t>
            </a:r>
            <a:endParaRPr lang="ru-RU" sz="36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3" name="TextBox 2"/>
          <p:cNvSpPr txBox="1">
            <a:spLocks noChangeArrowheads="1"/>
          </p:cNvSpPr>
          <p:nvPr/>
        </p:nvSpPr>
        <p:spPr bwMode="auto">
          <a:xfrm>
            <a:off x="214313" y="1285875"/>
            <a:ext cx="8715375" cy="5632450"/>
          </a:xfrm>
          <a:prstGeom prst="rect">
            <a:avLst/>
          </a:prstGeom>
          <a:noFill/>
          <a:ln w="9525">
            <a:noFill/>
            <a:miter lim="800000"/>
            <a:headEnd/>
            <a:tailEnd/>
          </a:ln>
        </p:spPr>
        <p:txBody>
          <a:bodyPr>
            <a:spAutoFit/>
          </a:bodyPr>
          <a:lstStyle/>
          <a:p>
            <a:r>
              <a:rPr lang="uk-UA" sz="3600" b="1" i="1"/>
              <a:t>Верлен ототожнив себе з цією загадковою і сумною постаттю, яка не знала, що у світі важливіше і цікавіше — сонячне проміння, жебоніння струмка, собака, що біжить, чи відчуття голоду, біль у ногах. Каспар Гаузер відчував усе разом — найзіркішими очима, найгострішим слухом, найчутливішою шкірою. </a:t>
            </a:r>
            <a:endParaRPr lang="ru-RU" sz="36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3" name="TextBox 2"/>
          <p:cNvSpPr txBox="1">
            <a:spLocks noChangeArrowheads="1"/>
          </p:cNvSpPr>
          <p:nvPr/>
        </p:nvSpPr>
        <p:spPr bwMode="auto">
          <a:xfrm>
            <a:off x="214313" y="1285875"/>
            <a:ext cx="8715375" cy="4400550"/>
          </a:xfrm>
          <a:prstGeom prst="rect">
            <a:avLst/>
          </a:prstGeom>
          <a:noFill/>
          <a:ln w="9525">
            <a:noFill/>
            <a:miter lim="800000"/>
            <a:headEnd/>
            <a:tailEnd/>
          </a:ln>
        </p:spPr>
        <p:txBody>
          <a:bodyPr>
            <a:spAutoFit/>
          </a:bodyPr>
          <a:lstStyle/>
          <a:p>
            <a:r>
              <a:rPr lang="uk-UA" sz="4000" b="1" i="1"/>
              <a:t>Це властиво і поезії Верлена. Поет стверджував єдність, поліфонічність сприйняття світу, обравши об'єктом поезії миттєве переживання – це провідні мотиви верленівських поезій:</a:t>
            </a:r>
            <a:endParaRPr lang="ru-RU" sz="40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501063" cy="777875"/>
          </a:xfrm>
        </p:spPr>
        <p:txBody>
          <a:bodyPr/>
          <a:lstStyle/>
          <a:p>
            <a:pPr>
              <a:defRPr/>
            </a:pPr>
            <a:r>
              <a:rPr lang="ru-RU" sz="4000" b="1" dirty="0" smtClean="0">
                <a:solidFill>
                  <a:schemeClr val="bg1"/>
                </a:solidFill>
                <a:effectLst>
                  <a:outerShdw blurRad="38100" dist="38100" dir="2700000" algn="tl">
                    <a:srgbClr val="000000">
                      <a:alpha val="43137"/>
                    </a:srgbClr>
                  </a:outerShdw>
                </a:effectLst>
              </a:rPr>
              <a:t>«Сентиментальна </a:t>
            </a:r>
            <a:r>
              <a:rPr lang="ru-RU" sz="4000" b="1" dirty="0" err="1" smtClean="0">
                <a:solidFill>
                  <a:schemeClr val="bg1"/>
                </a:solidFill>
                <a:effectLst>
                  <a:outerShdw blurRad="38100" dist="38100" dir="2700000" algn="tl">
                    <a:srgbClr val="000000">
                      <a:alpha val="43137"/>
                    </a:srgbClr>
                  </a:outerShdw>
                </a:effectLst>
              </a:rPr>
              <a:t>прогулянка</a:t>
            </a:r>
            <a:r>
              <a:rPr lang="ru-RU" sz="4000" b="1" dirty="0" smtClean="0">
                <a:solidFill>
                  <a:schemeClr val="bg1"/>
                </a:solidFill>
                <a:effectLst>
                  <a:outerShdw blurRad="38100" dist="38100" dir="2700000" algn="tl">
                    <a:srgbClr val="000000">
                      <a:alpha val="43137"/>
                    </a:srgbClr>
                  </a:outerShdw>
                </a:effectLst>
              </a:rPr>
              <a:t>»</a:t>
            </a:r>
            <a:endParaRPr lang="ru-RU" sz="4000" b="1" dirty="0">
              <a:solidFill>
                <a:schemeClr val="bg1"/>
              </a:solidFill>
              <a:effectLst>
                <a:outerShdw blurRad="38100" dist="38100" dir="2700000" algn="tl">
                  <a:srgbClr val="000000">
                    <a:alpha val="43137"/>
                  </a:srgbClr>
                </a:outerShdw>
              </a:effectLst>
            </a:endParaRPr>
          </a:p>
        </p:txBody>
      </p:sp>
      <p:sp>
        <p:nvSpPr>
          <p:cNvPr id="3" name="TextBox 2"/>
          <p:cNvSpPr txBox="1">
            <a:spLocks noChangeArrowheads="1"/>
          </p:cNvSpPr>
          <p:nvPr/>
        </p:nvSpPr>
        <p:spPr bwMode="auto">
          <a:xfrm>
            <a:off x="214313" y="1285875"/>
            <a:ext cx="8715375" cy="5632450"/>
          </a:xfrm>
          <a:prstGeom prst="rect">
            <a:avLst/>
          </a:prstGeom>
          <a:noFill/>
          <a:ln w="9525">
            <a:noFill/>
            <a:miter lim="800000"/>
            <a:headEnd/>
            <a:tailEnd/>
          </a:ln>
        </p:spPr>
        <p:txBody>
          <a:bodyPr>
            <a:spAutoFit/>
          </a:bodyPr>
          <a:lstStyle/>
          <a:p>
            <a:r>
              <a:rPr lang="uk-UA" sz="3600" b="1" i="1"/>
              <a:t>Захід дотлівав, багряніли хмари, Вітер колихав білі ненюфари, </a:t>
            </a:r>
          </a:p>
          <a:p>
            <a:r>
              <a:rPr lang="uk-UA" sz="3600" b="1" i="1"/>
              <a:t>Квіти колихав між очеретів, </a:t>
            </a:r>
          </a:p>
          <a:p>
            <a:r>
              <a:rPr lang="uk-UA" sz="3600" b="1" i="1"/>
              <a:t>Над сумним ставком тихо шарудів.</a:t>
            </a:r>
            <a:endParaRPr lang="ru-RU" sz="3600" b="1" i="1"/>
          </a:p>
          <a:p>
            <a:r>
              <a:rPr lang="uk-UA" sz="3600" b="1" i="1"/>
              <a:t>Я бродив один із жалем кривавим, Між похилих верб понад сонним ставом, </a:t>
            </a:r>
          </a:p>
          <a:p>
            <a:r>
              <a:rPr lang="uk-UA" sz="3600" b="1" i="1"/>
              <a:t>Де густий туман уставав з низів, Де, мов великан, привид чийсь сизів.</a:t>
            </a:r>
            <a:endParaRPr lang="ru-RU" sz="36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4" presetClass="entr" presetSubtype="0" accel="10000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par>
                          <p:cTn id="17" fill="hold">
                            <p:stCondLst>
                              <p:cond delay="1000"/>
                            </p:stCondLst>
                            <p:childTnLst>
                              <p:par>
                                <p:cTn id="18" presetID="54" presetClass="entr" presetSubtype="0" accel="10000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1" end="1"/>
                                            </p:txEl>
                                          </p:spTgt>
                                        </p:tgtEl>
                                      </p:cBhvr>
                                    </p:animEffect>
                                  </p:childTnLst>
                                </p:cTn>
                              </p:par>
                            </p:childTnLst>
                          </p:cTn>
                        </p:par>
                        <p:par>
                          <p:cTn id="25" fill="hold">
                            <p:stCondLst>
                              <p:cond delay="1500"/>
                            </p:stCondLst>
                            <p:childTnLst>
                              <p:par>
                                <p:cTn id="26" presetID="54" presetClass="entr" presetSubtype="0" accel="10000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2" end="2"/>
                                            </p:txEl>
                                          </p:spTgt>
                                        </p:tgtEl>
                                      </p:cBhvr>
                                    </p:animEffect>
                                  </p:childTnLst>
                                </p:cTn>
                              </p:par>
                            </p:childTnLst>
                          </p:cTn>
                        </p:par>
                        <p:par>
                          <p:cTn id="33" fill="hold">
                            <p:stCondLst>
                              <p:cond delay="2000"/>
                            </p:stCondLst>
                            <p:childTnLst>
                              <p:par>
                                <p:cTn id="34" presetID="54" presetClass="entr" presetSubtype="0" accel="100000"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7"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8"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3" end="3"/>
                                            </p:txEl>
                                          </p:spTgt>
                                        </p:tgtEl>
                                      </p:cBhvr>
                                    </p:animEffect>
                                  </p:childTnLst>
                                </p:cTn>
                              </p:par>
                            </p:childTnLst>
                          </p:cTn>
                        </p:par>
                        <p:par>
                          <p:cTn id="41" fill="hold">
                            <p:stCondLst>
                              <p:cond delay="2500"/>
                            </p:stCondLst>
                            <p:childTnLst>
                              <p:par>
                                <p:cTn id="42" presetID="54" presetClass="entr" presetSubtype="0" accel="100000"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501063" cy="777875"/>
          </a:xfrm>
        </p:spPr>
        <p:txBody>
          <a:bodyPr/>
          <a:lstStyle/>
          <a:p>
            <a:pPr>
              <a:defRPr/>
            </a:pPr>
            <a:r>
              <a:rPr lang="ru-RU" sz="4000" b="1" dirty="0" smtClean="0">
                <a:solidFill>
                  <a:schemeClr val="bg1"/>
                </a:solidFill>
                <a:effectLst>
                  <a:outerShdw blurRad="38100" dist="38100" dir="2700000" algn="tl">
                    <a:srgbClr val="000000">
                      <a:alpha val="43137"/>
                    </a:srgbClr>
                  </a:outerShdw>
                </a:effectLst>
              </a:rPr>
              <a:t>«Сентиментальна </a:t>
            </a:r>
            <a:r>
              <a:rPr lang="ru-RU" sz="4000" b="1" dirty="0" err="1" smtClean="0">
                <a:solidFill>
                  <a:schemeClr val="bg1"/>
                </a:solidFill>
                <a:effectLst>
                  <a:outerShdw blurRad="38100" dist="38100" dir="2700000" algn="tl">
                    <a:srgbClr val="000000">
                      <a:alpha val="43137"/>
                    </a:srgbClr>
                  </a:outerShdw>
                </a:effectLst>
              </a:rPr>
              <a:t>прогулянка</a:t>
            </a:r>
            <a:r>
              <a:rPr lang="ru-RU" sz="4000" b="1" dirty="0" smtClean="0">
                <a:solidFill>
                  <a:schemeClr val="bg1"/>
                </a:solidFill>
                <a:effectLst>
                  <a:outerShdw blurRad="38100" dist="38100" dir="2700000" algn="tl">
                    <a:srgbClr val="000000">
                      <a:alpha val="43137"/>
                    </a:srgbClr>
                  </a:outerShdw>
                </a:effectLst>
              </a:rPr>
              <a:t>»</a:t>
            </a:r>
            <a:endParaRPr lang="ru-RU" sz="4000" b="1" dirty="0">
              <a:solidFill>
                <a:schemeClr val="bg1"/>
              </a:solidFill>
              <a:effectLst>
                <a:outerShdw blurRad="38100" dist="38100" dir="2700000" algn="tl">
                  <a:srgbClr val="000000">
                    <a:alpha val="43137"/>
                  </a:srgbClr>
                </a:outerShdw>
              </a:effectLst>
            </a:endParaRPr>
          </a:p>
        </p:txBody>
      </p:sp>
      <p:sp>
        <p:nvSpPr>
          <p:cNvPr id="3" name="TextBox 2"/>
          <p:cNvSpPr txBox="1">
            <a:spLocks noChangeArrowheads="1"/>
          </p:cNvSpPr>
          <p:nvPr/>
        </p:nvSpPr>
        <p:spPr bwMode="auto">
          <a:xfrm>
            <a:off x="214313" y="1071563"/>
            <a:ext cx="8715375" cy="5632450"/>
          </a:xfrm>
          <a:prstGeom prst="rect">
            <a:avLst/>
          </a:prstGeom>
          <a:noFill/>
          <a:ln w="9525">
            <a:noFill/>
            <a:miter lim="800000"/>
            <a:headEnd/>
            <a:tailEnd/>
          </a:ln>
        </p:spPr>
        <p:txBody>
          <a:bodyPr>
            <a:spAutoFit/>
          </a:bodyPr>
          <a:lstStyle/>
          <a:p>
            <a:r>
              <a:rPr lang="uk-UA" sz="3600" b="1" i="1"/>
              <a:t>Це — перша половина поезії Верлена </a:t>
            </a:r>
            <a:r>
              <a:rPr lang="uk-UA" sz="3600" b="1" i="1" u="sng"/>
              <a:t>«Сентиментальна прогулянка» </a:t>
            </a:r>
            <a:r>
              <a:rPr lang="uk-UA" sz="3600" b="1" i="1"/>
              <a:t>. Поет часто обирав теми і назви з класичного репертуару. Чимало «Сентиментальних прогулянок» здійснили англійські й французькі романтики під впливом «Сентиментальної подорожі» Лоренса Стерна. </a:t>
            </a:r>
            <a:endParaRPr lang="ru-RU" sz="36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501063" cy="777875"/>
          </a:xfrm>
        </p:spPr>
        <p:txBody>
          <a:bodyPr/>
          <a:lstStyle/>
          <a:p>
            <a:pPr>
              <a:defRPr/>
            </a:pPr>
            <a:r>
              <a:rPr lang="ru-RU" sz="4000" b="1" dirty="0" smtClean="0">
                <a:solidFill>
                  <a:schemeClr val="bg1"/>
                </a:solidFill>
                <a:effectLst>
                  <a:outerShdw blurRad="38100" dist="38100" dir="2700000" algn="tl">
                    <a:srgbClr val="000000">
                      <a:alpha val="43137"/>
                    </a:srgbClr>
                  </a:outerShdw>
                </a:effectLst>
              </a:rPr>
              <a:t>«Сентиментальна </a:t>
            </a:r>
            <a:r>
              <a:rPr lang="ru-RU" sz="4000" b="1" dirty="0" err="1" smtClean="0">
                <a:solidFill>
                  <a:schemeClr val="bg1"/>
                </a:solidFill>
                <a:effectLst>
                  <a:outerShdw blurRad="38100" dist="38100" dir="2700000" algn="tl">
                    <a:srgbClr val="000000">
                      <a:alpha val="43137"/>
                    </a:srgbClr>
                  </a:outerShdw>
                </a:effectLst>
              </a:rPr>
              <a:t>прогулянка</a:t>
            </a:r>
            <a:r>
              <a:rPr lang="ru-RU" sz="4000" b="1" dirty="0" smtClean="0">
                <a:solidFill>
                  <a:schemeClr val="bg1"/>
                </a:solidFill>
                <a:effectLst>
                  <a:outerShdw blurRad="38100" dist="38100" dir="2700000" algn="tl">
                    <a:srgbClr val="000000">
                      <a:alpha val="43137"/>
                    </a:srgbClr>
                  </a:outerShdw>
                </a:effectLst>
              </a:rPr>
              <a:t>»</a:t>
            </a:r>
            <a:endParaRPr lang="ru-RU" sz="4000" b="1" dirty="0">
              <a:solidFill>
                <a:schemeClr val="bg1"/>
              </a:solidFill>
              <a:effectLst>
                <a:outerShdw blurRad="38100" dist="38100" dir="2700000" algn="tl">
                  <a:srgbClr val="000000">
                    <a:alpha val="43137"/>
                  </a:srgbClr>
                </a:outerShdw>
              </a:effectLst>
            </a:endParaRPr>
          </a:p>
        </p:txBody>
      </p:sp>
      <p:sp>
        <p:nvSpPr>
          <p:cNvPr id="3" name="TextBox 2"/>
          <p:cNvSpPr txBox="1">
            <a:spLocks noChangeArrowheads="1"/>
          </p:cNvSpPr>
          <p:nvPr/>
        </p:nvSpPr>
        <p:spPr bwMode="auto">
          <a:xfrm>
            <a:off x="214313" y="1285875"/>
            <a:ext cx="8715375" cy="5078413"/>
          </a:xfrm>
          <a:prstGeom prst="rect">
            <a:avLst/>
          </a:prstGeom>
          <a:noFill/>
          <a:ln w="9525">
            <a:noFill/>
            <a:miter lim="800000"/>
            <a:headEnd/>
            <a:tailEnd/>
          </a:ln>
        </p:spPr>
        <p:txBody>
          <a:bodyPr>
            <a:spAutoFit/>
          </a:bodyPr>
          <a:lstStyle/>
          <a:p>
            <a:pPr indent="182563"/>
            <a:r>
              <a:rPr lang="uk-UA" sz="3600" b="1"/>
              <a:t>Складається враження, що кожен рядок першої строфи віддзеркалюється у відповідному рядку другої строфи: багряні хмари неба освітлюють кривавим жалем душу героя; очерети віддзеркалюються в озері, звідки підіймається густий туман; з туману вітер постає привидом-великаном... </a:t>
            </a:r>
            <a:endParaRPr lang="ru-RU"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501063" cy="777875"/>
          </a:xfrm>
        </p:spPr>
        <p:txBody>
          <a:bodyPr/>
          <a:lstStyle/>
          <a:p>
            <a:pPr>
              <a:defRPr/>
            </a:pPr>
            <a:r>
              <a:rPr lang="ru-RU" sz="5400" b="1" dirty="0" smtClean="0">
                <a:solidFill>
                  <a:schemeClr val="bg1"/>
                </a:solidFill>
                <a:effectLst>
                  <a:outerShdw blurRad="38100" dist="38100" dir="2700000" algn="tl">
                    <a:srgbClr val="000000">
                      <a:alpha val="43137"/>
                    </a:srgbClr>
                  </a:outerShdw>
                </a:effectLst>
              </a:rPr>
              <a:t>«Так тихо </a:t>
            </a:r>
            <a:r>
              <a:rPr lang="ru-RU" sz="5400" b="1" dirty="0" err="1" smtClean="0">
                <a:solidFill>
                  <a:schemeClr val="bg1"/>
                </a:solidFill>
                <a:effectLst>
                  <a:outerShdw blurRad="38100" dist="38100" dir="2700000" algn="tl">
                    <a:srgbClr val="000000">
                      <a:alpha val="43137"/>
                    </a:srgbClr>
                  </a:outerShdw>
                </a:effectLst>
              </a:rPr>
              <a:t>серце</a:t>
            </a:r>
            <a:r>
              <a:rPr lang="ru-RU" sz="5400" b="1" dirty="0" smtClean="0">
                <a:solidFill>
                  <a:schemeClr val="bg1"/>
                </a:solidFill>
                <a:effectLst>
                  <a:outerShdw blurRad="38100" dist="38100" dir="2700000" algn="tl">
                    <a:srgbClr val="000000">
                      <a:alpha val="43137"/>
                    </a:srgbClr>
                  </a:outerShdw>
                </a:effectLst>
              </a:rPr>
              <a:t> плаче»</a:t>
            </a:r>
            <a:endParaRPr lang="ru-RU" sz="5400" b="1" dirty="0">
              <a:solidFill>
                <a:schemeClr val="bg1"/>
              </a:solidFill>
              <a:effectLst>
                <a:outerShdw blurRad="38100" dist="38100" dir="2700000" algn="tl">
                  <a:srgbClr val="000000">
                    <a:alpha val="43137"/>
                  </a:srgbClr>
                </a:outerShdw>
              </a:effectLst>
            </a:endParaRPr>
          </a:p>
        </p:txBody>
      </p:sp>
      <p:sp>
        <p:nvSpPr>
          <p:cNvPr id="3" name="TextBox 2"/>
          <p:cNvSpPr txBox="1">
            <a:spLocks noChangeArrowheads="1"/>
          </p:cNvSpPr>
          <p:nvPr/>
        </p:nvSpPr>
        <p:spPr bwMode="auto">
          <a:xfrm>
            <a:off x="214313" y="1285875"/>
            <a:ext cx="8715375" cy="5078413"/>
          </a:xfrm>
          <a:prstGeom prst="rect">
            <a:avLst/>
          </a:prstGeom>
          <a:noFill/>
          <a:ln w="9525">
            <a:noFill/>
            <a:miter lim="800000"/>
            <a:headEnd/>
            <a:tailEnd/>
          </a:ln>
        </p:spPr>
        <p:txBody>
          <a:bodyPr>
            <a:spAutoFit/>
          </a:bodyPr>
          <a:lstStyle/>
          <a:p>
            <a:r>
              <a:rPr lang="uk-UA" sz="3600" b="1"/>
              <a:t>Серед віршів поля Верлена найбільш відомою українсько­му читачеві є поезія </a:t>
            </a:r>
            <a:r>
              <a:rPr lang="uk-UA" sz="3600" b="1" i="1" u="sng"/>
              <a:t>«Так тихо серце плаче»</a:t>
            </a:r>
            <a:r>
              <a:rPr lang="uk-UA" sz="3600" b="1" i="1"/>
              <a:t> </a:t>
            </a:r>
            <a:r>
              <a:rPr lang="uk-UA" sz="3600" b="1"/>
              <a:t>у блискучому пе рекладі Максима Рильського. Поезія розпочинається епіграфом — рядком з вірша Рембо, дослівний переклад якого: «Ніжно дощить над містом» </a:t>
            </a:r>
            <a:r>
              <a:rPr lang="uk-UA" sz="3600" b="1" i="1"/>
              <a:t>. </a:t>
            </a:r>
            <a:endParaRPr lang="ru-RU"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3075" name="Rectangle 3"/>
          <p:cNvSpPr>
            <a:spLocks noGrp="1" noChangeArrowheads="1"/>
          </p:cNvSpPr>
          <p:nvPr>
            <p:ph type="body" idx="1"/>
          </p:nvPr>
        </p:nvSpPr>
        <p:spPr>
          <a:xfrm>
            <a:off x="0" y="1143000"/>
            <a:ext cx="9144000" cy="4525963"/>
          </a:xfrm>
        </p:spPr>
        <p:txBody>
          <a:bodyPr/>
          <a:lstStyle/>
          <a:p>
            <a:r>
              <a:rPr lang="uk-UA" sz="3800" b="1" i="1" smtClean="0"/>
              <a:t>Звернемося до портрета Верлена: "З першого погляду його можна прийняти за сільського чаклуна. Голий, гулястий череп, що виблискує міддю, маленькі косуваті очі блискучі, кирпатий ніс із широкими ніздрями, рідка, жорстка, коротко підстрижена борода...”</a:t>
            </a:r>
            <a:endParaRPr lang="ru-RU" sz="3800" b="1" i="1" smtClean="0"/>
          </a:p>
        </p:txBody>
      </p:sp>
      <p:pic>
        <p:nvPicPr>
          <p:cNvPr id="12290" name="Picture 2"/>
          <p:cNvPicPr>
            <a:picLocks noChangeAspect="1" noChangeArrowheads="1"/>
          </p:cNvPicPr>
          <p:nvPr/>
        </p:nvPicPr>
        <p:blipFill>
          <a:blip r:embed="rId2"/>
          <a:srcRect b="26875"/>
          <a:stretch>
            <a:fillRect/>
          </a:stretch>
        </p:blipFill>
        <p:spPr bwMode="auto">
          <a:xfrm>
            <a:off x="2928938" y="0"/>
            <a:ext cx="6215062" cy="691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to="" calcmode="lin" valueType="num">
                                      <p:cBhvr>
                                        <p:cTn id="12" dur="1" fill="hold"/>
                                        <p:tgtEl>
                                          <p:spTgt spid="122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313" y="1285875"/>
            <a:ext cx="8715375" cy="4524375"/>
          </a:xfrm>
          <a:prstGeom prst="rect">
            <a:avLst/>
          </a:prstGeom>
          <a:noFill/>
          <a:ln w="9525">
            <a:noFill/>
            <a:miter lim="800000"/>
            <a:headEnd/>
            <a:tailEnd/>
          </a:ln>
        </p:spPr>
        <p:txBody>
          <a:bodyPr>
            <a:spAutoFit/>
          </a:bodyPr>
          <a:lstStyle/>
          <a:p>
            <a:r>
              <a:rPr lang="uk-UA" sz="3600" b="1"/>
              <a:t>Верлен, як і Бодлер, — дитя міста. </a:t>
            </a:r>
            <a:endParaRPr lang="ru-RU" sz="3600" b="1"/>
          </a:p>
          <a:p>
            <a:r>
              <a:rPr lang="uk-UA" sz="3600" b="1"/>
              <a:t>Верлен першим створив урбаністичні вірші, індустріальний пейзаж. Поет виписує його з реалістичною точністю в деталях життя великого міста й передмість, фабрик і пароплавів, вокзалів і залізниць. </a:t>
            </a:r>
            <a:endParaRPr lang="ru-RU" sz="3600" b="1"/>
          </a:p>
        </p:txBody>
      </p:sp>
      <p:sp>
        <p:nvSpPr>
          <p:cNvPr id="65538" name="Заголовок 3"/>
          <p:cNvSpPr>
            <a:spLocks noGrp="1"/>
          </p:cNvSpPr>
          <p:nvPr>
            <p:ph type="title"/>
          </p:nvPr>
        </p:nvSpPr>
        <p:spPr/>
        <p:txBody>
          <a:bodyPr/>
          <a:lstStyle/>
          <a:p>
            <a:endParaRPr lang="uk-U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625" y="0"/>
            <a:ext cx="8229600" cy="1143000"/>
          </a:xfrm>
        </p:spPr>
        <p:txBody>
          <a:bodyPr/>
          <a:lstStyle/>
          <a:p>
            <a:pPr>
              <a:defRPr/>
            </a:pPr>
            <a:r>
              <a:rPr lang="uk-UA" sz="6000" b="1" dirty="0" smtClean="0">
                <a:solidFill>
                  <a:schemeClr val="bg1"/>
                </a:solidFill>
                <a:effectLst>
                  <a:outerShdw blurRad="38100" dist="38100" dir="2700000" algn="tl">
                    <a:srgbClr val="000000">
                      <a:alpha val="43137"/>
                    </a:srgbClr>
                  </a:outerShdw>
                </a:effectLst>
              </a:rPr>
              <a:t>Висновки</a:t>
            </a:r>
            <a:endParaRPr lang="uk-UA" sz="6000" b="1" dirty="0">
              <a:solidFill>
                <a:schemeClr val="bg1"/>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285750" y="1285875"/>
            <a:ext cx="8429625" cy="5078413"/>
          </a:xfrm>
          <a:prstGeom prst="rect">
            <a:avLst/>
          </a:prstGeom>
          <a:noFill/>
          <a:ln w="9525">
            <a:noFill/>
            <a:miter lim="800000"/>
            <a:headEnd/>
            <a:tailEnd/>
          </a:ln>
        </p:spPr>
        <p:txBody>
          <a:bodyPr>
            <a:spAutoFit/>
          </a:bodyPr>
          <a:lstStyle/>
          <a:p>
            <a:r>
              <a:rPr lang="uk-UA" sz="3600" b="1" i="1"/>
              <a:t>Хто ж такий П, Верлен?</a:t>
            </a:r>
            <a:endParaRPr lang="ru-RU" sz="3600" b="1" i="1"/>
          </a:p>
          <a:p>
            <a:r>
              <a:rPr lang="uk-UA" sz="3600" b="1" i="1"/>
              <a:t>Він повів за собою не тільки покоління французьких символістів. Його творчістю захоплювались і відчували на собі його вплив Р. М. Рільке та О. Блок, Гарсіа Лорка та Б. Пастернак, А. Ахматова та П. Тичина, Л. Костенко.</a:t>
            </a:r>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18" presetClass="entr" presetSubtype="12"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Left)">
                                      <p:cBhvr>
                                        <p:cTn id="11" dur="500"/>
                                        <p:tgtEl>
                                          <p:spTgt spid="5">
                                            <p:txEl>
                                              <p:pRg st="0" end="0"/>
                                            </p:txEl>
                                          </p:spTgt>
                                        </p:tgtEl>
                                      </p:cBhvr>
                                    </p:animEffect>
                                  </p:childTnLst>
                                </p:cTn>
                              </p:par>
                            </p:childTnLst>
                          </p:cTn>
                        </p:par>
                        <p:par>
                          <p:cTn id="12" fill="hold">
                            <p:stCondLst>
                              <p:cond delay="500"/>
                            </p:stCondLst>
                            <p:childTnLst>
                              <p:par>
                                <p:cTn id="13" presetID="18" presetClass="entr" presetSubtype="12"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625" y="0"/>
            <a:ext cx="8229600" cy="1143000"/>
          </a:xfrm>
        </p:spPr>
        <p:txBody>
          <a:bodyPr/>
          <a:lstStyle/>
          <a:p>
            <a:pPr>
              <a:defRPr/>
            </a:pPr>
            <a:r>
              <a:rPr lang="uk-UA" sz="6000" b="1" dirty="0" smtClean="0">
                <a:solidFill>
                  <a:schemeClr val="bg1"/>
                </a:solidFill>
                <a:effectLst>
                  <a:outerShdw blurRad="38100" dist="38100" dir="2700000" algn="tl">
                    <a:srgbClr val="000000">
                      <a:alpha val="43137"/>
                    </a:srgbClr>
                  </a:outerShdw>
                </a:effectLst>
              </a:rPr>
              <a:t>Висновки</a:t>
            </a:r>
            <a:endParaRPr lang="uk-UA" sz="6000" b="1" dirty="0">
              <a:solidFill>
                <a:schemeClr val="bg1"/>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285750" y="1285875"/>
            <a:ext cx="8429625" cy="2586038"/>
          </a:xfrm>
          <a:prstGeom prst="rect">
            <a:avLst/>
          </a:prstGeom>
          <a:noFill/>
          <a:ln w="9525">
            <a:noFill/>
            <a:miter lim="800000"/>
            <a:headEnd/>
            <a:tailEnd/>
          </a:ln>
        </p:spPr>
        <p:txBody>
          <a:bodyPr>
            <a:spAutoFit/>
          </a:bodyPr>
          <a:lstStyle/>
          <a:p>
            <a:r>
              <a:rPr lang="uk-UA" sz="3600" b="1" i="1"/>
              <a:t>Тож нехай і у ваших душах назавжди залишиться П.Верлен, його прагнення красою змінити світ.</a:t>
            </a:r>
            <a:endParaRPr lang="ru-RU" sz="3600" b="1" i="1"/>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501063" cy="777875"/>
          </a:xfrm>
        </p:spPr>
        <p:txBody>
          <a:bodyPr/>
          <a:lstStyle/>
          <a:p>
            <a:pPr>
              <a:defRPr/>
            </a:pPr>
            <a:r>
              <a:rPr lang="ru-RU" sz="6600" b="1" dirty="0" smtClean="0">
                <a:solidFill>
                  <a:schemeClr val="bg1"/>
                </a:solidFill>
                <a:effectLst>
                  <a:outerShdw blurRad="38100" dist="38100" dir="2700000" algn="tl">
                    <a:srgbClr val="000000">
                      <a:alpha val="43137"/>
                    </a:srgbClr>
                  </a:outerShdw>
                </a:effectLst>
              </a:rPr>
              <a:t>«Зелень»</a:t>
            </a:r>
            <a:endParaRPr lang="ru-RU" sz="6600" b="1"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bwMode="auto">
          <a:xfrm>
            <a:off x="428625" y="1117600"/>
            <a:ext cx="8715375" cy="5694363"/>
          </a:xfrm>
          <a:prstGeom prst="rect">
            <a:avLst/>
          </a:prstGeom>
          <a:noFill/>
          <a:ln w="9525">
            <a:noFill/>
            <a:miter lim="800000"/>
            <a:headEnd/>
            <a:tailEnd/>
          </a:ln>
        </p:spPr>
        <p:txBody>
          <a:bodyPr>
            <a:spAutoFit/>
          </a:bodyPr>
          <a:lstStyle/>
          <a:p>
            <a:r>
              <a:rPr lang="uk-UA" sz="2800" b="1" i="1"/>
              <a:t>От листя, от квітки, а от плоди на гіллі, </a:t>
            </a:r>
            <a:endParaRPr lang="ru-RU" sz="2800" b="1" i="1"/>
          </a:p>
          <a:p>
            <a:r>
              <a:rPr lang="uk-UA" sz="2800" b="1" i="1"/>
              <a:t>І серце - все для вас, кожнісінький удар. </a:t>
            </a:r>
            <a:endParaRPr lang="ru-RU" sz="2800" b="1" i="1"/>
          </a:p>
          <a:p>
            <a:r>
              <a:rPr lang="uk-UA" sz="2800" b="1" i="1"/>
              <a:t>Хай пощадять його тендітні руки білі, </a:t>
            </a:r>
            <a:endParaRPr lang="ru-RU" sz="2800" b="1" i="1"/>
          </a:p>
          <a:p>
            <a:r>
              <a:rPr lang="uk-UA" sz="2800" b="1" i="1"/>
              <a:t>Нехай потішить вас маленький скромний дар.</a:t>
            </a:r>
            <a:endParaRPr lang="ru-RU" sz="2800" b="1" i="1"/>
          </a:p>
          <a:p>
            <a:r>
              <a:rPr lang="uk-UA" sz="2800" b="1" i="1"/>
              <a:t>Я щойно з вулиці, окроплений росою, </a:t>
            </a:r>
            <a:endParaRPr lang="ru-RU" sz="2800" b="1" i="1"/>
          </a:p>
          <a:p>
            <a:r>
              <a:rPr lang="uk-UA" sz="2800" b="1" i="1"/>
              <a:t>І вітер вранішній чоло перестудив. </a:t>
            </a:r>
            <a:endParaRPr lang="ru-RU" sz="2800" b="1" i="1"/>
          </a:p>
          <a:p>
            <a:r>
              <a:rPr lang="uk-UA" sz="2800" b="1" i="1"/>
              <a:t>Дозвольте ж, біля вас я поживу красою, </a:t>
            </a:r>
            <a:endParaRPr lang="ru-RU" sz="2800" b="1" i="1"/>
          </a:p>
          <a:p>
            <a:r>
              <a:rPr lang="uk-UA" sz="2800" b="1" i="1"/>
              <a:t>Помрію, втомлений, про суще диво з див.</a:t>
            </a:r>
            <a:endParaRPr lang="ru-RU" sz="2800" b="1" i="1"/>
          </a:p>
          <a:p>
            <a:r>
              <a:rPr lang="uk-UA" sz="2800" b="1" i="1"/>
              <a:t>Дозвольте до грудей припасти головою, </a:t>
            </a:r>
            <a:endParaRPr lang="ru-RU" sz="2800" b="1" i="1"/>
          </a:p>
          <a:p>
            <a:r>
              <a:rPr lang="uk-UA" sz="2800" b="1" i="1"/>
              <a:t>У ній, цілованій, — все обертом дзвенить. </a:t>
            </a:r>
            <a:endParaRPr lang="ru-RU" sz="2800" b="1" i="1"/>
          </a:p>
          <a:p>
            <a:r>
              <a:rPr lang="uk-UA" sz="2800" b="1" i="1"/>
              <a:t>Був добрий шторм, та я сп'янілу заспокою, </a:t>
            </a:r>
            <a:endParaRPr lang="ru-RU" sz="2800" b="1" i="1"/>
          </a:p>
          <a:p>
            <a:r>
              <a:rPr lang="uk-UA" sz="2800" b="1" i="1"/>
              <a:t>Я задрімаю, й ви спочиньте хоч на мить.</a:t>
            </a:r>
            <a:endParaRPr lang="ru-RU" sz="2800" b="1" i="1"/>
          </a:p>
          <a:p>
            <a:r>
              <a:rPr lang="uk-UA" sz="1400"/>
              <a:t/>
            </a:r>
            <a:br>
              <a:rPr lang="uk-UA" sz="1400"/>
            </a:br>
            <a:endParaRPr lang="uk-UA"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trips(downLeft)">
                                      <p:cBhvr>
                                        <p:cTn id="16" dur="500"/>
                                        <p:tgtEl>
                                          <p:spTgt spid="4">
                                            <p:txEl>
                                              <p:pRg st="1" end="1"/>
                                            </p:txEl>
                                          </p:spTgt>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strips(downLeft)">
                                      <p:cBhvr>
                                        <p:cTn id="24" dur="500"/>
                                        <p:tgtEl>
                                          <p:spTgt spid="4">
                                            <p:txEl>
                                              <p:pRg st="3" end="3"/>
                                            </p:txEl>
                                          </p:spTgt>
                                        </p:tgtEl>
                                      </p:cBhvr>
                                    </p:animEffect>
                                  </p:childTnLst>
                                </p:cTn>
                              </p:par>
                            </p:childTnLst>
                          </p:cTn>
                        </p:par>
                        <p:par>
                          <p:cTn id="25" fill="hold">
                            <p:stCondLst>
                              <p:cond delay="2500"/>
                            </p:stCondLst>
                            <p:childTnLst>
                              <p:par>
                                <p:cTn id="26" presetID="18" presetClass="entr" presetSubtype="12" fill="hold"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strips(downLeft)">
                                      <p:cBhvr>
                                        <p:cTn id="28" dur="500"/>
                                        <p:tgtEl>
                                          <p:spTgt spid="4">
                                            <p:txEl>
                                              <p:pRg st="4" end="4"/>
                                            </p:txEl>
                                          </p:spTgt>
                                        </p:tgtEl>
                                      </p:cBhvr>
                                    </p:animEffect>
                                  </p:childTnLst>
                                </p:cTn>
                              </p:par>
                            </p:childTnLst>
                          </p:cTn>
                        </p:par>
                        <p:par>
                          <p:cTn id="29" fill="hold">
                            <p:stCondLst>
                              <p:cond delay="3000"/>
                            </p:stCondLst>
                            <p:childTnLst>
                              <p:par>
                                <p:cTn id="30" presetID="18" presetClass="entr" presetSubtype="12"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Left)">
                                      <p:cBhvr>
                                        <p:cTn id="32" dur="500"/>
                                        <p:tgtEl>
                                          <p:spTgt spid="4">
                                            <p:txEl>
                                              <p:pRg st="5" end="5"/>
                                            </p:txEl>
                                          </p:spTgt>
                                        </p:tgtEl>
                                      </p:cBhvr>
                                    </p:animEffect>
                                  </p:childTnLst>
                                </p:cTn>
                              </p:par>
                            </p:childTnLst>
                          </p:cTn>
                        </p:par>
                        <p:par>
                          <p:cTn id="33" fill="hold">
                            <p:stCondLst>
                              <p:cond delay="3500"/>
                            </p:stCondLst>
                            <p:childTnLst>
                              <p:par>
                                <p:cTn id="34" presetID="18" presetClass="entr" presetSubtype="12"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strips(downLeft)">
                                      <p:cBhvr>
                                        <p:cTn id="36" dur="500"/>
                                        <p:tgtEl>
                                          <p:spTgt spid="4">
                                            <p:txEl>
                                              <p:pRg st="6" end="6"/>
                                            </p:txEl>
                                          </p:spTgt>
                                        </p:tgtEl>
                                      </p:cBhvr>
                                    </p:animEffect>
                                  </p:childTnLst>
                                </p:cTn>
                              </p:par>
                            </p:childTnLst>
                          </p:cTn>
                        </p:par>
                        <p:par>
                          <p:cTn id="37" fill="hold">
                            <p:stCondLst>
                              <p:cond delay="4000"/>
                            </p:stCondLst>
                            <p:childTnLst>
                              <p:par>
                                <p:cTn id="38" presetID="18" presetClass="entr" presetSubtype="12"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strips(downLeft)">
                                      <p:cBhvr>
                                        <p:cTn id="40" dur="500"/>
                                        <p:tgtEl>
                                          <p:spTgt spid="4">
                                            <p:txEl>
                                              <p:pRg st="7" end="7"/>
                                            </p:txEl>
                                          </p:spTgt>
                                        </p:tgtEl>
                                      </p:cBhvr>
                                    </p:animEffect>
                                  </p:childTnLst>
                                </p:cTn>
                              </p:par>
                            </p:childTnLst>
                          </p:cTn>
                        </p:par>
                        <p:par>
                          <p:cTn id="41" fill="hold">
                            <p:stCondLst>
                              <p:cond delay="4500"/>
                            </p:stCondLst>
                            <p:childTnLst>
                              <p:par>
                                <p:cTn id="42" presetID="18" presetClass="entr" presetSubtype="12" fill="hold" nodeType="after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strips(downLeft)">
                                      <p:cBhvr>
                                        <p:cTn id="44" dur="500"/>
                                        <p:tgtEl>
                                          <p:spTgt spid="4">
                                            <p:txEl>
                                              <p:pRg st="8" end="8"/>
                                            </p:txEl>
                                          </p:spTgt>
                                        </p:tgtEl>
                                      </p:cBhvr>
                                    </p:animEffect>
                                  </p:childTnLst>
                                </p:cTn>
                              </p:par>
                            </p:childTnLst>
                          </p:cTn>
                        </p:par>
                        <p:par>
                          <p:cTn id="45" fill="hold">
                            <p:stCondLst>
                              <p:cond delay="5000"/>
                            </p:stCondLst>
                            <p:childTnLst>
                              <p:par>
                                <p:cTn id="46" presetID="18" presetClass="entr" presetSubtype="12" fill="hold" nodeType="after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strips(downLeft)">
                                      <p:cBhvr>
                                        <p:cTn id="48" dur="500"/>
                                        <p:tgtEl>
                                          <p:spTgt spid="4">
                                            <p:txEl>
                                              <p:pRg st="9" end="9"/>
                                            </p:txEl>
                                          </p:spTgt>
                                        </p:tgtEl>
                                      </p:cBhvr>
                                    </p:animEffect>
                                  </p:childTnLst>
                                </p:cTn>
                              </p:par>
                            </p:childTnLst>
                          </p:cTn>
                        </p:par>
                        <p:par>
                          <p:cTn id="49" fill="hold">
                            <p:stCondLst>
                              <p:cond delay="5500"/>
                            </p:stCondLst>
                            <p:childTnLst>
                              <p:par>
                                <p:cTn id="50" presetID="18" presetClass="entr" presetSubtype="12" fill="hold" nodeType="after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strips(downLeft)">
                                      <p:cBhvr>
                                        <p:cTn id="52" dur="500"/>
                                        <p:tgtEl>
                                          <p:spTgt spid="4">
                                            <p:txEl>
                                              <p:pRg st="10" end="10"/>
                                            </p:txEl>
                                          </p:spTgt>
                                        </p:tgtEl>
                                      </p:cBhvr>
                                    </p:animEffect>
                                  </p:childTnLst>
                                </p:cTn>
                              </p:par>
                            </p:childTnLst>
                          </p:cTn>
                        </p:par>
                        <p:par>
                          <p:cTn id="53" fill="hold">
                            <p:stCondLst>
                              <p:cond delay="6000"/>
                            </p:stCondLst>
                            <p:childTnLst>
                              <p:par>
                                <p:cTn id="54" presetID="18" presetClass="entr" presetSubtype="12" fill="hold" nodeType="after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strips(downLeft)">
                                      <p:cBhvr>
                                        <p:cTn id="5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908175" y="274638"/>
            <a:ext cx="5688013" cy="777875"/>
          </a:xfrm>
        </p:spPr>
        <p:txBody>
          <a:bodyPr/>
          <a:lstStyle/>
          <a:p>
            <a:endParaRPr lang="en-US" smtClean="0">
              <a:solidFill>
                <a:schemeClr val="bg1"/>
              </a:solidFill>
            </a:endParaRPr>
          </a:p>
        </p:txBody>
      </p:sp>
      <p:sp>
        <p:nvSpPr>
          <p:cNvPr id="3075" name="Rectangle 3"/>
          <p:cNvSpPr>
            <a:spLocks noGrp="1" noChangeArrowheads="1"/>
          </p:cNvSpPr>
          <p:nvPr>
            <p:ph type="body" idx="1"/>
          </p:nvPr>
        </p:nvSpPr>
        <p:spPr>
          <a:xfrm>
            <a:off x="0" y="1143000"/>
            <a:ext cx="9144000" cy="4525963"/>
          </a:xfrm>
        </p:spPr>
        <p:txBody>
          <a:bodyPr/>
          <a:lstStyle/>
          <a:p>
            <a:r>
              <a:rPr lang="uk-UA" sz="4400" b="1" i="1" smtClean="0"/>
              <a:t>У постаті письменника Анатоль Франс, його сучасник, убачав "найбільш оригінального, грішного, містичного, найбільш натхненного і справжнього серед сучасних поетів".</a:t>
            </a:r>
            <a:endParaRPr lang="ru-RU" sz="4400" b="1" i="1" smtClean="0"/>
          </a:p>
          <a:p>
            <a:endParaRPr lang="ru-RU" b="1" i="1" smtClean="0"/>
          </a:p>
          <a:p>
            <a:endParaRPr lang="ru-RU" b="1" i="1" smtClean="0">
              <a:solidFill>
                <a:srgbClr val="003366"/>
              </a:solidFill>
            </a:endParaRPr>
          </a:p>
        </p:txBody>
      </p:sp>
      <p:pic>
        <p:nvPicPr>
          <p:cNvPr id="13314" name="Picture 2"/>
          <p:cNvPicPr>
            <a:picLocks noChangeAspect="1" noChangeArrowheads="1"/>
          </p:cNvPicPr>
          <p:nvPr/>
        </p:nvPicPr>
        <p:blipFill>
          <a:blip r:embed="rId2"/>
          <a:srcRect/>
          <a:stretch>
            <a:fillRect/>
          </a:stretch>
        </p:blipFill>
        <p:spPr bwMode="auto">
          <a:xfrm>
            <a:off x="214313" y="214313"/>
            <a:ext cx="5429250" cy="657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to="" calcmode="lin" valueType="num">
                                      <p:cBhvr>
                                        <p:cTn id="12" dur="1" fill="hold"/>
                                        <p:tgtEl>
                                          <p:spTgt spid="133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b="1" smtClean="0"/>
              <a:t>Що відомо нам про життя Поля Верлена? Життя П. Верлена було сповнене злетів і падінь, добропорядного існування й ув'язнення, захоплення Паризькою Комуною і пошуками Бога, радощами богеми і безпритульного злидарювання. Пристрасний і неврівноважений, чутливий і надзвичайно емоційний, він постійно шукав себе у суперечностях долі, виливаючи щастя і біль, тугу і самотність у віршах.</a:t>
            </a:r>
            <a:endParaRPr lang="ru-RU" b="1" smtClean="0">
              <a:solidFill>
                <a:srgbClr val="003366"/>
              </a:solidFill>
            </a:endParaRPr>
          </a:p>
        </p:txBody>
      </p:sp>
      <p:pic>
        <p:nvPicPr>
          <p:cNvPr id="4100" name="Picture 4"/>
          <p:cNvPicPr>
            <a:picLocks noChangeAspect="1" noChangeArrowheads="1"/>
          </p:cNvPicPr>
          <p:nvPr/>
        </p:nvPicPr>
        <p:blipFill>
          <a:blip r:embed="rId2"/>
          <a:srcRect/>
          <a:stretch>
            <a:fillRect/>
          </a:stretch>
        </p:blipFill>
        <p:spPr bwMode="auto">
          <a:xfrm>
            <a:off x="3578225" y="0"/>
            <a:ext cx="55657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 to="" calcmode="lin" valueType="num">
                                      <p:cBhvr>
                                        <p:cTn id="17" dur="1" fill="hold"/>
                                        <p:tgtEl>
                                          <p:spTgt spid="4099">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 to="" calcmode="lin" valueType="num">
                                      <p:cBhvr>
                                        <p:cTn id="22" dur="1" fill="hold"/>
                                        <p:tgtEl>
                                          <p:spTgt spid="41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sz="3600" b="1" smtClean="0"/>
              <a:t>Поль Верлен — найпопулярніший і найвідоміший поет символістського періоду світової літератури, людина, яка поєднувала в собі безмежну поетичну обдарованість і слабкість вдачі. Життєвий шлях Поля перетворився на суцільну муку і страждання, причиною яких був сам. </a:t>
            </a:r>
            <a:endParaRPr lang="ru-RU" sz="3600" b="1" smtClean="0">
              <a:solidFill>
                <a:srgbClr val="003366"/>
              </a:solidFill>
            </a:endParaRPr>
          </a:p>
        </p:txBody>
      </p:sp>
      <p:pic>
        <p:nvPicPr>
          <p:cNvPr id="18434" name="Picture 2"/>
          <p:cNvPicPr>
            <a:picLocks noChangeAspect="1" noChangeArrowheads="1"/>
          </p:cNvPicPr>
          <p:nvPr/>
        </p:nvPicPr>
        <p:blipFill>
          <a:blip r:embed="rId2"/>
          <a:srcRect/>
          <a:stretch>
            <a:fillRect/>
          </a:stretch>
        </p:blipFill>
        <p:spPr bwMode="auto">
          <a:xfrm>
            <a:off x="4214813" y="0"/>
            <a:ext cx="4929187" cy="687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 to="" calcmode="lin" valueType="num">
                                      <p:cBhvr>
                                        <p:cTn id="12" dur="1" fill="hold"/>
                                        <p:tgtEl>
                                          <p:spTgt spid="184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57375" y="0"/>
            <a:ext cx="5688013" cy="777875"/>
          </a:xfrm>
        </p:spPr>
        <p:txBody>
          <a:bodyPr/>
          <a:lstStyle/>
          <a:p>
            <a:pPr>
              <a:defRPr/>
            </a:pPr>
            <a:r>
              <a:rPr lang="ru-RU" sz="6600" b="1" dirty="0" err="1" smtClean="0">
                <a:solidFill>
                  <a:schemeClr val="bg1"/>
                </a:solidFill>
                <a:effectLst>
                  <a:outerShdw blurRad="38100" dist="38100" dir="2700000" algn="tl">
                    <a:srgbClr val="000000">
                      <a:alpha val="43137"/>
                    </a:srgbClr>
                  </a:outerShdw>
                </a:effectLst>
              </a:rPr>
              <a:t>Біографія</a:t>
            </a:r>
            <a:endParaRPr lang="ru-RU" sz="6600" b="1" dirty="0">
              <a:solidFill>
                <a:schemeClr val="bg1"/>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214313" y="1143000"/>
            <a:ext cx="8715375" cy="4983163"/>
          </a:xfrm>
        </p:spPr>
        <p:txBody>
          <a:bodyPr/>
          <a:lstStyle/>
          <a:p>
            <a:pPr marL="0" indent="0">
              <a:buFontTx/>
              <a:buNone/>
            </a:pPr>
            <a:r>
              <a:rPr lang="uk-UA" sz="3600" b="1" smtClean="0"/>
              <a:t>Здавалось, дитинство поета, яке він вважав «веселим», та його молоді роки не пророкували якихось негараздів. Поль Верлен народився 1844 р. у місті Мец, де служив тоді батько малюка, військовий інженер за фахом. Після його відставки родина переїхала до Парижа (1851). </a:t>
            </a:r>
            <a:endParaRPr lang="ru-RU" sz="3600" b="1" smtClean="0">
              <a:solidFill>
                <a:srgbClr val="003366"/>
              </a:solidFill>
            </a:endParaRPr>
          </a:p>
        </p:txBody>
      </p:sp>
      <p:pic>
        <p:nvPicPr>
          <p:cNvPr id="1945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a:spLocks noChangeArrowheads="1"/>
          </p:cNvSpPr>
          <p:nvPr/>
        </p:nvSpPr>
        <p:spPr bwMode="auto">
          <a:xfrm>
            <a:off x="7000875" y="571500"/>
            <a:ext cx="3214688" cy="584200"/>
          </a:xfrm>
          <a:prstGeom prst="rect">
            <a:avLst/>
          </a:prstGeom>
          <a:noFill/>
          <a:ln w="9525">
            <a:noFill/>
            <a:miter lim="800000"/>
            <a:headEnd/>
            <a:tailEnd/>
          </a:ln>
        </p:spPr>
        <p:txBody>
          <a:bodyPr>
            <a:spAutoFit/>
          </a:bodyPr>
          <a:lstStyle/>
          <a:p>
            <a:r>
              <a:rPr lang="uk-UA" sz="3200" b="1"/>
              <a:t>Мец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 to="" calcmode="lin" valueType="num">
                                      <p:cBhvr>
                                        <p:cTn id="12" dur="1" fill="hold"/>
                                        <p:tgtEl>
                                          <p:spTgt spid="19458"/>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to="" calcmode="lin" valueType="num">
                                      <p:cBhvr>
                                        <p:cTn id="15"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Ландшафт">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Ландшафт</Template>
  <TotalTime>154</TotalTime>
  <Words>2129</Words>
  <Application>Microsoft Office PowerPoint</Application>
  <PresentationFormat>Экран (4:3)</PresentationFormat>
  <Paragraphs>157</Paragraphs>
  <Slides>53</Slides>
  <Notes>1</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53</vt:i4>
      </vt:variant>
    </vt:vector>
  </HeadingPairs>
  <TitlesOfParts>
    <vt:vector size="56" baseType="lpstr">
      <vt:lpstr>Arial</vt:lpstr>
      <vt:lpstr>Calibri</vt:lpstr>
      <vt:lpstr>Ландшафт</vt:lpstr>
      <vt:lpstr>Поль Верлен</vt:lpstr>
      <vt:lpstr>Слайд 2</vt:lpstr>
      <vt:lpstr>Слайд 3</vt:lpstr>
      <vt:lpstr>Слайд 4</vt:lpstr>
      <vt:lpstr>Слайд 5</vt:lpstr>
      <vt:lpstr>Слайд 6</vt:lpstr>
      <vt:lpstr>Біографія</vt:lpstr>
      <vt:lpstr>Біографія</vt:lpstr>
      <vt:lpstr>Біографія</vt:lpstr>
      <vt:lpstr>Біографія</vt:lpstr>
      <vt:lpstr>Біографія</vt:lpstr>
      <vt:lpstr>Біографія</vt:lpstr>
      <vt:lpstr>Біографія</vt:lpstr>
      <vt:lpstr>Біографія</vt:lpstr>
      <vt:lpstr>Біографія</vt:lpstr>
      <vt:lpstr>Біографія</vt:lpstr>
      <vt:lpstr>Біографія</vt:lpstr>
      <vt:lpstr>Біографія</vt:lpstr>
      <vt:lpstr>Біографія</vt:lpstr>
      <vt:lpstr>«Поетичне мистецтво»</vt:lpstr>
      <vt:lpstr>«Поетичне мистецтво»</vt:lpstr>
      <vt:lpstr>«Поетичне мистецтво»</vt:lpstr>
      <vt:lpstr>«Поетичне мистецтво»</vt:lpstr>
      <vt:lpstr>«Поетичне мистецтво»</vt:lpstr>
      <vt:lpstr>«Поетичне мистецтво»</vt:lpstr>
      <vt:lpstr>Слайд 26</vt:lpstr>
      <vt:lpstr>Слайд 27</vt:lpstr>
      <vt:lpstr>Слайд 28</vt:lpstr>
      <vt:lpstr>Слайд 29</vt:lpstr>
      <vt:lpstr>Особливості поетики П.Верлена</vt:lpstr>
      <vt:lpstr>Слайд 31</vt:lpstr>
      <vt:lpstr>Слайд 32</vt:lpstr>
      <vt:lpstr>Слайд 33</vt:lpstr>
      <vt:lpstr>Слайд 34</vt:lpstr>
      <vt:lpstr>Збірка «Сатурнічні поезії» </vt:lpstr>
      <vt:lpstr>Збірка «Сатурнічні поезії» </vt:lpstr>
      <vt:lpstr>Збірка «Сатурнічні поезії» </vt:lpstr>
      <vt:lpstr>Збірка «Сатурнічні поезії» </vt:lpstr>
      <vt:lpstr>“Осіння пісня” </vt:lpstr>
      <vt:lpstr>Збірка «Сатурнічні поезії» </vt:lpstr>
      <vt:lpstr>Збірка «Сатурнічні поезії» </vt:lpstr>
      <vt:lpstr>«Мудрість»</vt:lpstr>
      <vt:lpstr>Слайд 43</vt:lpstr>
      <vt:lpstr>Слайд 44</vt:lpstr>
      <vt:lpstr>Слайд 45</vt:lpstr>
      <vt:lpstr>«Сентиментальна прогулянка»</vt:lpstr>
      <vt:lpstr>«Сентиментальна прогулянка»</vt:lpstr>
      <vt:lpstr>«Сентиментальна прогулянка»</vt:lpstr>
      <vt:lpstr>«Так тихо серце плаче»</vt:lpstr>
      <vt:lpstr>Слайд 50</vt:lpstr>
      <vt:lpstr>Висновки</vt:lpstr>
      <vt:lpstr>Висновки</vt:lpstr>
      <vt:lpstr>«Зелень»</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Поль Верлен</dc:title>
  <dc:creator>Customer</dc:creator>
  <cp:lastModifiedBy>Makas</cp:lastModifiedBy>
  <cp:revision>31</cp:revision>
  <dcterms:created xsi:type="dcterms:W3CDTF">2011-03-07T08:30:43Z</dcterms:created>
  <dcterms:modified xsi:type="dcterms:W3CDTF">2012-03-27T20:00:22Z</dcterms:modified>
</cp:coreProperties>
</file>