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1" d="100"/>
          <a:sy n="81" d="100"/>
        </p:scale>
        <p:origin x="-105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11"/>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13"/>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18"/>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Прямая соединительная линия 10"/>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Прямая соединительная линия 1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Прямая соединительная линия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4"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5" name="Прямая соединительная линия 21"/>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6"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Овал 22"/>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Овал 23"/>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Овал 25"/>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Овал 24"/>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Заголовок 7"/>
          <p:cNvSpPr>
            <a:spLocks noGrp="1"/>
          </p:cNvSpPr>
          <p:nvPr>
            <p:ph type="ctrTitle"/>
          </p:nvPr>
        </p:nvSpPr>
        <p:spPr>
          <a:xfrm>
            <a:off x="2286000" y="3124200"/>
            <a:ext cx="6172200" cy="1894362"/>
          </a:xfrm>
        </p:spPr>
        <p:txBody>
          <a:bodyPr/>
          <a:lstStyle>
            <a:lvl1pPr>
              <a:defRPr b="1"/>
            </a:lvl1pPr>
          </a:lstStyle>
          <a:p>
            <a:r>
              <a:rPr lang="ru-RU" smtClean="0"/>
              <a:t>Образец заголовка</a:t>
            </a:r>
            <a:endParaRPr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22" name="Дата 27"/>
          <p:cNvSpPr>
            <a:spLocks noGrp="1"/>
          </p:cNvSpPr>
          <p:nvPr>
            <p:ph type="dt" sz="half" idx="10"/>
          </p:nvPr>
        </p:nvSpPr>
        <p:spPr bwMode="auto">
          <a:xfrm rot="5400000">
            <a:off x="7764463" y="1174750"/>
            <a:ext cx="2286000" cy="381000"/>
          </a:xfrm>
        </p:spPr>
        <p:txBody>
          <a:bodyPr/>
          <a:lstStyle>
            <a:lvl1pPr>
              <a:defRPr/>
            </a:lvl1pPr>
          </a:lstStyle>
          <a:p>
            <a:pPr>
              <a:defRPr/>
            </a:pPr>
            <a:fld id="{2520FD15-B7EC-4877-B670-EEAD579484E3}" type="datetimeFigureOut">
              <a:rPr lang="ru-RU"/>
              <a:pPr>
                <a:defRPr/>
              </a:pPr>
              <a:t>17.01.2012</a:t>
            </a:fld>
            <a:endParaRPr lang="ru-RU"/>
          </a:p>
        </p:txBody>
      </p:sp>
      <p:sp>
        <p:nvSpPr>
          <p:cNvPr id="23" name="Нижний колонтитул 16"/>
          <p:cNvSpPr>
            <a:spLocks noGrp="1"/>
          </p:cNvSpPr>
          <p:nvPr>
            <p:ph type="ftr" sz="quarter" idx="11"/>
          </p:nvPr>
        </p:nvSpPr>
        <p:spPr bwMode="auto">
          <a:xfrm rot="5400000">
            <a:off x="7077076" y="4181475"/>
            <a:ext cx="3657600" cy="384175"/>
          </a:xfrm>
        </p:spPr>
        <p:txBody>
          <a:bodyPr/>
          <a:lstStyle>
            <a:lvl1pPr>
              <a:defRPr/>
            </a:lvl1pPr>
          </a:lstStyle>
          <a:p>
            <a:pPr>
              <a:defRPr/>
            </a:pPr>
            <a:endParaRPr lang="ru-RU"/>
          </a:p>
        </p:txBody>
      </p:sp>
      <p:sp>
        <p:nvSpPr>
          <p:cNvPr id="24" name="Номер слайда 28"/>
          <p:cNvSpPr>
            <a:spLocks noGrp="1"/>
          </p:cNvSpPr>
          <p:nvPr>
            <p:ph type="sldNum" sz="quarter" idx="12"/>
          </p:nvPr>
        </p:nvSpPr>
        <p:spPr bwMode="auto">
          <a:xfrm>
            <a:off x="1325563" y="4929188"/>
            <a:ext cx="609600" cy="517525"/>
          </a:xfrm>
        </p:spPr>
        <p:txBody>
          <a:bodyPr/>
          <a:lstStyle>
            <a:lvl1pPr>
              <a:defRPr/>
            </a:lvl1pPr>
          </a:lstStyle>
          <a:p>
            <a:pPr>
              <a:defRPr/>
            </a:pPr>
            <a:fld id="{12784B1C-8F1C-4734-9C03-8837EEF6C1ED}"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D1D9B0AA-1CAC-4F2E-B32A-8159A2290362}" type="datetimeFigureOut">
              <a:rPr lang="ru-RU"/>
              <a:pPr>
                <a:defRPr/>
              </a:pPr>
              <a:t>17.01.2012</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33232D9F-90F0-4997-BE24-DB72A775F6DF}"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2EE659B0-A41A-49D8-9D41-42DE7E89CF66}" type="datetimeFigureOut">
              <a:rPr lang="ru-RU"/>
              <a:pPr>
                <a:defRPr/>
              </a:pPr>
              <a:t>17.01.2012</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6ED70FD6-C5F6-4432-8C45-04F8481B0D5B}"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8" name="Содержимое 7"/>
          <p:cNvSpPr>
            <a:spLocks noGrp="1"/>
          </p:cNvSpPr>
          <p:nvPr>
            <p:ph sz="quarter" idx="1"/>
          </p:nvPr>
        </p:nvSpPr>
        <p:spPr>
          <a:xfrm>
            <a:off x="457200" y="1600200"/>
            <a:ext cx="7467600" cy="487375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6"/>
          <p:cNvSpPr>
            <a:spLocks noGrp="1"/>
          </p:cNvSpPr>
          <p:nvPr>
            <p:ph type="dt" sz="half" idx="10"/>
          </p:nvPr>
        </p:nvSpPr>
        <p:spPr/>
        <p:txBody>
          <a:bodyPr rtlCol="0"/>
          <a:lstStyle>
            <a:lvl1pPr>
              <a:defRPr/>
            </a:lvl1pPr>
          </a:lstStyle>
          <a:p>
            <a:pPr>
              <a:defRPr/>
            </a:pPr>
            <a:fld id="{30F86585-42DA-448E-95AB-6454A890624A}" type="datetimeFigureOut">
              <a:rPr lang="ru-RU"/>
              <a:pPr>
                <a:defRPr/>
              </a:pPr>
              <a:t>17.01.2012</a:t>
            </a:fld>
            <a:endParaRPr lang="ru-RU"/>
          </a:p>
        </p:txBody>
      </p:sp>
      <p:sp>
        <p:nvSpPr>
          <p:cNvPr id="5" name="Номер слайда 8"/>
          <p:cNvSpPr>
            <a:spLocks noGrp="1"/>
          </p:cNvSpPr>
          <p:nvPr>
            <p:ph type="sldNum" sz="quarter" idx="11"/>
          </p:nvPr>
        </p:nvSpPr>
        <p:spPr/>
        <p:txBody>
          <a:bodyPr rtlCol="0"/>
          <a:lstStyle>
            <a:lvl1pPr>
              <a:defRPr/>
            </a:lvl1pPr>
          </a:lstStyle>
          <a:p>
            <a:pPr>
              <a:defRPr/>
            </a:pPr>
            <a:fld id="{06C5DFC3-4A50-4107-9403-64871217D49E}" type="slidenum">
              <a:rPr lang="ru-RU"/>
              <a:pPr>
                <a:defRPr/>
              </a:pPr>
              <a:t>‹#›</a:t>
            </a:fld>
            <a:endParaRPr lang="ru-RU"/>
          </a:p>
        </p:txBody>
      </p:sp>
      <p:sp>
        <p:nvSpPr>
          <p:cNvPr id="6" name="Нижний колонтитул 9"/>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4"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9"/>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10"/>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11"/>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Прямая соединительная линия 12"/>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Прямая соединительная линия 14"/>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Прямая соединительная линия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Овал 19"/>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Овал 20"/>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Овал 21"/>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Овал 22"/>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Прямая соединительная линия 25"/>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lang="ru-RU" smtClean="0"/>
              <a:t>Образец заголовка</a:t>
            </a:r>
            <a:endParaRPr lang="en-US"/>
          </a:p>
        </p:txBody>
      </p:sp>
      <p:sp>
        <p:nvSpPr>
          <p:cNvPr id="3" name="Текст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20" name="Дата 3"/>
          <p:cNvSpPr>
            <a:spLocks noGrp="1"/>
          </p:cNvSpPr>
          <p:nvPr>
            <p:ph type="dt" sz="half" idx="10"/>
          </p:nvPr>
        </p:nvSpPr>
        <p:spPr bwMode="auto">
          <a:xfrm rot="5400000">
            <a:off x="7762875" y="1169988"/>
            <a:ext cx="2286000" cy="381000"/>
          </a:xfrm>
        </p:spPr>
        <p:txBody>
          <a:bodyPr/>
          <a:lstStyle>
            <a:lvl1pPr>
              <a:defRPr/>
            </a:lvl1pPr>
          </a:lstStyle>
          <a:p>
            <a:pPr>
              <a:defRPr/>
            </a:pPr>
            <a:fld id="{0EE2B0CC-E01D-4E6E-A4C8-1BF9902FB1B8}" type="datetimeFigureOut">
              <a:rPr lang="ru-RU"/>
              <a:pPr>
                <a:defRPr/>
              </a:pPr>
              <a:t>17.01.2012</a:t>
            </a:fld>
            <a:endParaRPr lang="ru-RU"/>
          </a:p>
        </p:txBody>
      </p:sp>
      <p:sp>
        <p:nvSpPr>
          <p:cNvPr id="21" name="Нижний колонтитул 4"/>
          <p:cNvSpPr>
            <a:spLocks noGrp="1"/>
          </p:cNvSpPr>
          <p:nvPr>
            <p:ph type="ftr" sz="quarter" idx="11"/>
          </p:nvPr>
        </p:nvSpPr>
        <p:spPr bwMode="auto">
          <a:xfrm rot="5400000">
            <a:off x="7077076" y="4178300"/>
            <a:ext cx="3657600" cy="384175"/>
          </a:xfrm>
        </p:spPr>
        <p:txBody>
          <a:bodyPr/>
          <a:lstStyle>
            <a:lvl1pPr>
              <a:defRPr/>
            </a:lvl1pPr>
          </a:lstStyle>
          <a:p>
            <a:pPr>
              <a:defRPr/>
            </a:pPr>
            <a:endParaRPr lang="ru-RU"/>
          </a:p>
        </p:txBody>
      </p:sp>
      <p:sp>
        <p:nvSpPr>
          <p:cNvPr id="22" name="Номер слайда 5"/>
          <p:cNvSpPr>
            <a:spLocks noGrp="1"/>
          </p:cNvSpPr>
          <p:nvPr>
            <p:ph type="sldNum" sz="quarter" idx="12"/>
          </p:nvPr>
        </p:nvSpPr>
        <p:spPr bwMode="auto">
          <a:xfrm>
            <a:off x="1339850" y="4929188"/>
            <a:ext cx="609600" cy="517525"/>
          </a:xfrm>
        </p:spPr>
        <p:txBody>
          <a:bodyPr/>
          <a:lstStyle>
            <a:lvl1pPr>
              <a:defRPr/>
            </a:lvl1pPr>
          </a:lstStyle>
          <a:p>
            <a:pPr>
              <a:defRPr/>
            </a:pPr>
            <a:fld id="{B93CD5B9-0756-4DD1-AFA7-D2197E46D311}"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9" name="Содержимое 8"/>
          <p:cNvSpPr>
            <a:spLocks noGrp="1"/>
          </p:cNvSpPr>
          <p:nvPr>
            <p:ph sz="quarter" idx="1"/>
          </p:nvPr>
        </p:nvSpPr>
        <p:spPr>
          <a:xfrm>
            <a:off x="457200" y="1600200"/>
            <a:ext cx="3657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Содержимое 10"/>
          <p:cNvSpPr>
            <a:spLocks noGrp="1"/>
          </p:cNvSpPr>
          <p:nvPr>
            <p:ph sz="quarter" idx="2"/>
          </p:nvPr>
        </p:nvSpPr>
        <p:spPr>
          <a:xfrm>
            <a:off x="4270248" y="1600200"/>
            <a:ext cx="3657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04E374C4-644A-40C5-B639-E52AF7786152}" type="datetimeFigureOut">
              <a:rPr lang="ru-RU"/>
              <a:pPr>
                <a:defRPr/>
              </a:pPr>
              <a:t>17.01.2012</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2E35F633-3062-4607-B858-14B6BD0E13BA}"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lstStyle>
            <a:lvl1pPr>
              <a:defRPr/>
            </a:lvl1pPr>
          </a:lstStyle>
          <a:p>
            <a:r>
              <a:rPr lang="ru-RU" smtClean="0"/>
              <a:t>Образец заголовка</a:t>
            </a:r>
            <a:endParaRPr lang="en-US"/>
          </a:p>
        </p:txBody>
      </p:sp>
      <p:sp>
        <p:nvSpPr>
          <p:cNvPr id="11" name="Содержимое 10"/>
          <p:cNvSpPr>
            <a:spLocks noGrp="1"/>
          </p:cNvSpPr>
          <p:nvPr>
            <p:ph sz="quarter" idx="2"/>
          </p:nvPr>
        </p:nvSpPr>
        <p:spPr>
          <a:xfrm>
            <a:off x="457200" y="2362200"/>
            <a:ext cx="3657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quarter" idx="4"/>
          </p:nvPr>
        </p:nvSpPr>
        <p:spPr>
          <a:xfrm>
            <a:off x="4371975" y="2362200"/>
            <a:ext cx="3657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ru-RU" smtClean="0"/>
              <a:t>Образец текста</a:t>
            </a:r>
          </a:p>
        </p:txBody>
      </p:sp>
      <p:sp>
        <p:nvSpPr>
          <p:cNvPr id="7" name="Дата 13"/>
          <p:cNvSpPr>
            <a:spLocks noGrp="1"/>
          </p:cNvSpPr>
          <p:nvPr>
            <p:ph type="dt" sz="half" idx="10"/>
          </p:nvPr>
        </p:nvSpPr>
        <p:spPr/>
        <p:txBody>
          <a:bodyPr/>
          <a:lstStyle>
            <a:lvl1pPr>
              <a:defRPr/>
            </a:lvl1pPr>
          </a:lstStyle>
          <a:p>
            <a:pPr>
              <a:defRPr/>
            </a:pPr>
            <a:fld id="{71FC2B09-1832-4054-A191-5CE3761A31F4}" type="datetimeFigureOut">
              <a:rPr lang="ru-RU"/>
              <a:pPr>
                <a:defRPr/>
              </a:pPr>
              <a:t>17.01.2012</a:t>
            </a:fld>
            <a:endParaRPr lang="ru-RU"/>
          </a:p>
        </p:txBody>
      </p:sp>
      <p:sp>
        <p:nvSpPr>
          <p:cNvPr id="8" name="Нижний колонтитул 2"/>
          <p:cNvSpPr>
            <a:spLocks noGrp="1"/>
          </p:cNvSpPr>
          <p:nvPr>
            <p:ph type="ftr" sz="quarter" idx="11"/>
          </p:nvPr>
        </p:nvSpPr>
        <p:spPr/>
        <p:txBody>
          <a:bodyPr/>
          <a:lstStyle>
            <a:lvl1pPr>
              <a:defRPr/>
            </a:lvl1pPr>
          </a:lstStyle>
          <a:p>
            <a:pPr>
              <a:defRPr/>
            </a:pPr>
            <a:endParaRPr lang="ru-RU"/>
          </a:p>
        </p:txBody>
      </p:sp>
      <p:sp>
        <p:nvSpPr>
          <p:cNvPr id="9" name="Номер слайда 22"/>
          <p:cNvSpPr>
            <a:spLocks noGrp="1"/>
          </p:cNvSpPr>
          <p:nvPr>
            <p:ph type="sldNum" sz="quarter" idx="12"/>
          </p:nvPr>
        </p:nvSpPr>
        <p:spPr/>
        <p:txBody>
          <a:bodyPr/>
          <a:lstStyle>
            <a:lvl1pPr>
              <a:defRPr/>
            </a:lvl1pPr>
          </a:lstStyle>
          <a:p>
            <a:pPr>
              <a:defRPr/>
            </a:pPr>
            <a:fld id="{20D0A874-A9E8-4097-9B3B-672D5EAC602E}"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5"/>
          <p:cNvSpPr>
            <a:spLocks noGrp="1"/>
          </p:cNvSpPr>
          <p:nvPr>
            <p:ph type="dt" sz="half" idx="10"/>
          </p:nvPr>
        </p:nvSpPr>
        <p:spPr/>
        <p:txBody>
          <a:bodyPr rtlCol="0"/>
          <a:lstStyle>
            <a:lvl1pPr>
              <a:defRPr/>
            </a:lvl1pPr>
          </a:lstStyle>
          <a:p>
            <a:pPr>
              <a:defRPr/>
            </a:pPr>
            <a:fld id="{FFC38F09-6229-40A4-AAE6-66B7C0451F5F}" type="datetimeFigureOut">
              <a:rPr lang="ru-RU"/>
              <a:pPr>
                <a:defRPr/>
              </a:pPr>
              <a:t>17.01.2012</a:t>
            </a:fld>
            <a:endParaRPr lang="ru-RU"/>
          </a:p>
        </p:txBody>
      </p:sp>
      <p:sp>
        <p:nvSpPr>
          <p:cNvPr id="4" name="Номер слайда 6"/>
          <p:cNvSpPr>
            <a:spLocks noGrp="1"/>
          </p:cNvSpPr>
          <p:nvPr>
            <p:ph type="sldNum" sz="quarter" idx="11"/>
          </p:nvPr>
        </p:nvSpPr>
        <p:spPr/>
        <p:txBody>
          <a:bodyPr rtlCol="0"/>
          <a:lstStyle>
            <a:lvl1pPr>
              <a:defRPr/>
            </a:lvl1pPr>
          </a:lstStyle>
          <a:p>
            <a:pPr>
              <a:defRPr/>
            </a:pPr>
            <a:fld id="{B9FE3BCC-7B98-4033-A2F4-C033E4CD3AB0}" type="slidenum">
              <a:rPr lang="ru-RU"/>
              <a:pPr>
                <a:defRPr/>
              </a:pPr>
              <a:t>‹#›</a:t>
            </a:fld>
            <a:endParaRPr lang="ru-RU"/>
          </a:p>
        </p:txBody>
      </p:sp>
      <p:sp>
        <p:nvSpPr>
          <p:cNvPr id="5" name="Нижний колонтитул 7"/>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fld id="{F8F2880E-F95D-4889-8E25-147E272661DB}" type="datetimeFigureOut">
              <a:rPr lang="ru-RU"/>
              <a:pPr>
                <a:defRPr/>
              </a:pPr>
              <a:t>17.01.2012</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pPr>
              <a:defRPr/>
            </a:pPr>
            <a:fld id="{F4734461-E545-41FA-A0E3-3EDFA2E7E931}"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Прямая соединительная линия 8"/>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Овал 13"/>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Заголовок 1"/>
          <p:cNvSpPr>
            <a:spLocks noGrp="1"/>
          </p:cNvSpPr>
          <p:nvPr>
            <p:ph type="title"/>
          </p:nvPr>
        </p:nvSpPr>
        <p:spPr>
          <a:xfrm rot="5400000">
            <a:off x="3371850" y="3200400"/>
            <a:ext cx="6309360" cy="457200"/>
          </a:xfrm>
        </p:spPr>
        <p:txBody>
          <a:bodyPr/>
          <a:lstStyle>
            <a:lvl1pPr algn="l">
              <a:buNone/>
              <a:defRPr sz="2000" b="1" cap="small" baseline="0"/>
            </a:lvl1pPr>
          </a:lstStyle>
          <a:p>
            <a:r>
              <a:rPr lang="ru-RU" smtClean="0"/>
              <a:t>Образец заголовка</a:t>
            </a:r>
            <a:endParaRPr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8" name="Содержимое 17"/>
          <p:cNvSpPr>
            <a:spLocks noGrp="1"/>
          </p:cNvSpPr>
          <p:nvPr>
            <p:ph sz="quarter" idx="1"/>
          </p:nvPr>
        </p:nvSpPr>
        <p:spPr>
          <a:xfrm>
            <a:off x="304800" y="274320"/>
            <a:ext cx="5638800" cy="632764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Дата 20"/>
          <p:cNvSpPr>
            <a:spLocks noGrp="1"/>
          </p:cNvSpPr>
          <p:nvPr>
            <p:ph type="dt" sz="half" idx="10"/>
          </p:nvPr>
        </p:nvSpPr>
        <p:spPr/>
        <p:txBody>
          <a:bodyPr rtlCol="0"/>
          <a:lstStyle>
            <a:lvl1pPr>
              <a:defRPr/>
            </a:lvl1pPr>
          </a:lstStyle>
          <a:p>
            <a:pPr>
              <a:defRPr/>
            </a:pPr>
            <a:fld id="{AF330B76-3EB3-48C4-8C1C-A946E7F72CB9}" type="datetimeFigureOut">
              <a:rPr lang="ru-RU"/>
              <a:pPr>
                <a:defRPr/>
              </a:pPr>
              <a:t>17.01.2012</a:t>
            </a:fld>
            <a:endParaRPr lang="ru-RU"/>
          </a:p>
        </p:txBody>
      </p:sp>
      <p:sp>
        <p:nvSpPr>
          <p:cNvPr id="13" name="Номер слайда 21"/>
          <p:cNvSpPr>
            <a:spLocks noGrp="1"/>
          </p:cNvSpPr>
          <p:nvPr>
            <p:ph type="sldNum" sz="quarter" idx="11"/>
          </p:nvPr>
        </p:nvSpPr>
        <p:spPr/>
        <p:txBody>
          <a:bodyPr rtlCol="0"/>
          <a:lstStyle>
            <a:lvl1pPr>
              <a:defRPr/>
            </a:lvl1pPr>
          </a:lstStyle>
          <a:p>
            <a:pPr>
              <a:defRPr/>
            </a:pPr>
            <a:fld id="{FB5153BB-AE69-433F-A933-02FC1FC595C9}" type="slidenum">
              <a:rPr lang="ru-RU"/>
              <a:pPr>
                <a:defRPr/>
              </a:pPr>
              <a:t>‹#›</a:t>
            </a:fld>
            <a:endParaRPr lang="ru-RU"/>
          </a:p>
        </p:txBody>
      </p:sp>
      <p:sp>
        <p:nvSpPr>
          <p:cNvPr id="14" name="Нижний колонтитул 22"/>
          <p:cNvSpPr>
            <a:spLocks noGrp="1"/>
          </p:cNvSpPr>
          <p:nvPr>
            <p:ph type="ftr" sz="quarter" idx="12"/>
          </p:nvPr>
        </p:nvSpPr>
        <p:spPr/>
        <p:txBody>
          <a:bodyPr rtlCol="0"/>
          <a:lstStyle>
            <a:lvl1pPr>
              <a:defRPr/>
            </a:lvl1pPr>
          </a:lstStyle>
          <a:p>
            <a:pPr>
              <a:defRPr/>
            </a:pPr>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Овал 12"/>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Прямая соединительная линия 19"/>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Заголовок 1"/>
          <p:cNvSpPr>
            <a:spLocks noGrp="1"/>
          </p:cNvSpPr>
          <p:nvPr>
            <p:ph type="title"/>
          </p:nvPr>
        </p:nvSpPr>
        <p:spPr>
          <a:xfrm rot="5400000">
            <a:off x="3350133" y="3200400"/>
            <a:ext cx="6309360" cy="457200"/>
          </a:xfrm>
        </p:spPr>
        <p:txBody>
          <a:bodyPr/>
          <a:lstStyle>
            <a:lvl1pPr algn="l">
              <a:buNone/>
              <a:defRPr sz="2000" b="1"/>
            </a:lvl1pPr>
          </a:lstStyle>
          <a:p>
            <a:r>
              <a:rPr lang="ru-RU" smtClean="0"/>
              <a:t>Образец заголовка</a:t>
            </a:r>
            <a:endParaRPr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ru-RU" smtClean="0"/>
              <a:t>Образец текста</a:t>
            </a:r>
          </a:p>
        </p:txBody>
      </p:sp>
      <p:sp>
        <p:nvSpPr>
          <p:cNvPr id="12" name="Дата 16"/>
          <p:cNvSpPr>
            <a:spLocks noGrp="1"/>
          </p:cNvSpPr>
          <p:nvPr>
            <p:ph type="dt" sz="half" idx="10"/>
          </p:nvPr>
        </p:nvSpPr>
        <p:spPr/>
        <p:txBody>
          <a:bodyPr rtlCol="0"/>
          <a:lstStyle>
            <a:lvl1pPr>
              <a:defRPr/>
            </a:lvl1pPr>
          </a:lstStyle>
          <a:p>
            <a:pPr>
              <a:defRPr/>
            </a:pPr>
            <a:fld id="{A32858E5-5523-4557-A7CA-8D6C0DE427BC}" type="datetimeFigureOut">
              <a:rPr lang="ru-RU"/>
              <a:pPr>
                <a:defRPr/>
              </a:pPr>
              <a:t>17.01.2012</a:t>
            </a:fld>
            <a:endParaRPr lang="ru-RU"/>
          </a:p>
        </p:txBody>
      </p:sp>
      <p:sp>
        <p:nvSpPr>
          <p:cNvPr id="13" name="Номер слайда 17"/>
          <p:cNvSpPr>
            <a:spLocks noGrp="1"/>
          </p:cNvSpPr>
          <p:nvPr>
            <p:ph type="sldNum" sz="quarter" idx="11"/>
          </p:nvPr>
        </p:nvSpPr>
        <p:spPr/>
        <p:txBody>
          <a:bodyPr rtlCol="0"/>
          <a:lstStyle>
            <a:lvl1pPr>
              <a:defRPr/>
            </a:lvl1pPr>
          </a:lstStyle>
          <a:p>
            <a:pPr>
              <a:defRPr/>
            </a:pPr>
            <a:fld id="{9EF9B716-1ECE-493B-B939-85B61AB86A9D}" type="slidenum">
              <a:rPr lang="ru-RU"/>
              <a:pPr>
                <a:defRPr/>
              </a:pPr>
              <a:t>‹#›</a:t>
            </a:fld>
            <a:endParaRPr lang="ru-RU"/>
          </a:p>
        </p:txBody>
      </p:sp>
      <p:sp>
        <p:nvSpPr>
          <p:cNvPr id="14" name="Нижний колонтитул 20"/>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lang="ru-RU" smtClean="0"/>
              <a:t>Образец заголовка</a:t>
            </a:r>
            <a:endParaRPr lang="en-US"/>
          </a:p>
        </p:txBody>
      </p:sp>
      <p:sp>
        <p:nvSpPr>
          <p:cNvPr id="1028" name="Текст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defRPr>
            </a:lvl1pPr>
          </a:lstStyle>
          <a:p>
            <a:pPr>
              <a:defRPr/>
            </a:pPr>
            <a:fld id="{D1E10BEB-DED9-41DB-AB56-2069C3E15970}" type="datetimeFigureOut">
              <a:rPr lang="ru-RU"/>
              <a:pPr>
                <a:defRPr/>
              </a:pPr>
              <a:t>17.01.2012</a:t>
            </a:fld>
            <a:endParaRPr lang="ru-RU"/>
          </a:p>
        </p:txBody>
      </p:sp>
      <p:sp>
        <p:nvSpPr>
          <p:cNvPr id="3" name="Нижний колонтитул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defRPr>
            </a:lvl1pPr>
          </a:lstStyle>
          <a:p>
            <a:pPr>
              <a:defRPr/>
            </a:pPr>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Овал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Номер слайда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a:solidFill>
                  <a:srgbClr val="FFFFFF"/>
                </a:solidFill>
                <a:latin typeface="+mn-lt"/>
              </a:defRPr>
            </a:lvl1pPr>
          </a:lstStyle>
          <a:p>
            <a:pPr>
              <a:defRPr/>
            </a:pPr>
            <a:fld id="{C2ED69DB-74F2-4AB2-AE8E-FE68B9A4A42F}"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0" r:id="rId5"/>
    <p:sldLayoutId id="2147483675" r:id="rId6"/>
    <p:sldLayoutId id="2147483669" r:id="rId7"/>
    <p:sldLayoutId id="2147483676" r:id="rId8"/>
    <p:sldLayoutId id="2147483677" r:id="rId9"/>
    <p:sldLayoutId id="2147483668" r:id="rId10"/>
    <p:sldLayoutId id="2147483667" r:id="rId11"/>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audio" Target="file:///C:\Users\Iv\Desktop\Narodnaya_muzyka_-_Ukrainskaya_Narodnaya_muzyka.mp3" TargetMode="Externa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uk.wikipedia.org/wiki/%D0%A4%D0%B0%D0%B9%D0%BB:%D0%9A%D0%BE%D1%81%D0%B0%D1%87_%D0%9F%D0%B5%D1%82%D1%80%D0%BE.jpg"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uk.wikipedia.org/wiki/%D0%A4%D0%B0%D0%B9%D0%BB:%D0%9F%D1%87%D1%96%D0%BB%D0%BA%D0%B01896.jpg"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bwMode="auto">
          <a:xfrm>
            <a:off x="2209800" y="1524000"/>
            <a:ext cx="6172200" cy="1752600"/>
          </a:xfrm>
        </p:spPr>
        <p:txBody>
          <a:bodyPr wrap="square" lIns="91440" tIns="45720" rIns="91440" bIns="45720" numCol="1" anchorCtr="0" compatLnSpc="1">
            <a:prstTxWarp prst="textNoShape">
              <a:avLst/>
            </a:prstTxWarp>
          </a:bodyPr>
          <a:lstStyle/>
          <a:p>
            <a:pPr eaLnBrk="1" hangingPunct="1"/>
            <a:r>
              <a:rPr lang="uk-UA" cap="none" smtClean="0"/>
              <a:t/>
            </a:r>
            <a:br>
              <a:rPr lang="uk-UA" cap="none" smtClean="0"/>
            </a:br>
            <a:endParaRPr lang="ru-RU" cap="none" smtClean="0"/>
          </a:p>
        </p:txBody>
      </p:sp>
      <p:pic>
        <p:nvPicPr>
          <p:cNvPr id="4" name="Narodnaya_muzyka_-_Ukrainskaya_Narodnaya_muzyka.mp3">
            <a:hlinkClick r:id="" action="ppaction://media"/>
          </p:cNvPr>
          <p:cNvPicPr>
            <a:picLocks noRot="1" noChangeAspect="1"/>
          </p:cNvPicPr>
          <p:nvPr>
            <a:audioFile r:link="rId1"/>
          </p:nvPr>
        </p:nvPicPr>
        <p:blipFill>
          <a:blip r:embed="rId3"/>
          <a:srcRect/>
          <a:stretch>
            <a:fillRect/>
          </a:stretch>
        </p:blipFill>
        <p:spPr bwMode="auto">
          <a:xfrm>
            <a:off x="381000" y="381000"/>
            <a:ext cx="304800" cy="304800"/>
          </a:xfrm>
          <a:prstGeom prst="rect">
            <a:avLst/>
          </a:prstGeom>
          <a:noFill/>
          <a:ln w="9525">
            <a:noFill/>
            <a:miter lim="800000"/>
            <a:headEnd/>
            <a:tailEnd/>
          </a:ln>
        </p:spPr>
      </p:pic>
      <p:sp>
        <p:nvSpPr>
          <p:cNvPr id="13315" name="Rectangle 5"/>
          <p:cNvSpPr>
            <a:spLocks noChangeArrowheads="1"/>
          </p:cNvSpPr>
          <p:nvPr/>
        </p:nvSpPr>
        <p:spPr bwMode="auto">
          <a:xfrm>
            <a:off x="2514600" y="1828800"/>
            <a:ext cx="5794375" cy="1311275"/>
          </a:xfrm>
          <a:prstGeom prst="rect">
            <a:avLst/>
          </a:prstGeom>
          <a:noFill/>
          <a:ln w="9525">
            <a:noFill/>
            <a:miter lim="800000"/>
            <a:headEnd/>
            <a:tailEnd/>
          </a:ln>
        </p:spPr>
        <p:txBody>
          <a:bodyPr>
            <a:spAutoFit/>
          </a:bodyPr>
          <a:lstStyle/>
          <a:p>
            <a:r>
              <a:rPr lang="uk-UA" sz="4000" b="1">
                <a:solidFill>
                  <a:schemeClr val="accent1"/>
                </a:solidFill>
                <a:latin typeface="Constantia" pitchFamily="18" charset="0"/>
              </a:rPr>
              <a:t>         РОДИНА</a:t>
            </a:r>
          </a:p>
          <a:p>
            <a:r>
              <a:rPr lang="uk-UA" sz="4000" b="1">
                <a:solidFill>
                  <a:schemeClr val="accent1"/>
                </a:solidFill>
                <a:latin typeface="Constantia" pitchFamily="18" charset="0"/>
              </a:rPr>
              <a:t>  ЛЕСІ  УКРАЇНКИ </a:t>
            </a:r>
            <a:endParaRPr lang="ru-RU" sz="4000" b="1">
              <a:solidFill>
                <a:schemeClr val="accent1"/>
              </a:solidFill>
              <a:latin typeface="Constantia" pitchFamily="18" charset="0"/>
            </a:endParaRPr>
          </a:p>
        </p:txBody>
      </p:sp>
      <p:pic>
        <p:nvPicPr>
          <p:cNvPr id="13316" name="Picture 7" descr="02s10 foto2 copy"/>
          <p:cNvPicPr>
            <a:picLocks noChangeAspect="1" noChangeArrowheads="1"/>
          </p:cNvPicPr>
          <p:nvPr/>
        </p:nvPicPr>
        <p:blipFill>
          <a:blip r:embed="rId4"/>
          <a:srcRect/>
          <a:stretch>
            <a:fillRect/>
          </a:stretch>
        </p:blipFill>
        <p:spPr bwMode="auto">
          <a:xfrm>
            <a:off x="6616700" y="3048000"/>
            <a:ext cx="1582738" cy="2057400"/>
          </a:xfrm>
          <a:prstGeom prst="rect">
            <a:avLst/>
          </a:prstGeom>
          <a:noFill/>
          <a:ln w="9525">
            <a:noFill/>
            <a:miter lim="800000"/>
            <a:headEnd/>
            <a:tailEnd/>
          </a:ln>
        </p:spPr>
      </p:pic>
      <p:pic>
        <p:nvPicPr>
          <p:cNvPr id="13317" name="Picture 8" descr="181-18-2"/>
          <p:cNvPicPr>
            <a:picLocks noChangeAspect="1" noChangeArrowheads="1"/>
          </p:cNvPicPr>
          <p:nvPr/>
        </p:nvPicPr>
        <p:blipFill>
          <a:blip r:embed="rId5"/>
          <a:srcRect/>
          <a:stretch>
            <a:fillRect/>
          </a:stretch>
        </p:blipFill>
        <p:spPr bwMode="auto">
          <a:xfrm>
            <a:off x="762000" y="1143000"/>
            <a:ext cx="1773238" cy="2590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 fill="hold"/>
                                        <p:tgtEl>
                                          <p:spTgt spid="4"/>
                                        </p:tgtEl>
                                      </p:cBhvr>
                                    </p:cmd>
                                  </p:childTnLst>
                                </p:cTn>
                              </p:par>
                              <p:par>
                                <p:cTn id="7" presetID="9"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animEffect transition="in" filter="dissolv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numSld="999">
                <p:cTn id="10" fill="remove" display="0">
                  <p:stCondLst>
                    <p:cond delay="indefinite"/>
                  </p:stCondLst>
                  <p:endCondLst>
                    <p:cond evt="onPrev" delay="0">
                      <p:tgtEl>
                        <p:sldTgt/>
                      </p:tgtEl>
                    </p:cond>
                    <p:cond evt="onStopAudio" delay="0">
                      <p:tgtEl>
                        <p:sldTgt/>
                      </p:tgtEl>
                    </p:cond>
                  </p:endCondLst>
                </p:cTn>
                <p:tgtEl>
                  <p:spTgt spid="4"/>
                </p:tgtEl>
              </p:cMediaNode>
            </p:audio>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оксана косач та юрій тесленко.jpg"/>
          <p:cNvPicPr>
            <a:picLocks noGrp="1" noChangeAspect="1" noChangeArrowheads="1"/>
          </p:cNvPicPr>
          <p:nvPr>
            <p:ph sz="quarter" idx="1"/>
          </p:nvPr>
        </p:nvPicPr>
        <p:blipFill>
          <a:blip r:embed="rId2"/>
          <a:srcRect/>
          <a:stretch>
            <a:fillRect/>
          </a:stretch>
        </p:blipFill>
        <p:spPr>
          <a:xfrm>
            <a:off x="433388" y="2603500"/>
            <a:ext cx="3705225" cy="5156200"/>
          </a:xfrm>
        </p:spPr>
      </p:pic>
      <p:pic>
        <p:nvPicPr>
          <p:cNvPr id="7" name="Содержимое 6" descr="ольга та коля косач-молодші брати т сестри лесі.jpg"/>
          <p:cNvPicPr>
            <a:picLocks noGrp="1" noChangeAspect="1" noChangeArrowheads="1"/>
          </p:cNvPicPr>
          <p:nvPr>
            <p:ph sz="quarter" idx="2"/>
          </p:nvPr>
        </p:nvPicPr>
        <p:blipFill>
          <a:blip r:embed="rId3"/>
          <a:srcRect/>
          <a:stretch>
            <a:fillRect/>
          </a:stretch>
        </p:blipFill>
        <p:spPr>
          <a:xfrm>
            <a:off x="5035550" y="2425700"/>
            <a:ext cx="2127250" cy="2921000"/>
          </a:xfrm>
        </p:spPr>
      </p:pic>
      <p:sp>
        <p:nvSpPr>
          <p:cNvPr id="6" name="TextBox 5"/>
          <p:cNvSpPr txBox="1">
            <a:spLocks noChangeArrowheads="1"/>
          </p:cNvSpPr>
          <p:nvPr/>
        </p:nvSpPr>
        <p:spPr bwMode="auto">
          <a:xfrm>
            <a:off x="533400" y="1752600"/>
            <a:ext cx="3505200" cy="646113"/>
          </a:xfrm>
          <a:prstGeom prst="rect">
            <a:avLst/>
          </a:prstGeom>
          <a:noFill/>
          <a:ln w="9525">
            <a:noFill/>
            <a:miter lim="800000"/>
            <a:headEnd/>
            <a:tailEnd/>
          </a:ln>
        </p:spPr>
        <p:txBody>
          <a:bodyPr>
            <a:spAutoFit/>
          </a:bodyPr>
          <a:lstStyle/>
          <a:p>
            <a:r>
              <a:rPr lang="uk-UA">
                <a:latin typeface="Century Schoolbook"/>
              </a:rPr>
              <a:t>Оксана Косач та Юрій Тесленко</a:t>
            </a:r>
            <a:endParaRPr lang="ru-RU">
              <a:latin typeface="Century Schoolbook"/>
            </a:endParaRPr>
          </a:p>
        </p:txBody>
      </p:sp>
      <p:sp>
        <p:nvSpPr>
          <p:cNvPr id="8" name="TextBox 7"/>
          <p:cNvSpPr txBox="1">
            <a:spLocks noChangeArrowheads="1"/>
          </p:cNvSpPr>
          <p:nvPr/>
        </p:nvSpPr>
        <p:spPr bwMode="auto">
          <a:xfrm>
            <a:off x="4953000" y="1600200"/>
            <a:ext cx="3124200" cy="646113"/>
          </a:xfrm>
          <a:prstGeom prst="rect">
            <a:avLst/>
          </a:prstGeom>
          <a:noFill/>
          <a:ln w="9525">
            <a:noFill/>
            <a:miter lim="800000"/>
            <a:headEnd/>
            <a:tailEnd/>
          </a:ln>
        </p:spPr>
        <p:txBody>
          <a:bodyPr>
            <a:spAutoFit/>
          </a:bodyPr>
          <a:lstStyle/>
          <a:p>
            <a:r>
              <a:rPr lang="uk-UA">
                <a:latin typeface="Century Schoolbook"/>
              </a:rPr>
              <a:t>Ольга та Микола Косачі – брат і сестра Лесі </a:t>
            </a:r>
            <a:endParaRPr lang="ru-RU">
              <a:latin typeface="Century Schoolbook"/>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anim calcmode="lin" valueType="num">
                                      <p:cBhvr>
                                        <p:cTn id="8" dur="2000" fill="hold"/>
                                        <p:tgtEl>
                                          <p:spTgt spid="6">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6">
                                            <p:txEl>
                                              <p:pRg st="0" end="0"/>
                                            </p:txEl>
                                          </p:spTgt>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35" presetClass="entr" presetSubtype="0"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2000"/>
                                        <p:tgtEl>
                                          <p:spTgt spid="5"/>
                                        </p:tgtEl>
                                      </p:cBhvr>
                                    </p:animEffect>
                                    <p:anim calcmode="lin" valueType="num">
                                      <p:cBhvr>
                                        <p:cTn id="15" dur="2000" fill="hold"/>
                                        <p:tgtEl>
                                          <p:spTgt spid="5"/>
                                        </p:tgtEl>
                                        <p:attrNameLst>
                                          <p:attrName>style.rotation</p:attrName>
                                        </p:attrNameLst>
                                      </p:cBhvr>
                                      <p:tavLst>
                                        <p:tav tm="0">
                                          <p:val>
                                            <p:fltVal val="720"/>
                                          </p:val>
                                        </p:tav>
                                        <p:tav tm="100000">
                                          <p:val>
                                            <p:fltVal val="0"/>
                                          </p:val>
                                        </p:tav>
                                      </p:tavLst>
                                    </p:anim>
                                    <p:anim calcmode="lin" valueType="num">
                                      <p:cBhvr>
                                        <p:cTn id="16" dur="2000" fill="hold"/>
                                        <p:tgtEl>
                                          <p:spTgt spid="5"/>
                                        </p:tgtEl>
                                        <p:attrNameLst>
                                          <p:attrName>ppt_h</p:attrName>
                                        </p:attrNameLst>
                                      </p:cBhvr>
                                      <p:tavLst>
                                        <p:tav tm="0">
                                          <p:val>
                                            <p:fltVal val="0"/>
                                          </p:val>
                                        </p:tav>
                                        <p:tav tm="100000">
                                          <p:val>
                                            <p:strVal val="#ppt_h"/>
                                          </p:val>
                                        </p:tav>
                                      </p:tavLst>
                                    </p:anim>
                                    <p:anim calcmode="lin" valueType="num">
                                      <p:cBhvr>
                                        <p:cTn id="17" dur="2000" fill="hold"/>
                                        <p:tgtEl>
                                          <p:spTgt spid="5"/>
                                        </p:tgtEl>
                                        <p:attrNameLst>
                                          <p:attrName>ppt_w</p:attrName>
                                        </p:attrNameLst>
                                      </p:cBhvr>
                                      <p:tavLst>
                                        <p:tav tm="0">
                                          <p:val>
                                            <p:fltVal val="0"/>
                                          </p:val>
                                        </p:tav>
                                        <p:tav tm="100000">
                                          <p:val>
                                            <p:strVal val="#ppt_w"/>
                                          </p:val>
                                        </p:tav>
                                      </p:tavLst>
                                    </p:anim>
                                  </p:childTnLst>
                                </p:cTn>
                              </p:par>
                            </p:childTnLst>
                          </p:cTn>
                        </p:par>
                        <p:par>
                          <p:cTn id="18" fill="hold">
                            <p:stCondLst>
                              <p:cond delay="4000"/>
                            </p:stCondLst>
                            <p:childTnLst>
                              <p:par>
                                <p:cTn id="19" presetID="35" presetClass="entr" presetSubtype="0" fill="hold" nodeType="after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Effect transition="in" filter="fade">
                                      <p:cBhvr>
                                        <p:cTn id="21" dur="2000"/>
                                        <p:tgtEl>
                                          <p:spTgt spid="8">
                                            <p:txEl>
                                              <p:pRg st="0" end="0"/>
                                            </p:txEl>
                                          </p:spTgt>
                                        </p:tgtEl>
                                      </p:cBhvr>
                                    </p:animEffect>
                                    <p:anim calcmode="lin" valueType="num">
                                      <p:cBhvr>
                                        <p:cTn id="22" dur="2000" fill="hold"/>
                                        <p:tgtEl>
                                          <p:spTgt spid="8">
                                            <p:txEl>
                                              <p:pRg st="0" end="0"/>
                                            </p:txEl>
                                          </p:spTgt>
                                        </p:tgtEl>
                                        <p:attrNameLst>
                                          <p:attrName>style.rotation</p:attrName>
                                        </p:attrNameLst>
                                      </p:cBhvr>
                                      <p:tavLst>
                                        <p:tav tm="0">
                                          <p:val>
                                            <p:fltVal val="720"/>
                                          </p:val>
                                        </p:tav>
                                        <p:tav tm="100000">
                                          <p:val>
                                            <p:fltVal val="0"/>
                                          </p:val>
                                        </p:tav>
                                      </p:tavLst>
                                    </p:anim>
                                    <p:anim calcmode="lin" valueType="num">
                                      <p:cBhvr>
                                        <p:cTn id="23" dur="2000" fill="hold"/>
                                        <p:tgtEl>
                                          <p:spTgt spid="8">
                                            <p:txEl>
                                              <p:pRg st="0" end="0"/>
                                            </p:txEl>
                                          </p:spTgt>
                                        </p:tgtEl>
                                        <p:attrNameLst>
                                          <p:attrName>ppt_h</p:attrName>
                                        </p:attrNameLst>
                                      </p:cBhvr>
                                      <p:tavLst>
                                        <p:tav tm="0">
                                          <p:val>
                                            <p:fltVal val="0"/>
                                          </p:val>
                                        </p:tav>
                                        <p:tav tm="100000">
                                          <p:val>
                                            <p:strVal val="#ppt_h"/>
                                          </p:val>
                                        </p:tav>
                                      </p:tavLst>
                                    </p:anim>
                                    <p:anim calcmode="lin" valueType="num">
                                      <p:cBhvr>
                                        <p:cTn id="24" dur="2000" fill="hold"/>
                                        <p:tgtEl>
                                          <p:spTgt spid="8">
                                            <p:txEl>
                                              <p:pRg st="0" end="0"/>
                                            </p:txEl>
                                          </p:spTgt>
                                        </p:tgtEl>
                                        <p:attrNameLst>
                                          <p:attrName>ppt_w</p:attrName>
                                        </p:attrNameLst>
                                      </p:cBhvr>
                                      <p:tavLst>
                                        <p:tav tm="0">
                                          <p:val>
                                            <p:fltVal val="0"/>
                                          </p:val>
                                        </p:tav>
                                        <p:tav tm="100000">
                                          <p:val>
                                            <p:strVal val="#ppt_w"/>
                                          </p:val>
                                        </p:tav>
                                      </p:tavLst>
                                    </p:anim>
                                  </p:childTnLst>
                                </p:cTn>
                              </p:par>
                            </p:childTnLst>
                          </p:cTn>
                        </p:par>
                        <p:par>
                          <p:cTn id="25" fill="hold">
                            <p:stCondLst>
                              <p:cond delay="6000"/>
                            </p:stCondLst>
                            <p:childTnLst>
                              <p:par>
                                <p:cTn id="26" presetID="35" presetClass="entr" presetSubtype="0" fill="hold" nodeType="after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2000"/>
                                        <p:tgtEl>
                                          <p:spTgt spid="7"/>
                                        </p:tgtEl>
                                      </p:cBhvr>
                                    </p:animEffect>
                                    <p:anim calcmode="lin" valueType="num">
                                      <p:cBhvr>
                                        <p:cTn id="29" dur="2000" fill="hold"/>
                                        <p:tgtEl>
                                          <p:spTgt spid="7"/>
                                        </p:tgtEl>
                                        <p:attrNameLst>
                                          <p:attrName>style.rotation</p:attrName>
                                        </p:attrNameLst>
                                      </p:cBhvr>
                                      <p:tavLst>
                                        <p:tav tm="0">
                                          <p:val>
                                            <p:fltVal val="720"/>
                                          </p:val>
                                        </p:tav>
                                        <p:tav tm="100000">
                                          <p:val>
                                            <p:fltVal val="0"/>
                                          </p:val>
                                        </p:tav>
                                      </p:tavLst>
                                    </p:anim>
                                    <p:anim calcmode="lin" valueType="num">
                                      <p:cBhvr>
                                        <p:cTn id="30" dur="2000" fill="hold"/>
                                        <p:tgtEl>
                                          <p:spTgt spid="7"/>
                                        </p:tgtEl>
                                        <p:attrNameLst>
                                          <p:attrName>ppt_h</p:attrName>
                                        </p:attrNameLst>
                                      </p:cBhvr>
                                      <p:tavLst>
                                        <p:tav tm="0">
                                          <p:val>
                                            <p:fltVal val="0"/>
                                          </p:val>
                                        </p:tav>
                                        <p:tav tm="100000">
                                          <p:val>
                                            <p:strVal val="#ppt_h"/>
                                          </p:val>
                                        </p:tav>
                                      </p:tavLst>
                                    </p:anim>
                                    <p:anim calcmode="lin" valueType="num">
                                      <p:cBhvr>
                                        <p:cTn id="31" dur="2000" fill="hold"/>
                                        <p:tgtEl>
                                          <p:spTgt spid="7"/>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Документы\1\Леся Українка\климент васильович квітка-чоловік лесі.jpg"/>
          <p:cNvPicPr>
            <a:picLocks noGrp="1" noChangeAspect="1" noChangeArrowheads="1"/>
          </p:cNvPicPr>
          <p:nvPr>
            <p:ph sz="quarter" idx="1"/>
          </p:nvPr>
        </p:nvPicPr>
        <p:blipFill>
          <a:blip r:embed="rId2"/>
          <a:srcRect/>
          <a:stretch>
            <a:fillRect/>
          </a:stretch>
        </p:blipFill>
        <p:spPr>
          <a:xfrm>
            <a:off x="2590800" y="1219200"/>
            <a:ext cx="3224213" cy="4689475"/>
          </a:xfrm>
          <a:effectLst>
            <a:outerShdw blurRad="292100" dist="139700" dir="2700000" algn="tl" rotWithShape="0">
              <a:srgbClr val="333333">
                <a:alpha val="65000"/>
              </a:srgbClr>
            </a:outerShdw>
          </a:effectLst>
        </p:spPr>
      </p:pic>
      <p:sp>
        <p:nvSpPr>
          <p:cNvPr id="8" name="TextBox 7"/>
          <p:cNvSpPr txBox="1">
            <a:spLocks noChangeArrowheads="1"/>
          </p:cNvSpPr>
          <p:nvPr/>
        </p:nvSpPr>
        <p:spPr bwMode="auto">
          <a:xfrm>
            <a:off x="2438400" y="304800"/>
            <a:ext cx="3429000" cy="646113"/>
          </a:xfrm>
          <a:prstGeom prst="rect">
            <a:avLst/>
          </a:prstGeom>
          <a:noFill/>
          <a:ln w="9525">
            <a:noFill/>
            <a:miter lim="800000"/>
            <a:headEnd/>
            <a:tailEnd/>
          </a:ln>
        </p:spPr>
        <p:txBody>
          <a:bodyPr>
            <a:spAutoFit/>
          </a:bodyPr>
          <a:lstStyle/>
          <a:p>
            <a:r>
              <a:rPr lang="uk-UA">
                <a:latin typeface="Century Schoolbook"/>
              </a:rPr>
              <a:t>Климент Васильович Квітка – чоловік Лесі Українки</a:t>
            </a:r>
            <a:endParaRPr lang="ru-RU">
              <a:latin typeface="Century Schoolbook"/>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nodeType="withEffect">
                                  <p:stCondLst>
                                    <p:cond delay="0"/>
                                  </p:stCondLst>
                                  <p:iterate type="lt">
                                    <p:tmPct val="50000"/>
                                  </p:iterate>
                                  <p:childTnLst>
                                    <p:set>
                                      <p:cBhvr>
                                        <p:cTn id="6" dur="1" fill="hold">
                                          <p:stCondLst>
                                            <p:cond delay="0"/>
                                          </p:stCondLst>
                                        </p:cTn>
                                        <p:tgtEl>
                                          <p:spTgt spid="8">
                                            <p:txEl>
                                              <p:pRg st="0" end="0"/>
                                            </p:txEl>
                                          </p:spTgt>
                                        </p:tgtEl>
                                        <p:attrNameLst>
                                          <p:attrName>style.visibility</p:attrName>
                                        </p:attrNameLst>
                                      </p:cBhvr>
                                      <p:to>
                                        <p:strVal val="visible"/>
                                      </p:to>
                                    </p:set>
                                    <p:set>
                                      <p:cBhvr>
                                        <p:cTn id="7" dur="228" fill="hold">
                                          <p:stCondLst>
                                            <p:cond delay="0"/>
                                          </p:stCondLst>
                                        </p:cTn>
                                        <p:tgtEl>
                                          <p:spTgt spid="8">
                                            <p:txEl>
                                              <p:pRg st="0" end="0"/>
                                            </p:txEl>
                                          </p:spTgt>
                                        </p:tgtEl>
                                        <p:attrNameLst>
                                          <p:attrName>style.rotation</p:attrName>
                                        </p:attrNameLst>
                                      </p:cBhvr>
                                      <p:to>
                                        <p:strVal val="-45.0"/>
                                      </p:to>
                                    </p:set>
                                    <p:anim calcmode="lin" valueType="num">
                                      <p:cBhvr>
                                        <p:cTn id="8" dur="228" fill="hold">
                                          <p:stCondLst>
                                            <p:cond delay="228"/>
                                          </p:stCondLst>
                                        </p:cTn>
                                        <p:tgtEl>
                                          <p:spTgt spid="8">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8">
                                            <p:txEl>
                                              <p:pRg st="0" end="0"/>
                                            </p:txEl>
                                          </p:spTgt>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8">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8">
                                            <p:txEl>
                                              <p:pRg st="0" end="0"/>
                                            </p:txEl>
                                          </p:spTgt>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11000"/>
                            </p:stCondLst>
                            <p:childTnLst>
                              <p:par>
                                <p:cTn id="13" presetID="8" presetClass="emph" presetSubtype="0" fill="hold" nodeType="afterEffect">
                                  <p:stCondLst>
                                    <p:cond delay="0"/>
                                  </p:stCondLst>
                                  <p:childTnLst>
                                    <p:animRot by="21600000">
                                      <p:cBhvr>
                                        <p:cTn id="14" dur="2000" fill="hold"/>
                                        <p:tgtEl>
                                          <p:spTgt spid="102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pPr eaLnBrk="1" fontAlgn="auto" hangingPunct="1">
              <a:spcAft>
                <a:spcPts val="0"/>
              </a:spcAft>
              <a:defRPr/>
            </a:pPr>
            <a:r>
              <a:rPr lang="uk-UA" b="1" i="1" dirty="0" smtClean="0"/>
              <a:t>Петро Антонович Косач</a:t>
            </a:r>
            <a:endParaRPr lang="ru-RU" b="1" i="1" dirty="0"/>
          </a:p>
        </p:txBody>
      </p:sp>
      <p:sp>
        <p:nvSpPr>
          <p:cNvPr id="5" name="Содержимое 4"/>
          <p:cNvSpPr>
            <a:spLocks noGrp="1"/>
          </p:cNvSpPr>
          <p:nvPr>
            <p:ph sz="quarter" idx="1"/>
          </p:nvPr>
        </p:nvSpPr>
        <p:spPr/>
        <p:txBody>
          <a:bodyPr/>
          <a:lstStyle/>
          <a:p>
            <a:pPr eaLnBrk="1" hangingPunct="1">
              <a:buFont typeface="Wingdings" pitchFamily="2" charset="2"/>
              <a:buNone/>
            </a:pPr>
            <a:r>
              <a:rPr lang="uk-UA" sz="2200" b="1" smtClean="0"/>
              <a:t>    Петро Антонович Косач</a:t>
            </a:r>
            <a:r>
              <a:rPr lang="uk-UA" sz="2200" smtClean="0"/>
              <a:t>   — український юрист, громадський діяч, освітянин. Батько</a:t>
            </a:r>
            <a:r>
              <a:rPr lang="ru-RU" sz="2200" smtClean="0"/>
              <a:t> </a:t>
            </a:r>
            <a:r>
              <a:rPr lang="uk-UA" sz="2200" smtClean="0"/>
              <a:t>Лесі Українки та Михайла, Ольги, Оксани, Миколи, Ізидори Косачів, чоловік Олени Пчілки.</a:t>
            </a:r>
            <a:endParaRPr lang="ru-RU" sz="2200" smtClean="0"/>
          </a:p>
          <a:p>
            <a:pPr eaLnBrk="1" hangingPunct="1"/>
            <a:endParaRPr lang="ru-RU" sz="2200" smtClean="0"/>
          </a:p>
        </p:txBody>
      </p:sp>
      <p:pic>
        <p:nvPicPr>
          <p:cNvPr id="7" name="Содержимое 6" descr="Косач Петро.jpg">
            <a:hlinkClick r:id="rId2"/>
          </p:cNvPr>
          <p:cNvPicPr>
            <a:picLocks noGrp="1" noChangeArrowheads="1"/>
          </p:cNvPicPr>
          <p:nvPr>
            <p:ph sz="quarter" idx="2"/>
          </p:nvPr>
        </p:nvPicPr>
        <p:blipFill>
          <a:blip r:embed="rId3"/>
          <a:srcRect/>
          <a:stretch>
            <a:fillRect/>
          </a:stretch>
        </p:blipFill>
        <p:spPr>
          <a:xfrm>
            <a:off x="5084763" y="1822450"/>
            <a:ext cx="2559050" cy="7351713"/>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37" presetClass="entr" presetSubtype="0" fill="hold" nodeType="after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5">
                                            <p:txEl>
                                              <p:pRg st="0" end="0"/>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5">
                                            <p:txEl>
                                              <p:pRg st="0" end="0"/>
                                            </p:txEl>
                                          </p:spTgt>
                                        </p:tgtEl>
                                        <p:attrNameLst>
                                          <p:attrName>ppt_y</p:attrName>
                                        </p:attrNameLst>
                                      </p:cBhvr>
                                      <p:tavLst>
                                        <p:tav tm="0">
                                          <p:val>
                                            <p:strVal val="#ppt_y-.03"/>
                                          </p:val>
                                        </p:tav>
                                        <p:tav tm="100000">
                                          <p:val>
                                            <p:strVal val="#ppt_y"/>
                                          </p:val>
                                        </p:tav>
                                      </p:tavLst>
                                    </p:anim>
                                  </p:childTnLst>
                                </p:cTn>
                              </p:par>
                            </p:childTnLst>
                          </p:cTn>
                        </p:par>
                        <p:par>
                          <p:cTn id="18" fill="hold">
                            <p:stCondLst>
                              <p:cond delay="3000"/>
                            </p:stCondLst>
                            <p:childTnLst>
                              <p:par>
                                <p:cTn id="19" presetID="38" presetClass="entr" presetSubtype="0" accel="50000" fill="hold" nodeType="afterEffect">
                                  <p:stCondLst>
                                    <p:cond delay="0"/>
                                  </p:stCondLst>
                                  <p:iterate type="lt">
                                    <p:tmPct val="50000"/>
                                  </p:iterate>
                                  <p:childTnLst>
                                    <p:set>
                                      <p:cBhvr>
                                        <p:cTn id="20" dur="1" fill="hold">
                                          <p:stCondLst>
                                            <p:cond delay="0"/>
                                          </p:stCondLst>
                                        </p:cTn>
                                        <p:tgtEl>
                                          <p:spTgt spid="7"/>
                                        </p:tgtEl>
                                        <p:attrNameLst>
                                          <p:attrName>style.visibility</p:attrName>
                                        </p:attrNameLst>
                                      </p:cBhvr>
                                      <p:to>
                                        <p:strVal val="visible"/>
                                      </p:to>
                                    </p:set>
                                    <p:set>
                                      <p:cBhvr>
                                        <p:cTn id="21" dur="455" fill="hold">
                                          <p:stCondLst>
                                            <p:cond delay="0"/>
                                          </p:stCondLst>
                                        </p:cTn>
                                        <p:tgtEl>
                                          <p:spTgt spid="7"/>
                                        </p:tgtEl>
                                        <p:attrNameLst>
                                          <p:attrName>style.rotation</p:attrName>
                                        </p:attrNameLst>
                                      </p:cBhvr>
                                      <p:to>
                                        <p:strVal val="-45.0"/>
                                      </p:to>
                                    </p:set>
                                    <p:anim calcmode="lin" valueType="num">
                                      <p:cBhvr>
                                        <p:cTn id="22" dur="455" fill="hold">
                                          <p:stCondLst>
                                            <p:cond delay="455"/>
                                          </p:stCondLst>
                                        </p:cTn>
                                        <p:tgtEl>
                                          <p:spTgt spid="7"/>
                                        </p:tgtEl>
                                        <p:attrNameLst>
                                          <p:attrName>style.rotation</p:attrName>
                                        </p:attrNameLst>
                                      </p:cBhvr>
                                      <p:tavLst>
                                        <p:tav tm="0">
                                          <p:val>
                                            <p:fltVal val="-45"/>
                                          </p:val>
                                        </p:tav>
                                        <p:tav tm="69900">
                                          <p:val>
                                            <p:fltVal val="45"/>
                                          </p:val>
                                        </p:tav>
                                        <p:tav tm="100000">
                                          <p:val>
                                            <p:fltVal val="0"/>
                                          </p:val>
                                        </p:tav>
                                      </p:tavLst>
                                    </p:anim>
                                    <p:anim calcmode="lin" valueType="num">
                                      <p:cBhvr>
                                        <p:cTn id="23" dur="455" fill="hold">
                                          <p:stCondLst>
                                            <p:cond delay="0"/>
                                          </p:stCondLst>
                                        </p:cTn>
                                        <p:tgtEl>
                                          <p:spTgt spid="7"/>
                                        </p:tgtEl>
                                        <p:attrNameLst>
                                          <p:attrName>ppt_y</p:attrName>
                                        </p:attrNameLst>
                                      </p:cBhvr>
                                      <p:tavLst>
                                        <p:tav tm="0">
                                          <p:val>
                                            <p:strVal val="#ppt_y-1"/>
                                          </p:val>
                                        </p:tav>
                                        <p:tav tm="100000">
                                          <p:val>
                                            <p:strVal val="#ppt_y-(0.354*#ppt_w-0.172*#ppt_h)"/>
                                          </p:val>
                                        </p:tav>
                                      </p:tavLst>
                                    </p:anim>
                                    <p:anim calcmode="lin" valueType="num">
                                      <p:cBhvr>
                                        <p:cTn id="24" dur="156" decel="50000" autoRev="1" fill="hold">
                                          <p:stCondLst>
                                            <p:cond delay="455"/>
                                          </p:stCondLst>
                                        </p:cTn>
                                        <p:tgtEl>
                                          <p:spTgt spid="7"/>
                                        </p:tgtEl>
                                        <p:attrNameLst>
                                          <p:attrName>ppt_y</p:attrName>
                                        </p:attrNameLst>
                                      </p:cBhvr>
                                      <p:tavLst>
                                        <p:tav tm="0">
                                          <p:val>
                                            <p:strVal val="#ppt_y-(0.354*#ppt_w-0.172*#ppt_h)"/>
                                          </p:val>
                                        </p:tav>
                                        <p:tav tm="100000">
                                          <p:val>
                                            <p:strVal val="#ppt_y-(0.354*#ppt_w-0.172*#ppt_h)-#ppt_h/2"/>
                                          </p:val>
                                        </p:tav>
                                      </p:tavLst>
                                    </p:anim>
                                    <p:anim calcmode="lin" valueType="num">
                                      <p:cBhvr>
                                        <p:cTn id="25" dur="136" fill="hold">
                                          <p:stCondLst>
                                            <p:cond delay="864"/>
                                          </p:stCondLst>
                                        </p:cTn>
                                        <p:tgtEl>
                                          <p:spTgt spid="7"/>
                                        </p:tgtEl>
                                        <p:attrNameLst>
                                          <p:attrName>ppt_y</p:attrName>
                                        </p:attrNameLst>
                                      </p:cBhvr>
                                      <p:tavLst>
                                        <p:tav tm="0">
                                          <p:val>
                                            <p:strVal val="#ppt_y-(0.354*#ppt_w-0.172*#ppt_h)"/>
                                          </p:val>
                                        </p:tav>
                                        <p:tav tm="100000">
                                          <p:val>
                                            <p:strVal val="#ppt_y"/>
                                          </p:val>
                                        </p:tav>
                                      </p:tavLst>
                                    </p:anim>
                                  </p:childTnLst>
                                </p:cTn>
                              </p:par>
                            </p:childTnLst>
                          </p:cTn>
                        </p:par>
                        <p:par>
                          <p:cTn id="26" fill="hold">
                            <p:stCondLst>
                              <p:cond delay="4000"/>
                            </p:stCondLst>
                            <p:childTnLst>
                              <p:par>
                                <p:cTn id="27" presetID="8" presetClass="emph" presetSubtype="0" fill="hold" nodeType="afterEffect">
                                  <p:stCondLst>
                                    <p:cond delay="0"/>
                                  </p:stCondLst>
                                  <p:iterate type="lt">
                                    <p:tmPct val="0"/>
                                  </p:iterate>
                                  <p:childTnLst>
                                    <p:animRot by="21600000">
                                      <p:cBhvr>
                                        <p:cTn id="28"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uk-UA" b="1" i="1" dirty="0" smtClean="0"/>
              <a:t>Біографічні відомості</a:t>
            </a:r>
            <a:endParaRPr lang="ru-RU" b="1" i="1" dirty="0"/>
          </a:p>
        </p:txBody>
      </p:sp>
      <p:sp>
        <p:nvSpPr>
          <p:cNvPr id="3" name="Содержимое 2"/>
          <p:cNvSpPr>
            <a:spLocks noGrp="1"/>
          </p:cNvSpPr>
          <p:nvPr>
            <p:ph sz="quarter" idx="1"/>
          </p:nvPr>
        </p:nvSpPr>
        <p:spPr>
          <a:xfrm>
            <a:off x="457200" y="1600200"/>
            <a:ext cx="7467600" cy="4873625"/>
          </a:xfrm>
        </p:spPr>
        <p:txBody>
          <a:bodyPr>
            <a:normAutofit fontScale="55000" lnSpcReduction="20000"/>
          </a:bodyPr>
          <a:lstStyle/>
          <a:p>
            <a:pPr marL="274320" indent="-274320" eaLnBrk="1" fontAlgn="auto" hangingPunct="1">
              <a:spcAft>
                <a:spcPts val="0"/>
              </a:spcAft>
              <a:buFont typeface="Wingdings"/>
              <a:buChar char=""/>
              <a:defRPr/>
            </a:pPr>
            <a:r>
              <a:rPr lang="uk-UA" dirty="0" smtClean="0"/>
              <a:t>Народився 20 грудня</a:t>
            </a:r>
            <a:r>
              <a:rPr lang="ru-RU" dirty="0" smtClean="0"/>
              <a:t> </a:t>
            </a:r>
            <a:r>
              <a:rPr lang="uk-UA" dirty="0" smtClean="0"/>
              <a:t>1841 року в місті </a:t>
            </a:r>
            <a:r>
              <a:rPr lang="uk-UA" dirty="0" err="1" smtClean="0"/>
              <a:t>Мглині</a:t>
            </a:r>
            <a:r>
              <a:rPr lang="ru-RU" dirty="0" smtClean="0"/>
              <a:t> </a:t>
            </a:r>
            <a:r>
              <a:rPr lang="uk-UA" dirty="0" smtClean="0"/>
              <a:t>Чернігівської губернії. Семирічним втратив матір. Проявивши в пансіоні тітки, яка виховувала племінника після смерті сестри, в гімназії, інтерес до математики, історії, літератури, Петро Косач вступив до Петербурзького університету</a:t>
            </a:r>
            <a:r>
              <a:rPr lang="ru-RU" dirty="0" smtClean="0"/>
              <a:t> </a:t>
            </a:r>
            <a:r>
              <a:rPr lang="uk-UA" dirty="0" smtClean="0"/>
              <a:t>на математичний факультет, але через рік перейшов на юридичний. Після «</a:t>
            </a:r>
            <a:r>
              <a:rPr lang="uk-UA" dirty="0" err="1" smtClean="0"/>
              <a:t>студенческих</a:t>
            </a:r>
            <a:r>
              <a:rPr lang="uk-UA" dirty="0" smtClean="0"/>
              <a:t> </a:t>
            </a:r>
            <a:r>
              <a:rPr lang="uk-UA" dirty="0" err="1" smtClean="0"/>
              <a:t>беспорядков</a:t>
            </a:r>
            <a:r>
              <a:rPr lang="uk-UA" dirty="0" smtClean="0"/>
              <a:t>» перевівся до Київського університету.</a:t>
            </a:r>
            <a:endParaRPr lang="ru-RU" dirty="0" smtClean="0"/>
          </a:p>
          <a:p>
            <a:pPr marL="274320" indent="-274320" eaLnBrk="1" fontAlgn="auto" hangingPunct="1">
              <a:spcAft>
                <a:spcPts val="0"/>
              </a:spcAft>
              <a:buFont typeface="Wingdings"/>
              <a:buChar char=""/>
              <a:defRPr/>
            </a:pPr>
            <a:r>
              <a:rPr lang="uk-UA" dirty="0" smtClean="0"/>
              <a:t>Брав участь у роботі української «Громади», пізніше перейменованої в «Стару громаду», до якої входили Михайло Драгоманов, Володимир Антонович , Павло Житецький, Костянтин Михальчук, Орест Левицький, Микола Лисенко, Михайло Старицький. Члени об'єднання навчали по недільних школах для дорослих, видавали «метелики» (популярні книжечки українською мовою), записували українські пісні та думи. Перший збірник пісень Лисенка Петро Косач видав своїм коштом (у Лейпцигу), вважаючи це за суто дружню послугу і тримаючи це в таємниці.</a:t>
            </a:r>
            <a:endParaRPr lang="ru-RU" dirty="0" smtClean="0"/>
          </a:p>
          <a:p>
            <a:pPr marL="274320" indent="-274320" eaLnBrk="1" fontAlgn="auto" hangingPunct="1">
              <a:spcAft>
                <a:spcPts val="0"/>
              </a:spcAft>
              <a:buFont typeface="Wingdings"/>
              <a:buChar char=""/>
              <a:defRPr/>
            </a:pPr>
            <a:r>
              <a:rPr lang="uk-UA" dirty="0" smtClean="0"/>
              <a:t>Після закінчення університету у 1864 році вступив до Київської палати карного суду кандидатом на судового слідчого. Після подання дисертації його затвердили в ступені «кандидата </a:t>
            </a:r>
            <a:r>
              <a:rPr lang="uk-UA" dirty="0" err="1" smtClean="0"/>
              <a:t>законоведення</a:t>
            </a:r>
            <a:r>
              <a:rPr lang="uk-UA" dirty="0" smtClean="0"/>
              <a:t>», в 1865 році виконував обов'язки помічника правителя канцелярії по судовому відділі, був призначений секретарем Київського губернського «по </a:t>
            </a:r>
            <a:r>
              <a:rPr lang="uk-UA" dirty="0" err="1" smtClean="0"/>
              <a:t>крестьянским</a:t>
            </a:r>
            <a:r>
              <a:rPr lang="uk-UA" dirty="0" smtClean="0"/>
              <a:t> </a:t>
            </a:r>
            <a:r>
              <a:rPr lang="uk-UA" dirty="0" err="1" smtClean="0"/>
              <a:t>делам</a:t>
            </a:r>
            <a:r>
              <a:rPr lang="uk-UA" dirty="0" smtClean="0"/>
              <a:t> </a:t>
            </a:r>
            <a:r>
              <a:rPr lang="uk-UA" dirty="0" err="1" smtClean="0"/>
              <a:t>присутствия</a:t>
            </a:r>
            <a:r>
              <a:rPr lang="uk-UA" dirty="0" smtClean="0"/>
              <a:t>». В 1866 році відряджений виконувати обов'язки голови Новоград-Волинського мирового з'їзду, в 1878 році переведений на посаду </a:t>
            </a:r>
            <a:r>
              <a:rPr lang="uk-UA" dirty="0" err="1" smtClean="0"/>
              <a:t>Луцько-Дубенського</a:t>
            </a:r>
            <a:r>
              <a:rPr lang="uk-UA" dirty="0" smtClean="0"/>
              <a:t> з'їзду мирових посередників, в 1886 році — голови </a:t>
            </a:r>
            <a:r>
              <a:rPr lang="uk-UA" dirty="0" err="1" smtClean="0"/>
              <a:t>Луцько-Дубенського</a:t>
            </a:r>
            <a:r>
              <a:rPr lang="uk-UA" dirty="0" smtClean="0"/>
              <a:t> повітового чиншових справ «</a:t>
            </a:r>
            <a:r>
              <a:rPr lang="uk-UA" dirty="0" err="1" smtClean="0"/>
              <a:t>присутствия</a:t>
            </a:r>
            <a:r>
              <a:rPr lang="uk-UA" dirty="0" smtClean="0"/>
              <a:t>», в 1891 році — на посаду голови Ковельсько-Володимир-Волинського з'їзду мирових посередників. Був на посаді Ковельського повітового «предводителя дворянства» (1897), членом від влади Київського губернського по селянських справах «</a:t>
            </a:r>
            <a:r>
              <a:rPr lang="uk-UA" dirty="0" err="1" smtClean="0"/>
              <a:t>присутствия</a:t>
            </a:r>
            <a:r>
              <a:rPr lang="uk-UA" dirty="0" smtClean="0"/>
              <a:t>» (1899), призначений членом Київської тимчасово створеної «</a:t>
            </a:r>
            <a:r>
              <a:rPr lang="uk-UA" dirty="0" err="1" smtClean="0"/>
              <a:t>пропинационной</a:t>
            </a:r>
            <a:r>
              <a:rPr lang="uk-UA" dirty="0" smtClean="0"/>
              <a:t> </a:t>
            </a:r>
            <a:r>
              <a:rPr lang="uk-UA" dirty="0" err="1" smtClean="0"/>
              <a:t>комиссии</a:t>
            </a:r>
            <a:r>
              <a:rPr lang="uk-UA" dirty="0" smtClean="0"/>
              <a:t>» (1899), призначений в склад Київського комітету «</a:t>
            </a:r>
            <a:r>
              <a:rPr lang="uk-UA" dirty="0" err="1" smtClean="0"/>
              <a:t>попечительства</a:t>
            </a:r>
            <a:r>
              <a:rPr lang="uk-UA" dirty="0" smtClean="0"/>
              <a:t> о </a:t>
            </a:r>
            <a:r>
              <a:rPr lang="uk-UA" dirty="0" err="1" smtClean="0"/>
              <a:t>народной</a:t>
            </a:r>
            <a:r>
              <a:rPr lang="uk-UA" dirty="0" smtClean="0"/>
              <a:t> </a:t>
            </a:r>
            <a:r>
              <a:rPr lang="uk-UA" dirty="0" err="1" smtClean="0"/>
              <a:t>трезвости</a:t>
            </a:r>
            <a:r>
              <a:rPr lang="uk-UA" dirty="0" smtClean="0"/>
              <a:t>» (1901), чиновником особливих доручень по селянських справах при Київському, Подільському і Волинському генерал-губернаторі (1902).</a:t>
            </a:r>
            <a:endParaRPr lang="ru-RU" dirty="0" smtClean="0"/>
          </a:p>
          <a:p>
            <a:pPr marL="274320" indent="-274320" eaLnBrk="1" fontAlgn="auto" hangingPunct="1">
              <a:spcAft>
                <a:spcPts val="0"/>
              </a:spcAft>
              <a:buFont typeface="Wingdings"/>
              <a:buChar char=""/>
              <a:defRPr/>
            </a:pPr>
            <a:endParaRPr lang="ru-RU" dirty="0"/>
          </a:p>
        </p:txBody>
      </p:sp>
      <p:sp>
        <p:nvSpPr>
          <p:cNvPr id="4" name="5-конечная звезда 3"/>
          <p:cNvSpPr/>
          <p:nvPr/>
        </p:nvSpPr>
        <p:spPr>
          <a:xfrm>
            <a:off x="6553200" y="304800"/>
            <a:ext cx="990600" cy="762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 name="5-конечная звезда 4"/>
          <p:cNvSpPr/>
          <p:nvPr/>
        </p:nvSpPr>
        <p:spPr>
          <a:xfrm>
            <a:off x="8153400" y="1371600"/>
            <a:ext cx="9906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6" name="5-конечная звезда 5"/>
          <p:cNvSpPr/>
          <p:nvPr/>
        </p:nvSpPr>
        <p:spPr>
          <a:xfrm>
            <a:off x="8001000" y="3657600"/>
            <a:ext cx="914400" cy="838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par>
                          <p:cTn id="10" fill="hold">
                            <p:stCondLst>
                              <p:cond delay="2900"/>
                            </p:stCondLst>
                            <p:childTnLst>
                              <p:par>
                                <p:cTn id="11" presetID="18" presetClass="entr" presetSubtype="12"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strips(downLeft)">
                                      <p:cBhvr>
                                        <p:cTn id="13" dur="500"/>
                                        <p:tgtEl>
                                          <p:spTgt spid="3">
                                            <p:txEl>
                                              <p:pRg st="0" end="0"/>
                                            </p:txEl>
                                          </p:spTgt>
                                        </p:tgtEl>
                                      </p:cBhvr>
                                    </p:animEffect>
                                  </p:childTnLst>
                                </p:cTn>
                              </p:par>
                            </p:childTnLst>
                          </p:cTn>
                        </p:par>
                        <p:par>
                          <p:cTn id="14" fill="hold">
                            <p:stCondLst>
                              <p:cond delay="3400"/>
                            </p:stCondLst>
                            <p:childTnLst>
                              <p:par>
                                <p:cTn id="15" presetID="18" presetClass="entr" presetSubtype="12" fill="hold"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500"/>
                                        <p:tgtEl>
                                          <p:spTgt spid="3">
                                            <p:txEl>
                                              <p:pRg st="1" end="1"/>
                                            </p:txEl>
                                          </p:spTgt>
                                        </p:tgtEl>
                                      </p:cBhvr>
                                    </p:animEffect>
                                  </p:childTnLst>
                                </p:cTn>
                              </p:par>
                            </p:childTnLst>
                          </p:cTn>
                        </p:par>
                        <p:par>
                          <p:cTn id="18" fill="hold">
                            <p:stCondLst>
                              <p:cond delay="3900"/>
                            </p:stCondLst>
                            <p:childTnLst>
                              <p:par>
                                <p:cTn id="19" presetID="18" presetClass="entr" presetSubtype="12" fill="hold"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strips(downLeft)">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7467600" cy="1143000"/>
          </a:xfrm>
        </p:spPr>
        <p:txBody>
          <a:bodyPr/>
          <a:lstStyle/>
          <a:p>
            <a:pPr eaLnBrk="1" fontAlgn="auto" hangingPunct="1">
              <a:spcAft>
                <a:spcPts val="0"/>
              </a:spcAft>
              <a:defRPr/>
            </a:pPr>
            <a:r>
              <a:rPr lang="uk-UA" b="1" i="1" dirty="0" smtClean="0"/>
              <a:t>Олена Пчілка</a:t>
            </a:r>
            <a:endParaRPr lang="ru-RU" b="1" i="1" dirty="0"/>
          </a:p>
        </p:txBody>
      </p:sp>
      <p:sp>
        <p:nvSpPr>
          <p:cNvPr id="4" name="Содержимое 3"/>
          <p:cNvSpPr>
            <a:spLocks noGrp="1"/>
          </p:cNvSpPr>
          <p:nvPr>
            <p:ph sz="quarter" idx="1"/>
          </p:nvPr>
        </p:nvSpPr>
        <p:spPr/>
        <p:txBody>
          <a:bodyPr/>
          <a:lstStyle/>
          <a:p>
            <a:pPr eaLnBrk="1" hangingPunct="1">
              <a:lnSpc>
                <a:spcPct val="90000"/>
              </a:lnSpc>
            </a:pPr>
            <a:r>
              <a:rPr lang="uk-UA" sz="2000" b="1" smtClean="0"/>
              <a:t>Оле́на Пчі́лка</a:t>
            </a:r>
            <a:r>
              <a:rPr lang="uk-UA" sz="2000" smtClean="0"/>
              <a:t> (псевдонім </a:t>
            </a:r>
            <a:r>
              <a:rPr lang="uk-UA" sz="2000" i="1" smtClean="0"/>
              <a:t>Ольги Петрівни Косач</a:t>
            </a:r>
            <a:r>
              <a:rPr lang="uk-UA" sz="2000" smtClean="0"/>
              <a:t>  — українська письменниця, драматург, публіцистка, громадська і культурна діячка, перекладачка, етнограф, член-кореспондент</a:t>
            </a:r>
            <a:r>
              <a:rPr lang="ru-RU" sz="2000" smtClean="0"/>
              <a:t> </a:t>
            </a:r>
            <a:r>
              <a:rPr lang="uk-UA" sz="2000" smtClean="0"/>
              <a:t>Всеукраїнської академії наук (1925); мати Лесі Українки, сестра Михайла Драгоманова.</a:t>
            </a:r>
            <a:endParaRPr lang="ru-RU" sz="2000" smtClean="0"/>
          </a:p>
          <a:p>
            <a:pPr eaLnBrk="1" hangingPunct="1">
              <a:lnSpc>
                <a:spcPct val="90000"/>
              </a:lnSpc>
            </a:pPr>
            <a:endParaRPr lang="ru-RU" sz="2000" smtClean="0"/>
          </a:p>
        </p:txBody>
      </p:sp>
      <p:pic>
        <p:nvPicPr>
          <p:cNvPr id="6" name="Содержимое 5" descr="Пчілка1896.jpg">
            <a:hlinkClick r:id="rId2"/>
          </p:cNvPr>
          <p:cNvPicPr>
            <a:picLocks noGrp="1"/>
          </p:cNvPicPr>
          <p:nvPr>
            <p:ph sz="quarter" idx="2"/>
          </p:nvPr>
        </p:nvPicPr>
        <p:blipFill>
          <a:blip r:embed="rId3"/>
          <a:srcRect/>
          <a:stretch>
            <a:fillRect/>
          </a:stretch>
        </p:blipFill>
        <p:spPr>
          <a:xfrm>
            <a:off x="5105400" y="1524000"/>
            <a:ext cx="2514600" cy="3352800"/>
          </a:xfrm>
          <a:ln w="127000" cap="sq">
            <a:solidFill>
              <a:srgbClr val="000000"/>
            </a:solidFill>
          </a:ln>
          <a:effectLst>
            <a:outerShdw blurRad="57150" dist="50800" dir="2700000" algn="tl" rotWithShape="0">
              <a:srgbClr val="000000">
                <a:alpha val="40000"/>
              </a:srgbClr>
            </a:outerShdw>
          </a:effectLst>
        </p:spPr>
      </p:pic>
      <p:sp>
        <p:nvSpPr>
          <p:cNvPr id="8" name="4-конечная звезда 7"/>
          <p:cNvSpPr/>
          <p:nvPr/>
        </p:nvSpPr>
        <p:spPr>
          <a:xfrm>
            <a:off x="7848600" y="304800"/>
            <a:ext cx="762000" cy="685800"/>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9" name="4-конечная звезда 8"/>
          <p:cNvSpPr/>
          <p:nvPr/>
        </p:nvSpPr>
        <p:spPr>
          <a:xfrm>
            <a:off x="5943600" y="5486400"/>
            <a:ext cx="685800" cy="685800"/>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13" presetClass="entr" presetSubtype="16" fill="hold" nodeType="after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plus(in)">
                                      <p:cBhvr>
                                        <p:cTn id="14" dur="2000"/>
                                        <p:tgtEl>
                                          <p:spTgt spid="4">
                                            <p:txEl>
                                              <p:pRg st="0" end="0"/>
                                            </p:txEl>
                                          </p:spTgt>
                                        </p:tgtEl>
                                      </p:cBhvr>
                                    </p:animEffect>
                                  </p:childTnLst>
                                </p:cTn>
                              </p:par>
                            </p:childTnLst>
                          </p:cTn>
                        </p:par>
                        <p:par>
                          <p:cTn id="15" fill="hold">
                            <p:stCondLst>
                              <p:cond delay="3000"/>
                            </p:stCondLst>
                            <p:childTnLst>
                              <p:par>
                                <p:cTn id="16" presetID="24" presetClass="entr" presetSubtype="0" fill="hold" nodeType="afterEffect">
                                  <p:stCondLst>
                                    <p:cond delay="0"/>
                                  </p:stCondLst>
                                  <p:iterate type="lt">
                                    <p:tmAbs val="0"/>
                                  </p:iterate>
                                  <p:childTnLst>
                                    <p:set>
                                      <p:cBhvr>
                                        <p:cTn id="17" dur="1" fill="hold">
                                          <p:stCondLst>
                                            <p:cond delay="0"/>
                                          </p:stCondLst>
                                        </p:cTn>
                                        <p:tgtEl>
                                          <p:spTgt spid="6"/>
                                        </p:tgtEl>
                                        <p:attrNameLst>
                                          <p:attrName>style.visibility</p:attrName>
                                        </p:attrNameLst>
                                      </p:cBhvr>
                                      <p:to>
                                        <p:strVal val="visible"/>
                                      </p:to>
                                    </p:set>
                                    <p:anim to="" calcmode="lin" valueType="num">
                                      <p:cBhvr>
                                        <p:cTn id="18" dur="1" fill="hold"/>
                                        <p:tgtEl>
                                          <p:spTgt spid="6"/>
                                        </p:tgtEl>
                                        <p:attrNameLst>
                                          <p:attrName/>
                                        </p:attrNameLst>
                                      </p:cBhvr>
                                    </p:anim>
                                  </p:childTnLst>
                                </p:cTn>
                              </p:par>
                            </p:childTnLst>
                          </p:cTn>
                        </p:par>
                        <p:par>
                          <p:cTn id="19" fill="hold">
                            <p:stCondLst>
                              <p:cond delay="3000"/>
                            </p:stCondLst>
                            <p:childTnLst>
                              <p:par>
                                <p:cTn id="20" presetID="32" presetClass="emph" presetSubtype="0" fill="hold" nodeType="afterEffect">
                                  <p:stCondLst>
                                    <p:cond delay="0"/>
                                  </p:stCondLst>
                                  <p:iterate type="lt">
                                    <p:tmPct val="0"/>
                                  </p:iterate>
                                  <p:childTnLst>
                                    <p:animClr clrSpc="rgb" dir="cw">
                                      <p:cBhvr override="childStyle">
                                        <p:cTn id="21" dur="100" fill="hold"/>
                                        <p:tgtEl>
                                          <p:spTgt spid="6"/>
                                        </p:tgtEl>
                                        <p:attrNameLst>
                                          <p:attrName>style.color</p:attrName>
                                        </p:attrNameLst>
                                      </p:cBhvr>
                                      <p:to>
                                        <a:schemeClr val="accent2"/>
                                      </p:to>
                                    </p:animClr>
                                    <p:animClr clrSpc="rgb" dir="cw">
                                      <p:cBhvr>
                                        <p:cTn id="22" dur="100" fill="hold"/>
                                        <p:tgtEl>
                                          <p:spTgt spid="6"/>
                                        </p:tgtEl>
                                        <p:attrNameLst>
                                          <p:attrName>fillcolor</p:attrName>
                                        </p:attrNameLst>
                                      </p:cBhvr>
                                      <p:to>
                                        <a:schemeClr val="accent2"/>
                                      </p:to>
                                    </p:animClr>
                                    <p:set>
                                      <p:cBhvr>
                                        <p:cTn id="23" dur="100" fill="hold"/>
                                        <p:tgtEl>
                                          <p:spTgt spid="6"/>
                                        </p:tgtEl>
                                        <p:attrNameLst>
                                          <p:attrName>fill.type</p:attrName>
                                        </p:attrNameLst>
                                      </p:cBhvr>
                                      <p:to>
                                        <p:strVal val="solid"/>
                                      </p:to>
                                    </p:set>
                                    <p:set>
                                      <p:cBhvr>
                                        <p:cTn id="24" dur="100" fill="hold"/>
                                        <p:tgtEl>
                                          <p:spTgt spid="6"/>
                                        </p:tgtEl>
                                        <p:attrNameLst>
                                          <p:attrName>fill.on</p:attrName>
                                        </p:attrNameLst>
                                      </p:cBhvr>
                                      <p:to>
                                        <p:strVal val="true"/>
                                      </p:to>
                                    </p:set>
                                    <p:animRot by="120000">
                                      <p:cBhvr>
                                        <p:cTn id="25" dur="100" fill="hold">
                                          <p:stCondLst>
                                            <p:cond delay="0"/>
                                          </p:stCondLst>
                                        </p:cTn>
                                        <p:tgtEl>
                                          <p:spTgt spid="6"/>
                                        </p:tgtEl>
                                        <p:attrNameLst>
                                          <p:attrName>r</p:attrName>
                                        </p:attrNameLst>
                                      </p:cBhvr>
                                    </p:animRot>
                                    <p:animRot by="-240000">
                                      <p:cBhvr>
                                        <p:cTn id="26" dur="200" fill="hold">
                                          <p:stCondLst>
                                            <p:cond delay="200"/>
                                          </p:stCondLst>
                                        </p:cTn>
                                        <p:tgtEl>
                                          <p:spTgt spid="6"/>
                                        </p:tgtEl>
                                        <p:attrNameLst>
                                          <p:attrName>r</p:attrName>
                                        </p:attrNameLst>
                                      </p:cBhvr>
                                    </p:animRot>
                                    <p:animRot by="240000">
                                      <p:cBhvr>
                                        <p:cTn id="27" dur="200" fill="hold">
                                          <p:stCondLst>
                                            <p:cond delay="400"/>
                                          </p:stCondLst>
                                        </p:cTn>
                                        <p:tgtEl>
                                          <p:spTgt spid="6"/>
                                        </p:tgtEl>
                                        <p:attrNameLst>
                                          <p:attrName>r</p:attrName>
                                        </p:attrNameLst>
                                      </p:cBhvr>
                                    </p:animRot>
                                    <p:animRot by="-240000">
                                      <p:cBhvr>
                                        <p:cTn id="28" dur="200" fill="hold">
                                          <p:stCondLst>
                                            <p:cond delay="600"/>
                                          </p:stCondLst>
                                        </p:cTn>
                                        <p:tgtEl>
                                          <p:spTgt spid="6"/>
                                        </p:tgtEl>
                                        <p:attrNameLst>
                                          <p:attrName>r</p:attrName>
                                        </p:attrNameLst>
                                      </p:cBhvr>
                                    </p:animRot>
                                    <p:animRot by="120000">
                                      <p:cBhvr>
                                        <p:cTn id="29" dur="200" fill="hold">
                                          <p:stCondLst>
                                            <p:cond delay="800"/>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uk-UA" b="1" i="1" dirty="0" smtClean="0"/>
              <a:t>Біографічні відомості</a:t>
            </a:r>
            <a:endParaRPr lang="ru-RU" b="1" i="1" dirty="0"/>
          </a:p>
        </p:txBody>
      </p:sp>
      <p:sp>
        <p:nvSpPr>
          <p:cNvPr id="3" name="Содержимое 2"/>
          <p:cNvSpPr>
            <a:spLocks noGrp="1"/>
          </p:cNvSpPr>
          <p:nvPr>
            <p:ph sz="quarter" idx="1"/>
          </p:nvPr>
        </p:nvSpPr>
        <p:spPr>
          <a:xfrm>
            <a:off x="457200" y="1600200"/>
            <a:ext cx="7467600" cy="4873625"/>
          </a:xfrm>
        </p:spPr>
        <p:txBody>
          <a:bodyPr>
            <a:normAutofit fontScale="55000" lnSpcReduction="20000"/>
          </a:bodyPr>
          <a:lstStyle/>
          <a:p>
            <a:pPr marL="274320" indent="-274320" eaLnBrk="1" fontAlgn="auto" hangingPunct="1">
              <a:spcAft>
                <a:spcPts val="0"/>
              </a:spcAft>
              <a:buFont typeface="Wingdings"/>
              <a:buChar char=""/>
              <a:defRPr/>
            </a:pPr>
            <a:r>
              <a:rPr lang="uk-UA" dirty="0" smtClean="0"/>
              <a:t>Народилася 5 (17 липня) 1849 року в містечку Гадяч на Полтавщині в родині небагатого поміщика Петра Якимовича Драгоманова. Початкову освіту отримала вдома. Батьки прищепили їй любов до літератури, до української народної пісні, казки, обрядовості. В 1866 році закінчила київський «Зразковий пансіон шляхетних дівиць».</a:t>
            </a:r>
            <a:endParaRPr lang="ru-RU" dirty="0" smtClean="0"/>
          </a:p>
          <a:p>
            <a:pPr marL="274320" indent="-274320" eaLnBrk="1" fontAlgn="auto" hangingPunct="1">
              <a:spcAft>
                <a:spcPts val="0"/>
              </a:spcAft>
              <a:buFont typeface="Wingdings"/>
              <a:buChar char=""/>
              <a:defRPr/>
            </a:pPr>
            <a:r>
              <a:rPr lang="uk-UA" dirty="0" smtClean="0"/>
              <a:t>Влітку 1868 року разом з чоловіком виїхали на Волинь до місця служби П. А. Косача у містечко </a:t>
            </a:r>
            <a:r>
              <a:rPr lang="uk-UA" dirty="0" err="1" smtClean="0"/>
              <a:t>Звягель</a:t>
            </a:r>
            <a:r>
              <a:rPr lang="uk-UA" dirty="0" smtClean="0"/>
              <a:t> (нині Новоград-Волинський), де записувала пісні, обряди, народні звичаї, збирала зразки народних вишивок. 25 лютого</a:t>
            </a:r>
            <a:r>
              <a:rPr lang="ru-RU" dirty="0" smtClean="0"/>
              <a:t> </a:t>
            </a:r>
            <a:r>
              <a:rPr lang="uk-UA" dirty="0" smtClean="0"/>
              <a:t>1871 року тут народилася дочка Лариса, яка ввійшла в світову літературу як Леся Українка. Два сини й чотири дочки виростила сім'я Косачів.</a:t>
            </a:r>
            <a:endParaRPr lang="ru-RU" dirty="0" smtClean="0"/>
          </a:p>
          <a:p>
            <a:pPr marL="274320" indent="-274320" eaLnBrk="1" fontAlgn="auto" hangingPunct="1">
              <a:spcAft>
                <a:spcPts val="0"/>
              </a:spcAft>
              <a:buFont typeface="Wingdings"/>
              <a:buChar char=""/>
              <a:defRPr/>
            </a:pPr>
            <a:r>
              <a:rPr lang="uk-UA" dirty="0" smtClean="0"/>
              <a:t>Свій творчий шлях розпочала з перекладів поетичних творів Пушкіна і Лермонтова. 1876 року вийшла друком у Києві її книжка «Український народний орнамент», яка принесла Олені Пчілці славу першого в Україні знавця цього виду народного мистецтва, в 1881 році вийшла збірка перекладів з Миколи Гоголя і з Олександра Пушкіна й Михайла </a:t>
            </a:r>
            <a:r>
              <a:rPr lang="uk-UA" dirty="0" err="1" smtClean="0"/>
              <a:t>Лєрмонтова</a:t>
            </a:r>
            <a:r>
              <a:rPr lang="uk-UA" dirty="0" smtClean="0"/>
              <a:t> «Українським дітям», видала своїм коштом «Співомовки» С. Руданського (1880). З 1883 року почала друкувати вірші та оповідання у львівському журналі «Зоря», перша збірка поезій «Думки-мережанки» (1886). Одночасно брала діяльну участь у жіночому русі, в 1887 році разом з Наталією Кобринською видала у Львові альманах «Перший Вінок».</a:t>
            </a:r>
            <a:endParaRPr lang="ru-RU" dirty="0" smtClean="0"/>
          </a:p>
          <a:p>
            <a:pPr marL="274320" indent="-274320" eaLnBrk="1" fontAlgn="auto" hangingPunct="1">
              <a:spcAft>
                <a:spcPts val="0"/>
              </a:spcAft>
              <a:buFont typeface="Wingdings"/>
              <a:buChar char=""/>
              <a:defRPr/>
            </a:pPr>
            <a:r>
              <a:rPr lang="uk-UA" dirty="0" smtClean="0"/>
              <a:t>Навесні 1879 року О. П. Косач з дітьми приїхала в Луцьк до свого чоловіка, якого було переведено на посаду голови </a:t>
            </a:r>
            <a:r>
              <a:rPr lang="uk-UA" dirty="0" err="1" smtClean="0"/>
              <a:t>Луцько-Дубенського</a:t>
            </a:r>
            <a:r>
              <a:rPr lang="uk-UA" dirty="0" smtClean="0"/>
              <a:t> з'їзду мирових посередників. У Луцьку вона вступила в драматичне товариство, а гроші, зібрані від спектаклів, запропонувала використати для придбання українських книг для клубної бібліотеки.</a:t>
            </a:r>
            <a:endParaRPr lang="ru-RU" dirty="0" smtClean="0"/>
          </a:p>
          <a:p>
            <a:pPr marL="274320" indent="-274320" eaLnBrk="1" fontAlgn="auto" hangingPunct="1">
              <a:spcAft>
                <a:spcPts val="0"/>
              </a:spcAft>
              <a:buFont typeface="Wingdings"/>
              <a:buChar char=""/>
              <a:defRPr/>
            </a:pPr>
            <a:r>
              <a:rPr lang="uk-UA" dirty="0" smtClean="0"/>
              <a:t>У 1890-х роках жила в Києві, у 1906—1914 роках була видавцем журналу «Рідний Край» з додатком «Молода Україна» (1908—1914). Національні і соціальні мотиви становили основний зміст творів Олени Пчілки, в яких вона виступала проти денаціоналізації, русифікації, проти національного і політичного гніту, проти чужої школи з її бездушністю та </a:t>
            </a:r>
            <a:r>
              <a:rPr lang="uk-UA" dirty="0" err="1" smtClean="0"/>
              <a:t>формалізмам</a:t>
            </a:r>
            <a:r>
              <a:rPr lang="uk-UA" dirty="0" smtClean="0"/>
              <a:t>, показувала, як національно свідома українська молодь в добу глухої реакції шукала шляхів до визволення свого народу.</a:t>
            </a:r>
            <a:endParaRPr lang="ru-RU" dirty="0" smtClean="0"/>
          </a:p>
          <a:p>
            <a:pPr marL="274320" indent="-274320" eaLnBrk="1" fontAlgn="auto" hangingPunct="1">
              <a:spcAft>
                <a:spcPts val="0"/>
              </a:spcAft>
              <a:buFont typeface="Wingdings"/>
              <a:buChar char=""/>
              <a:defRPr/>
            </a:pP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9" presetClass="entr" presetSubtype="0"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dissolve">
                                      <p:cBhvr>
                                        <p:cTn id="14" dur="500"/>
                                        <p:tgtEl>
                                          <p:spTgt spid="3">
                                            <p:txEl>
                                              <p:pRg st="0" end="0"/>
                                            </p:txEl>
                                          </p:spTgt>
                                        </p:tgtEl>
                                      </p:cBhvr>
                                    </p:animEffect>
                                  </p:childTnLst>
                                </p:cTn>
                              </p:par>
                              <p:par>
                                <p:cTn id="15" presetID="9"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dissolve">
                                      <p:cBhvr>
                                        <p:cTn id="20" dur="500"/>
                                        <p:tgtEl>
                                          <p:spTgt spid="3">
                                            <p:txEl>
                                              <p:pRg st="2" end="2"/>
                                            </p:txEl>
                                          </p:spTgt>
                                        </p:tgtEl>
                                      </p:cBhvr>
                                    </p:animEffect>
                                  </p:childTnLst>
                                </p:cTn>
                              </p:par>
                              <p:par>
                                <p:cTn id="21" presetID="9" presetClass="entr" presetSubtype="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ssolve">
                                      <p:cBhvr>
                                        <p:cTn id="23" dur="500"/>
                                        <p:tgtEl>
                                          <p:spTgt spid="3">
                                            <p:txEl>
                                              <p:pRg st="3" end="3"/>
                                            </p:txEl>
                                          </p:spTgt>
                                        </p:tgtEl>
                                      </p:cBhvr>
                                    </p:animEffect>
                                  </p:childTnLst>
                                </p:cTn>
                              </p:par>
                              <p:par>
                                <p:cTn id="24" presetID="9" presetClass="entr" presetSubtype="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dissolve">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04800"/>
            <a:ext cx="7467600" cy="1143000"/>
          </a:xfrm>
        </p:spPr>
        <p:txBody>
          <a:bodyPr/>
          <a:lstStyle/>
          <a:p>
            <a:pPr eaLnBrk="1" fontAlgn="auto" hangingPunct="1">
              <a:spcAft>
                <a:spcPts val="0"/>
              </a:spcAft>
              <a:defRPr/>
            </a:pPr>
            <a:r>
              <a:rPr lang="uk-UA" b="1" i="1" dirty="0" smtClean="0"/>
              <a:t>Рід Косачів</a:t>
            </a:r>
            <a:endParaRPr lang="ru-RU" b="1" i="1" dirty="0"/>
          </a:p>
        </p:txBody>
      </p:sp>
      <p:sp>
        <p:nvSpPr>
          <p:cNvPr id="4" name="Содержимое 3"/>
          <p:cNvSpPr>
            <a:spLocks noGrp="1"/>
          </p:cNvSpPr>
          <p:nvPr>
            <p:ph sz="quarter" idx="1"/>
          </p:nvPr>
        </p:nvSpPr>
        <p:spPr/>
        <p:txBody>
          <a:bodyPr>
            <a:normAutofit fontScale="55000" lnSpcReduction="20000"/>
          </a:bodyPr>
          <a:lstStyle/>
          <a:p>
            <a:pPr marL="274320" indent="-274320" eaLnBrk="1" fontAlgn="auto" hangingPunct="1">
              <a:spcAft>
                <a:spcPts val="0"/>
              </a:spcAft>
              <a:buFont typeface="Wingdings"/>
              <a:buNone/>
              <a:defRPr/>
            </a:pPr>
            <a:r>
              <a:rPr lang="uk-UA" sz="2900" b="1" dirty="0" smtClean="0"/>
              <a:t>      Традиційний початок родоводу Косачів</a:t>
            </a:r>
            <a:endParaRPr lang="ru-RU" sz="2900" dirty="0" smtClean="0"/>
          </a:p>
          <a:p>
            <a:pPr marL="274320" indent="-274320" eaLnBrk="1" fontAlgn="auto" hangingPunct="1">
              <a:spcAft>
                <a:spcPts val="0"/>
              </a:spcAft>
              <a:buFont typeface="Wingdings"/>
              <a:buNone/>
              <a:defRPr/>
            </a:pPr>
            <a:r>
              <a:rPr lang="uk-UA" sz="2900" dirty="0" smtClean="0"/>
              <a:t>      Родовід Косачів, який сучасні історики (наприклад, Богдан </a:t>
            </a:r>
            <a:r>
              <a:rPr lang="uk-UA" sz="2900" dirty="0" err="1" smtClean="0"/>
              <a:t>Янишин</a:t>
            </a:r>
            <a:r>
              <a:rPr lang="uk-UA" sz="2900" dirty="0" smtClean="0"/>
              <a:t>) називають традиційним, було складено приблизно у другій половині XVIII століття. Згідно з традиційним родоводом, представники Косачів виводять початок роду із часів сербського намісника Боснії і Герцеговини Стефана Косача, а вже далі — від «шляхтича польської корони» Петра Косача зі </a:t>
            </a:r>
            <a:r>
              <a:rPr lang="uk-UA" sz="2900" dirty="0" err="1" smtClean="0"/>
              <a:t>Стародубщини</a:t>
            </a:r>
            <a:r>
              <a:rPr lang="uk-UA" sz="2900" dirty="0" smtClean="0"/>
              <a:t> — </a:t>
            </a:r>
            <a:r>
              <a:rPr lang="uk-UA" sz="2900" dirty="0" err="1" smtClean="0"/>
              <a:t>найпівнічнішої</a:t>
            </a:r>
            <a:r>
              <a:rPr lang="uk-UA" sz="2900" dirty="0" smtClean="0"/>
              <a:t> з українських історичних земель (нині це південно-західна частина Брянської області</a:t>
            </a:r>
            <a:r>
              <a:rPr lang="ru-RU" sz="2900" dirty="0" smtClean="0"/>
              <a:t> </a:t>
            </a:r>
            <a:r>
              <a:rPr lang="uk-UA" sz="2900" dirty="0" smtClean="0"/>
              <a:t>Російської Федерації; історичний центр цієї землі — місто </a:t>
            </a:r>
            <a:r>
              <a:rPr lang="uk-UA" sz="2900" dirty="0" err="1" smtClean="0"/>
              <a:t>Стародуб</a:t>
            </a:r>
            <a:r>
              <a:rPr lang="uk-UA" sz="2900" dirty="0" smtClean="0"/>
              <a:t>).</a:t>
            </a:r>
            <a:endParaRPr lang="ru-RU" sz="2900" dirty="0" smtClean="0"/>
          </a:p>
          <a:p>
            <a:pPr marL="274320" indent="-274320" eaLnBrk="1" fontAlgn="auto" hangingPunct="1">
              <a:spcAft>
                <a:spcPts val="0"/>
              </a:spcAft>
              <a:buFont typeface="Wingdings"/>
              <a:buChar char=""/>
              <a:defRPr/>
            </a:pPr>
            <a:endParaRPr lang="ru-RU" dirty="0"/>
          </a:p>
        </p:txBody>
      </p:sp>
      <p:sp>
        <p:nvSpPr>
          <p:cNvPr id="5" name="Содержимое 4"/>
          <p:cNvSpPr>
            <a:spLocks noGrp="1"/>
          </p:cNvSpPr>
          <p:nvPr>
            <p:ph sz="quarter" idx="2"/>
          </p:nvPr>
        </p:nvSpPr>
        <p:spPr>
          <a:xfrm>
            <a:off x="4270375" y="1600200"/>
            <a:ext cx="3657600" cy="4572000"/>
          </a:xfrm>
        </p:spPr>
        <p:txBody>
          <a:bodyPr>
            <a:normAutofit fontScale="55000" lnSpcReduction="20000"/>
          </a:bodyPr>
          <a:lstStyle/>
          <a:p>
            <a:pPr marL="274320" indent="-274320" eaLnBrk="1" fontAlgn="auto" hangingPunct="1">
              <a:spcAft>
                <a:spcPts val="0"/>
              </a:spcAft>
              <a:buFont typeface="Wingdings"/>
              <a:buNone/>
              <a:defRPr/>
            </a:pPr>
            <a:r>
              <a:rPr lang="uk-UA" b="1" dirty="0" smtClean="0"/>
              <a:t>       </a:t>
            </a:r>
            <a:r>
              <a:rPr lang="uk-UA" b="1" dirty="0" err="1" smtClean="0"/>
              <a:t>Погарська</a:t>
            </a:r>
            <a:r>
              <a:rPr lang="uk-UA" b="1" dirty="0" smtClean="0"/>
              <a:t> лінія Косачів</a:t>
            </a:r>
            <a:endParaRPr lang="ru-RU" dirty="0" smtClean="0"/>
          </a:p>
          <a:p>
            <a:pPr marL="274320" indent="-274320" eaLnBrk="1" fontAlgn="auto" hangingPunct="1">
              <a:spcAft>
                <a:spcPts val="0"/>
              </a:spcAft>
              <a:buFont typeface="Wingdings"/>
              <a:buNone/>
              <a:defRPr/>
            </a:pPr>
            <a:r>
              <a:rPr lang="uk-UA" dirty="0" smtClean="0"/>
              <a:t>      Не всі дослідники погоджуються з традиційним початком родоводу Косачів. Деякі з них, зокрема український історик Олександр </a:t>
            </a:r>
            <a:r>
              <a:rPr lang="uk-UA" dirty="0" err="1" smtClean="0"/>
              <a:t>Оглоблин</a:t>
            </a:r>
            <a:r>
              <a:rPr lang="uk-UA" dirty="0" smtClean="0"/>
              <a:t>, вказують на факти, які стверджують безпосередньо </a:t>
            </a:r>
            <a:r>
              <a:rPr lang="uk-UA" dirty="0" err="1" smtClean="0"/>
              <a:t>стародубське</a:t>
            </a:r>
            <a:r>
              <a:rPr lang="uk-UA" dirty="0" smtClean="0"/>
              <a:t> походження Косачів, імовірно, з місцевих козаків чи міщан. Так, один із Косачів — Дмитро — був у 1715—1719 роках війтом у містечку Погар Стародубського полку (нині село </a:t>
            </a:r>
            <a:r>
              <a:rPr lang="uk-UA" dirty="0" err="1" smtClean="0"/>
              <a:t>Погарь</a:t>
            </a:r>
            <a:r>
              <a:rPr lang="uk-UA" dirty="0" smtClean="0"/>
              <a:t> Брянської області Росії).</a:t>
            </a:r>
            <a:endParaRPr lang="ru-RU" dirty="0" smtClean="0"/>
          </a:p>
          <a:p>
            <a:pPr marL="274320" indent="-274320" eaLnBrk="1" fontAlgn="auto" hangingPunct="1">
              <a:spcAft>
                <a:spcPts val="0"/>
              </a:spcAft>
              <a:buFont typeface="Wingdings"/>
              <a:buNone/>
              <a:defRPr/>
            </a:pPr>
            <a:r>
              <a:rPr lang="uk-UA" dirty="0" smtClean="0"/>
              <a:t>       Зазначений у традиційному родоводі «шляхтич польської корони» Петро Косач, за достовірними відомостями, був </a:t>
            </a:r>
            <a:r>
              <a:rPr lang="uk-UA" dirty="0" err="1" smtClean="0"/>
              <a:t>стародубським</a:t>
            </a:r>
            <a:r>
              <a:rPr lang="uk-UA" dirty="0" smtClean="0"/>
              <a:t> </a:t>
            </a:r>
            <a:r>
              <a:rPr lang="uk-UA" dirty="0" err="1" smtClean="0"/>
              <a:t>городничим</a:t>
            </a:r>
            <a:r>
              <a:rPr lang="uk-UA" dirty="0" smtClean="0"/>
              <a:t> за полковництва Михайла </a:t>
            </a:r>
            <a:r>
              <a:rPr lang="uk-UA" dirty="0" err="1" smtClean="0"/>
              <a:t>Миклашевського</a:t>
            </a:r>
            <a:r>
              <a:rPr lang="uk-UA" dirty="0" smtClean="0"/>
              <a:t> у 1690—1706 роках та Івана Скоропадського у 1706—1708 роках.</a:t>
            </a:r>
            <a:endParaRPr lang="ru-RU" dirty="0" smtClean="0"/>
          </a:p>
          <a:p>
            <a:pPr marL="274320" indent="-274320" eaLnBrk="1" fontAlgn="auto" hangingPunct="1">
              <a:spcAft>
                <a:spcPts val="0"/>
              </a:spcAft>
              <a:buFont typeface="Wingdings"/>
              <a:buNone/>
              <a:defRPr/>
            </a:pPr>
            <a:r>
              <a:rPr lang="uk-UA" dirty="0" smtClean="0"/>
              <a:t>      Син Петра Косача Василь служив значковим товаришем Стародубського полку, асесором </a:t>
            </a:r>
            <a:r>
              <a:rPr lang="uk-UA" dirty="0" err="1" smtClean="0"/>
              <a:t>стародубського</a:t>
            </a:r>
            <a:r>
              <a:rPr lang="uk-UA" dirty="0" smtClean="0"/>
              <a:t> полкового суду й </a:t>
            </a:r>
            <a:r>
              <a:rPr lang="uk-UA" dirty="0" err="1" smtClean="0"/>
              <a:t>бакланським</a:t>
            </a:r>
            <a:r>
              <a:rPr lang="uk-UA" dirty="0" smtClean="0"/>
              <a:t> сотником (1732—1755).</a:t>
            </a:r>
            <a:endParaRPr lang="ru-RU" dirty="0" smtClean="0"/>
          </a:p>
          <a:p>
            <a:pPr marL="274320" indent="-274320" eaLnBrk="1" fontAlgn="auto" hangingPunct="1">
              <a:spcAft>
                <a:spcPts val="0"/>
              </a:spcAft>
              <a:buFont typeface="Wingdings"/>
              <a:buChar char=""/>
              <a:defRPr/>
            </a:pP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37" presetClass="entr" presetSubtype="0" fill="hold" nodeType="after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par>
                                <p:cTn id="18" presetID="37" presetClass="entr" presetSubtype="0" fill="hold" nodeType="with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fade">
                                      <p:cBhvr>
                                        <p:cTn id="20" dur="1000"/>
                                        <p:tgtEl>
                                          <p:spTgt spid="4">
                                            <p:txEl>
                                              <p:pRg st="1" end="1"/>
                                            </p:txEl>
                                          </p:spTgt>
                                        </p:tgtEl>
                                      </p:cBhvr>
                                    </p:animEffect>
                                    <p:anim calcmode="lin" valueType="num">
                                      <p:cBhvr>
                                        <p:cTn id="21"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2" dur="900" decel="100000" fill="hold"/>
                                        <p:tgtEl>
                                          <p:spTgt spid="4">
                                            <p:txEl>
                                              <p:pRg st="1" end="1"/>
                                            </p:txEl>
                                          </p:spTgt>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4">
                                            <p:txEl>
                                              <p:pRg st="1" end="1"/>
                                            </p:txEl>
                                          </p:spTgt>
                                        </p:tgtEl>
                                        <p:attrNameLst>
                                          <p:attrName>ppt_y</p:attrName>
                                        </p:attrNameLst>
                                      </p:cBhvr>
                                      <p:tavLst>
                                        <p:tav tm="0">
                                          <p:val>
                                            <p:strVal val="#ppt_y-.03"/>
                                          </p:val>
                                        </p:tav>
                                        <p:tav tm="100000">
                                          <p:val>
                                            <p:strVal val="#ppt_y"/>
                                          </p:val>
                                        </p:tav>
                                      </p:tavLst>
                                    </p:anim>
                                  </p:childTnLst>
                                </p:cTn>
                              </p:par>
                            </p:childTnLst>
                          </p:cTn>
                        </p:par>
                        <p:par>
                          <p:cTn id="24" fill="hold">
                            <p:stCondLst>
                              <p:cond delay="3000"/>
                            </p:stCondLst>
                            <p:childTnLst>
                              <p:par>
                                <p:cTn id="25" presetID="37" presetClass="entr" presetSubtype="0" fill="hold" nodeType="after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fade">
                                      <p:cBhvr>
                                        <p:cTn id="27" dur="1000"/>
                                        <p:tgtEl>
                                          <p:spTgt spid="5">
                                            <p:txEl>
                                              <p:pRg st="0" end="0"/>
                                            </p:txEl>
                                          </p:spTgt>
                                        </p:tgtEl>
                                      </p:cBhvr>
                                    </p:animEffect>
                                    <p:anim calcmode="lin" valueType="num">
                                      <p:cBhvr>
                                        <p:cTn id="2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5">
                                            <p:txEl>
                                              <p:pRg st="0" end="0"/>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5">
                                            <p:txEl>
                                              <p:pRg st="0" end="0"/>
                                            </p:txEl>
                                          </p:spTgt>
                                        </p:tgtEl>
                                        <p:attrNameLst>
                                          <p:attrName>ppt_y</p:attrName>
                                        </p:attrNameLst>
                                      </p:cBhvr>
                                      <p:tavLst>
                                        <p:tav tm="0">
                                          <p:val>
                                            <p:strVal val="#ppt_y-.03"/>
                                          </p:val>
                                        </p:tav>
                                        <p:tav tm="100000">
                                          <p:val>
                                            <p:strVal val="#ppt_y"/>
                                          </p:val>
                                        </p:tav>
                                      </p:tavLst>
                                    </p:anim>
                                  </p:childTnLst>
                                </p:cTn>
                              </p:par>
                              <p:par>
                                <p:cTn id="31" presetID="37" presetClass="entr" presetSubtype="0" fill="hold" nodeType="withEffect">
                                  <p:stCondLst>
                                    <p:cond delay="0"/>
                                  </p:stCondLst>
                                  <p:childTnLst>
                                    <p:set>
                                      <p:cBhvr>
                                        <p:cTn id="32" dur="1" fill="hold">
                                          <p:stCondLst>
                                            <p:cond delay="0"/>
                                          </p:stCondLst>
                                        </p:cTn>
                                        <p:tgtEl>
                                          <p:spTgt spid="5">
                                            <p:txEl>
                                              <p:pRg st="1" end="1"/>
                                            </p:txEl>
                                          </p:spTgt>
                                        </p:tgtEl>
                                        <p:attrNameLst>
                                          <p:attrName>style.visibility</p:attrName>
                                        </p:attrNameLst>
                                      </p:cBhvr>
                                      <p:to>
                                        <p:strVal val="visible"/>
                                      </p:to>
                                    </p:set>
                                    <p:animEffect transition="in" filter="fade">
                                      <p:cBhvr>
                                        <p:cTn id="33" dur="1000"/>
                                        <p:tgtEl>
                                          <p:spTgt spid="5">
                                            <p:txEl>
                                              <p:pRg st="1" end="1"/>
                                            </p:txEl>
                                          </p:spTgt>
                                        </p:tgtEl>
                                      </p:cBhvr>
                                    </p:animEffect>
                                    <p:anim calcmode="lin" valueType="num">
                                      <p:cBhvr>
                                        <p:cTn id="34"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35" dur="900" decel="100000" fill="hold"/>
                                        <p:tgtEl>
                                          <p:spTgt spid="5">
                                            <p:txEl>
                                              <p:pRg st="1" end="1"/>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5">
                                            <p:txEl>
                                              <p:pRg st="1" end="1"/>
                                            </p:txEl>
                                          </p:spTgt>
                                        </p:tgtEl>
                                        <p:attrNameLst>
                                          <p:attrName>ppt_y</p:attrName>
                                        </p:attrNameLst>
                                      </p:cBhvr>
                                      <p:tavLst>
                                        <p:tav tm="0">
                                          <p:val>
                                            <p:strVal val="#ppt_y-.03"/>
                                          </p:val>
                                        </p:tav>
                                        <p:tav tm="100000">
                                          <p:val>
                                            <p:strVal val="#ppt_y"/>
                                          </p:val>
                                        </p:tav>
                                      </p:tavLst>
                                    </p:anim>
                                  </p:childTnLst>
                                </p:cTn>
                              </p:par>
                              <p:par>
                                <p:cTn id="37" presetID="37" presetClass="entr" presetSubtype="0" fill="hold" nodeType="withEffect">
                                  <p:stCondLst>
                                    <p:cond delay="0"/>
                                  </p:stCondLst>
                                  <p:childTnLst>
                                    <p:set>
                                      <p:cBhvr>
                                        <p:cTn id="38" dur="1" fill="hold">
                                          <p:stCondLst>
                                            <p:cond delay="0"/>
                                          </p:stCondLst>
                                        </p:cTn>
                                        <p:tgtEl>
                                          <p:spTgt spid="5">
                                            <p:txEl>
                                              <p:pRg st="2" end="2"/>
                                            </p:txEl>
                                          </p:spTgt>
                                        </p:tgtEl>
                                        <p:attrNameLst>
                                          <p:attrName>style.visibility</p:attrName>
                                        </p:attrNameLst>
                                      </p:cBhvr>
                                      <p:to>
                                        <p:strVal val="visible"/>
                                      </p:to>
                                    </p:set>
                                    <p:animEffect transition="in" filter="fade">
                                      <p:cBhvr>
                                        <p:cTn id="39" dur="1000"/>
                                        <p:tgtEl>
                                          <p:spTgt spid="5">
                                            <p:txEl>
                                              <p:pRg st="2" end="2"/>
                                            </p:txEl>
                                          </p:spTgt>
                                        </p:tgtEl>
                                      </p:cBhvr>
                                    </p:animEffect>
                                    <p:anim calcmode="lin" valueType="num">
                                      <p:cBhvr>
                                        <p:cTn id="40"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5">
                                            <p:txEl>
                                              <p:pRg st="2" end="2"/>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5">
                                            <p:txEl>
                                              <p:pRg st="2" end="2"/>
                                            </p:txEl>
                                          </p:spTgt>
                                        </p:tgtEl>
                                        <p:attrNameLst>
                                          <p:attrName>ppt_y</p:attrName>
                                        </p:attrNameLst>
                                      </p:cBhvr>
                                      <p:tavLst>
                                        <p:tav tm="0">
                                          <p:val>
                                            <p:strVal val="#ppt_y-.03"/>
                                          </p:val>
                                        </p:tav>
                                        <p:tav tm="100000">
                                          <p:val>
                                            <p:strVal val="#ppt_y"/>
                                          </p:val>
                                        </p:tav>
                                      </p:tavLst>
                                    </p:anim>
                                  </p:childTnLst>
                                </p:cTn>
                              </p:par>
                              <p:par>
                                <p:cTn id="43" presetID="37" presetClass="entr" presetSubtype="0" fill="hold" nodeType="withEffect">
                                  <p:stCondLst>
                                    <p:cond delay="0"/>
                                  </p:stCondLst>
                                  <p:childTnLst>
                                    <p:set>
                                      <p:cBhvr>
                                        <p:cTn id="44" dur="1" fill="hold">
                                          <p:stCondLst>
                                            <p:cond delay="0"/>
                                          </p:stCondLst>
                                        </p:cTn>
                                        <p:tgtEl>
                                          <p:spTgt spid="5">
                                            <p:txEl>
                                              <p:pRg st="3" end="3"/>
                                            </p:txEl>
                                          </p:spTgt>
                                        </p:tgtEl>
                                        <p:attrNameLst>
                                          <p:attrName>style.visibility</p:attrName>
                                        </p:attrNameLst>
                                      </p:cBhvr>
                                      <p:to>
                                        <p:strVal val="visible"/>
                                      </p:to>
                                    </p:set>
                                    <p:animEffect transition="in" filter="fade">
                                      <p:cBhvr>
                                        <p:cTn id="45" dur="1000"/>
                                        <p:tgtEl>
                                          <p:spTgt spid="5">
                                            <p:txEl>
                                              <p:pRg st="3" end="3"/>
                                            </p:txEl>
                                          </p:spTgt>
                                        </p:tgtEl>
                                      </p:cBhvr>
                                    </p:animEffect>
                                    <p:anim calcmode="lin" valueType="num">
                                      <p:cBhvr>
                                        <p:cTn id="46"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47" dur="900" decel="100000" fill="hold"/>
                                        <p:tgtEl>
                                          <p:spTgt spid="5">
                                            <p:txEl>
                                              <p:pRg st="3" end="3"/>
                                            </p:txEl>
                                          </p:spTgt>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5">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sz="quarter" idx="1"/>
          </p:nvPr>
        </p:nvSpPr>
        <p:spPr>
          <a:xfrm>
            <a:off x="609600" y="533400"/>
            <a:ext cx="3657600" cy="4572000"/>
          </a:xfrm>
        </p:spPr>
        <p:txBody>
          <a:bodyPr>
            <a:normAutofit fontScale="25000" lnSpcReduction="20000"/>
          </a:bodyPr>
          <a:lstStyle/>
          <a:p>
            <a:pPr marL="274320" indent="-274320" eaLnBrk="1" fontAlgn="auto" hangingPunct="1">
              <a:spcAft>
                <a:spcPts val="0"/>
              </a:spcAft>
              <a:buFont typeface="Wingdings"/>
              <a:buNone/>
              <a:defRPr/>
            </a:pPr>
            <a:r>
              <a:rPr lang="uk-UA" b="1" dirty="0" smtClean="0"/>
              <a:t>       </a:t>
            </a:r>
            <a:r>
              <a:rPr lang="uk-UA" sz="5600" b="1" dirty="0" smtClean="0"/>
              <a:t>Степан Косач і його сини</a:t>
            </a:r>
            <a:endParaRPr lang="ru-RU" sz="5600" dirty="0" smtClean="0"/>
          </a:p>
          <a:p>
            <a:pPr marL="274320" indent="-274320" eaLnBrk="1" fontAlgn="auto" hangingPunct="1">
              <a:spcAft>
                <a:spcPts val="0"/>
              </a:spcAft>
              <a:buFont typeface="Wingdings"/>
              <a:buNone/>
              <a:defRPr/>
            </a:pPr>
            <a:r>
              <a:rPr lang="uk-UA" sz="5600" dirty="0" smtClean="0"/>
              <a:t>        Онук Петра Косача та син Василя Косача — Степан Васильович (народився близько 1705 року) — був писарем </a:t>
            </a:r>
            <a:r>
              <a:rPr lang="uk-UA" sz="5600" dirty="0" err="1" smtClean="0"/>
              <a:t>стародубського</a:t>
            </a:r>
            <a:r>
              <a:rPr lang="uk-UA" sz="5600" dirty="0" smtClean="0"/>
              <a:t> полкового суду (1732), згодом — полковим осавулом (1748) та писарем (1757—1763). Як маршал шляхти </a:t>
            </a:r>
            <a:r>
              <a:rPr lang="uk-UA" sz="5600" dirty="0" err="1" smtClean="0"/>
              <a:t>погарського</a:t>
            </a:r>
            <a:r>
              <a:rPr lang="uk-UA" sz="5600" dirty="0" smtClean="0"/>
              <a:t> повіту брав участь у виборах до Комісії законодавчої 1767—1768 років.</a:t>
            </a:r>
            <a:endParaRPr lang="ru-RU" sz="5600" dirty="0" smtClean="0"/>
          </a:p>
          <a:p>
            <a:pPr marL="274320" indent="-274320" eaLnBrk="1" fontAlgn="auto" hangingPunct="1">
              <a:spcAft>
                <a:spcPts val="0"/>
              </a:spcAft>
              <a:buFont typeface="Wingdings"/>
              <a:buNone/>
              <a:defRPr/>
            </a:pPr>
            <a:r>
              <a:rPr lang="uk-UA" sz="5600" dirty="0" smtClean="0"/>
              <a:t>        Степан Васильович Косач мав кількох синів, з яких відомі Петро, Григорій, Василь і Федір.</a:t>
            </a:r>
            <a:endParaRPr lang="ru-RU" sz="5600" dirty="0" smtClean="0"/>
          </a:p>
          <a:p>
            <a:pPr marL="274320" indent="-274320" eaLnBrk="1" fontAlgn="auto" hangingPunct="1">
              <a:spcAft>
                <a:spcPts val="0"/>
              </a:spcAft>
              <a:buFont typeface="Wingdings"/>
              <a:buNone/>
              <a:defRPr/>
            </a:pPr>
            <a:r>
              <a:rPr lang="uk-UA" sz="5600" dirty="0" smtClean="0"/>
              <a:t>        Петро Степанович Косач 1763 року заступив батька на уряді полкового писаря, а у 1768—1778 роках виконував обов'язки </a:t>
            </a:r>
            <a:r>
              <a:rPr lang="uk-UA" sz="5600" dirty="0" err="1" smtClean="0"/>
              <a:t>стародубського</a:t>
            </a:r>
            <a:r>
              <a:rPr lang="uk-UA" sz="5600" dirty="0" smtClean="0"/>
              <a:t> полкового судді, відтоді служив бунчуковим товаришем, у 1782—1785 роках став </a:t>
            </a:r>
            <a:r>
              <a:rPr lang="uk-UA" sz="5600" dirty="0" err="1" smtClean="0"/>
              <a:t>погарським</a:t>
            </a:r>
            <a:r>
              <a:rPr lang="uk-UA" sz="5600" dirty="0" smtClean="0"/>
              <a:t> повітовим суддею, 1784 року дістав чин колезького асесора, у 1785—1789 роках за обранням дворянства головував у Новгород-Сіверському верхньому земському суді, а у 1791—1793 роках служив </a:t>
            </a:r>
            <a:r>
              <a:rPr lang="uk-UA" sz="5600" dirty="0" err="1" smtClean="0"/>
              <a:t>погарським</a:t>
            </a:r>
            <a:r>
              <a:rPr lang="uk-UA" sz="5600" dirty="0" smtClean="0"/>
              <a:t> повітовим маршалком.</a:t>
            </a:r>
            <a:endParaRPr lang="ru-RU" sz="5600" dirty="0" smtClean="0"/>
          </a:p>
          <a:p>
            <a:pPr marL="274320" indent="-274320" eaLnBrk="1" fontAlgn="auto" hangingPunct="1">
              <a:spcAft>
                <a:spcPts val="0"/>
              </a:spcAft>
              <a:buFont typeface="Wingdings"/>
              <a:buChar char=""/>
              <a:defRPr/>
            </a:pPr>
            <a:endParaRPr lang="ru-RU" dirty="0"/>
          </a:p>
        </p:txBody>
      </p:sp>
      <p:sp>
        <p:nvSpPr>
          <p:cNvPr id="6" name="Содержимое 5"/>
          <p:cNvSpPr>
            <a:spLocks noGrp="1"/>
          </p:cNvSpPr>
          <p:nvPr>
            <p:ph sz="quarter" idx="2"/>
          </p:nvPr>
        </p:nvSpPr>
        <p:spPr>
          <a:xfrm>
            <a:off x="4343400" y="533400"/>
            <a:ext cx="3657600" cy="5029200"/>
          </a:xfrm>
        </p:spPr>
        <p:txBody>
          <a:bodyPr>
            <a:normAutofit fontScale="25000" lnSpcReduction="20000"/>
          </a:bodyPr>
          <a:lstStyle/>
          <a:p>
            <a:pPr marL="274320" indent="-274320" eaLnBrk="1" fontAlgn="auto" hangingPunct="1">
              <a:spcAft>
                <a:spcPts val="0"/>
              </a:spcAft>
              <a:buFont typeface="Wingdings"/>
              <a:buNone/>
              <a:defRPr/>
            </a:pPr>
            <a:r>
              <a:rPr lang="uk-UA" sz="5600" dirty="0" smtClean="0"/>
              <a:t>      Григорій Степанович Косач був бунчуковим товаришем, 1782 обраний </a:t>
            </a:r>
            <a:r>
              <a:rPr lang="uk-UA" sz="5600" dirty="0" err="1" smtClean="0"/>
              <a:t>мглинським</a:t>
            </a:r>
            <a:r>
              <a:rPr lang="uk-UA" sz="5600" dirty="0" smtClean="0"/>
              <a:t> повітовим маршалком.</a:t>
            </a:r>
            <a:endParaRPr lang="ru-RU" sz="5600" dirty="0" smtClean="0"/>
          </a:p>
          <a:p>
            <a:pPr marL="274320" indent="-274320" eaLnBrk="1" fontAlgn="auto" hangingPunct="1">
              <a:spcAft>
                <a:spcPts val="0"/>
              </a:spcAft>
              <a:buFont typeface="Wingdings"/>
              <a:buNone/>
              <a:defRPr/>
            </a:pPr>
            <a:r>
              <a:rPr lang="uk-UA" sz="5600" dirty="0" smtClean="0"/>
              <a:t>      Василь Степанович Косач деякий час був на військовій службі, але дослужився тільки до чина підпоручика. 1790 року його обрали головою </a:t>
            </a:r>
            <a:r>
              <a:rPr lang="uk-UA" sz="5600" dirty="0" err="1" smtClean="0"/>
              <a:t>погарського</a:t>
            </a:r>
            <a:r>
              <a:rPr lang="uk-UA" sz="5600" dirty="0" smtClean="0"/>
              <a:t> повітового суду.</a:t>
            </a:r>
            <a:endParaRPr lang="ru-RU" sz="5600" dirty="0" smtClean="0"/>
          </a:p>
          <a:p>
            <a:pPr marL="274320" indent="-274320" eaLnBrk="1" fontAlgn="auto" hangingPunct="1">
              <a:spcAft>
                <a:spcPts val="0"/>
              </a:spcAft>
              <a:buFont typeface="Wingdings"/>
              <a:buNone/>
              <a:defRPr/>
            </a:pPr>
            <a:r>
              <a:rPr lang="uk-UA" sz="5600" dirty="0" smtClean="0"/>
              <a:t>      Федір Степанович Косач був вахмістром, у цьому чині вийшов у відставку.</a:t>
            </a:r>
            <a:endParaRPr lang="ru-RU" sz="5600" dirty="0" smtClean="0"/>
          </a:p>
          <a:p>
            <a:pPr marL="274320" indent="-274320" eaLnBrk="1" fontAlgn="auto" hangingPunct="1">
              <a:spcAft>
                <a:spcPts val="0"/>
              </a:spcAft>
              <a:buFont typeface="Wingdings"/>
              <a:buNone/>
              <a:defRPr/>
            </a:pPr>
            <a:r>
              <a:rPr lang="uk-UA" sz="5600" b="1" dirty="0" smtClean="0"/>
              <a:t>        </a:t>
            </a:r>
            <a:r>
              <a:rPr lang="uk-UA" sz="5600" b="1" dirty="0" err="1" smtClean="0"/>
              <a:t>Мглинська</a:t>
            </a:r>
            <a:r>
              <a:rPr lang="uk-UA" sz="5600" b="1" dirty="0" smtClean="0"/>
              <a:t> лінія Косачів</a:t>
            </a:r>
            <a:endParaRPr lang="ru-RU" sz="5600" dirty="0" smtClean="0"/>
          </a:p>
          <a:p>
            <a:pPr marL="274320" indent="-274320" eaLnBrk="1" fontAlgn="auto" hangingPunct="1">
              <a:spcAft>
                <a:spcPts val="0"/>
              </a:spcAft>
              <a:buFont typeface="Wingdings"/>
              <a:buNone/>
              <a:defRPr/>
            </a:pPr>
            <a:r>
              <a:rPr lang="uk-UA" sz="5600" dirty="0" smtClean="0"/>
              <a:t>        Окрім </a:t>
            </a:r>
            <a:r>
              <a:rPr lang="uk-UA" sz="5600" dirty="0" err="1" smtClean="0"/>
              <a:t>погарської</a:t>
            </a:r>
            <a:r>
              <a:rPr lang="uk-UA" sz="5600" dirty="0" smtClean="0"/>
              <a:t> лінії Петра Косача, була ще й споріднена з нею </a:t>
            </a:r>
            <a:r>
              <a:rPr lang="uk-UA" sz="5600" dirty="0" err="1" smtClean="0"/>
              <a:t>мглинська</a:t>
            </a:r>
            <a:r>
              <a:rPr lang="uk-UA" sz="5600" dirty="0" smtClean="0"/>
              <a:t> (із міста </a:t>
            </a:r>
            <a:r>
              <a:rPr lang="uk-UA" sz="5600" dirty="0" err="1" smtClean="0"/>
              <a:t>Мглин</a:t>
            </a:r>
            <a:r>
              <a:rPr lang="uk-UA" sz="5600" dirty="0" smtClean="0"/>
              <a:t> на Чернігівщині; нині це місто Брянської області Росії). Про те, що ці лінії були певним чином споріднені, свідчить обрання Григорія Степановича, правнука Петра Косача, </a:t>
            </a:r>
            <a:r>
              <a:rPr lang="uk-UA" sz="5600" dirty="0" err="1" smtClean="0"/>
              <a:t>погарчанина</a:t>
            </a:r>
            <a:r>
              <a:rPr lang="uk-UA" sz="5600" dirty="0" smtClean="0"/>
              <a:t>, маршалком </a:t>
            </a:r>
            <a:r>
              <a:rPr lang="uk-UA" sz="5600" dirty="0" err="1" smtClean="0"/>
              <a:t>мглинського</a:t>
            </a:r>
            <a:r>
              <a:rPr lang="uk-UA" sz="5600" dirty="0" smtClean="0"/>
              <a:t> повіту.</a:t>
            </a:r>
            <a:endParaRPr lang="ru-RU" sz="5600" dirty="0" smtClean="0"/>
          </a:p>
          <a:p>
            <a:pPr marL="274320" indent="-274320" eaLnBrk="1" fontAlgn="auto" hangingPunct="1">
              <a:spcAft>
                <a:spcPts val="0"/>
              </a:spcAft>
              <a:buFont typeface="Wingdings"/>
              <a:buNone/>
              <a:defRPr/>
            </a:pPr>
            <a:r>
              <a:rPr lang="uk-UA" sz="5600" dirty="0" smtClean="0"/>
              <a:t>        Документальних даних про те, коли відокремилися ці дві лінії, немає. Олександр </a:t>
            </a:r>
            <a:r>
              <a:rPr lang="uk-UA" sz="5600" dirty="0" err="1" smtClean="0"/>
              <a:t>Оглоблин</a:t>
            </a:r>
            <a:r>
              <a:rPr lang="uk-UA" sz="5600" dirty="0" smtClean="0"/>
              <a:t> вважає, що це, імовірно, відбулося у першій половині 18 століття. </a:t>
            </a:r>
            <a:r>
              <a:rPr lang="uk-UA" sz="5600" dirty="0" err="1" smtClean="0"/>
              <a:t>Мглинська</a:t>
            </a:r>
            <a:r>
              <a:rPr lang="uk-UA" sz="5600" dirty="0" smtClean="0"/>
              <a:t> лінія походить від Йосипа Косача, який, можливо, був сином Петра Косача (або його сина Василя).</a:t>
            </a:r>
            <a:endParaRPr lang="ru-RU" sz="5600" dirty="0" smtClean="0"/>
          </a:p>
          <a:p>
            <a:pPr marL="274320" indent="-274320" eaLnBrk="1" fontAlgn="auto" hangingPunct="1">
              <a:spcAft>
                <a:spcPts val="0"/>
              </a:spcAft>
              <a:buFont typeface="Wingdings"/>
              <a:buChar char=""/>
              <a:defRPr/>
            </a:pPr>
            <a:endParaRPr lang="ru-RU" dirty="0"/>
          </a:p>
        </p:txBody>
      </p:sp>
      <p:sp>
        <p:nvSpPr>
          <p:cNvPr id="7" name="7-конечная звезда 6"/>
          <p:cNvSpPr/>
          <p:nvPr/>
        </p:nvSpPr>
        <p:spPr>
          <a:xfrm>
            <a:off x="1143000" y="5791200"/>
            <a:ext cx="1066800" cy="838200"/>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8" name="7-конечная звезда 7"/>
          <p:cNvSpPr/>
          <p:nvPr/>
        </p:nvSpPr>
        <p:spPr>
          <a:xfrm>
            <a:off x="228600" y="914400"/>
            <a:ext cx="762000" cy="685800"/>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9" name="7-конечная звезда 8"/>
          <p:cNvSpPr/>
          <p:nvPr/>
        </p:nvSpPr>
        <p:spPr>
          <a:xfrm>
            <a:off x="8229600" y="2362200"/>
            <a:ext cx="914400" cy="838200"/>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plus(in)">
                                      <p:cBhvr>
                                        <p:cTn id="7" dur="2000"/>
                                        <p:tgtEl>
                                          <p:spTgt spid="5">
                                            <p:txEl>
                                              <p:pRg st="0" end="0"/>
                                            </p:txEl>
                                          </p:spTgt>
                                        </p:tgtEl>
                                      </p:cBhvr>
                                    </p:animEffect>
                                  </p:childTnLst>
                                </p:cTn>
                              </p:par>
                              <p:par>
                                <p:cTn id="8" presetID="13" presetClass="entr" presetSubtype="16"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plus(in)">
                                      <p:cBhvr>
                                        <p:cTn id="10" dur="2000"/>
                                        <p:tgtEl>
                                          <p:spTgt spid="5">
                                            <p:txEl>
                                              <p:pRg st="1" end="1"/>
                                            </p:txEl>
                                          </p:spTgt>
                                        </p:tgtEl>
                                      </p:cBhvr>
                                    </p:animEffect>
                                  </p:childTnLst>
                                </p:cTn>
                              </p:par>
                              <p:par>
                                <p:cTn id="11" presetID="13" presetClass="entr" presetSubtype="16"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plus(in)">
                                      <p:cBhvr>
                                        <p:cTn id="13" dur="2000"/>
                                        <p:tgtEl>
                                          <p:spTgt spid="5">
                                            <p:txEl>
                                              <p:pRg st="2" end="2"/>
                                            </p:txEl>
                                          </p:spTgt>
                                        </p:tgtEl>
                                      </p:cBhvr>
                                    </p:animEffect>
                                  </p:childTnLst>
                                </p:cTn>
                              </p:par>
                              <p:par>
                                <p:cTn id="14" presetID="13" presetClass="entr" presetSubtype="16"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plus(in)">
                                      <p:cBhvr>
                                        <p:cTn id="16" dur="2000"/>
                                        <p:tgtEl>
                                          <p:spTgt spid="5">
                                            <p:txEl>
                                              <p:pRg st="3" end="3"/>
                                            </p:txEl>
                                          </p:spTgt>
                                        </p:tgtEl>
                                      </p:cBhvr>
                                    </p:animEffect>
                                  </p:childTnLst>
                                </p:cTn>
                              </p:par>
                            </p:childTnLst>
                          </p:cTn>
                        </p:par>
                        <p:par>
                          <p:cTn id="17" fill="hold">
                            <p:stCondLst>
                              <p:cond delay="2000"/>
                            </p:stCondLst>
                            <p:childTnLst>
                              <p:par>
                                <p:cTn id="18" presetID="13" presetClass="entr" presetSubtype="16" fill="hold" nodeType="afterEffect">
                                  <p:stCondLst>
                                    <p:cond delay="0"/>
                                  </p:stCondLst>
                                  <p:childTnLst>
                                    <p:set>
                                      <p:cBhvr>
                                        <p:cTn id="19" dur="1" fill="hold">
                                          <p:stCondLst>
                                            <p:cond delay="0"/>
                                          </p:stCondLst>
                                        </p:cTn>
                                        <p:tgtEl>
                                          <p:spTgt spid="6">
                                            <p:txEl>
                                              <p:pRg st="0" end="0"/>
                                            </p:txEl>
                                          </p:spTgt>
                                        </p:tgtEl>
                                        <p:attrNameLst>
                                          <p:attrName>style.visibility</p:attrName>
                                        </p:attrNameLst>
                                      </p:cBhvr>
                                      <p:to>
                                        <p:strVal val="visible"/>
                                      </p:to>
                                    </p:set>
                                    <p:animEffect transition="in" filter="plus(in)">
                                      <p:cBhvr>
                                        <p:cTn id="20" dur="2000"/>
                                        <p:tgtEl>
                                          <p:spTgt spid="6">
                                            <p:txEl>
                                              <p:pRg st="0" end="0"/>
                                            </p:txEl>
                                          </p:spTgt>
                                        </p:tgtEl>
                                      </p:cBhvr>
                                    </p:animEffect>
                                  </p:childTnLst>
                                </p:cTn>
                              </p:par>
                            </p:childTnLst>
                          </p:cTn>
                        </p:par>
                        <p:par>
                          <p:cTn id="21" fill="hold">
                            <p:stCondLst>
                              <p:cond delay="4000"/>
                            </p:stCondLst>
                            <p:childTnLst>
                              <p:par>
                                <p:cTn id="22" presetID="13" presetClass="entr" presetSubtype="16" fill="hold" nodeType="afterEffect">
                                  <p:stCondLst>
                                    <p:cond delay="0"/>
                                  </p:stCondLst>
                                  <p:childTnLst>
                                    <p:set>
                                      <p:cBhvr>
                                        <p:cTn id="23" dur="1" fill="hold">
                                          <p:stCondLst>
                                            <p:cond delay="0"/>
                                          </p:stCondLst>
                                        </p:cTn>
                                        <p:tgtEl>
                                          <p:spTgt spid="6">
                                            <p:txEl>
                                              <p:pRg st="1" end="1"/>
                                            </p:txEl>
                                          </p:spTgt>
                                        </p:tgtEl>
                                        <p:attrNameLst>
                                          <p:attrName>style.visibility</p:attrName>
                                        </p:attrNameLst>
                                      </p:cBhvr>
                                      <p:to>
                                        <p:strVal val="visible"/>
                                      </p:to>
                                    </p:set>
                                    <p:animEffect transition="in" filter="plus(in)">
                                      <p:cBhvr>
                                        <p:cTn id="24" dur="2000"/>
                                        <p:tgtEl>
                                          <p:spTgt spid="6">
                                            <p:txEl>
                                              <p:pRg st="1" end="1"/>
                                            </p:txEl>
                                          </p:spTgt>
                                        </p:tgtEl>
                                      </p:cBhvr>
                                    </p:animEffect>
                                  </p:childTnLst>
                                </p:cTn>
                              </p:par>
                            </p:childTnLst>
                          </p:cTn>
                        </p:par>
                        <p:par>
                          <p:cTn id="25" fill="hold">
                            <p:stCondLst>
                              <p:cond delay="6000"/>
                            </p:stCondLst>
                            <p:childTnLst>
                              <p:par>
                                <p:cTn id="26" presetID="13" presetClass="entr" presetSubtype="16" fill="hold" nodeType="afterEffect">
                                  <p:stCondLst>
                                    <p:cond delay="0"/>
                                  </p:stCondLst>
                                  <p:childTnLst>
                                    <p:set>
                                      <p:cBhvr>
                                        <p:cTn id="27" dur="1" fill="hold">
                                          <p:stCondLst>
                                            <p:cond delay="0"/>
                                          </p:stCondLst>
                                        </p:cTn>
                                        <p:tgtEl>
                                          <p:spTgt spid="6">
                                            <p:txEl>
                                              <p:pRg st="2" end="2"/>
                                            </p:txEl>
                                          </p:spTgt>
                                        </p:tgtEl>
                                        <p:attrNameLst>
                                          <p:attrName>style.visibility</p:attrName>
                                        </p:attrNameLst>
                                      </p:cBhvr>
                                      <p:to>
                                        <p:strVal val="visible"/>
                                      </p:to>
                                    </p:set>
                                    <p:animEffect transition="in" filter="plus(in)">
                                      <p:cBhvr>
                                        <p:cTn id="28" dur="2000"/>
                                        <p:tgtEl>
                                          <p:spTgt spid="6">
                                            <p:txEl>
                                              <p:pRg st="2" end="2"/>
                                            </p:txEl>
                                          </p:spTgt>
                                        </p:tgtEl>
                                      </p:cBhvr>
                                    </p:animEffect>
                                  </p:childTnLst>
                                </p:cTn>
                              </p:par>
                            </p:childTnLst>
                          </p:cTn>
                        </p:par>
                        <p:par>
                          <p:cTn id="29" fill="hold">
                            <p:stCondLst>
                              <p:cond delay="8000"/>
                            </p:stCondLst>
                            <p:childTnLst>
                              <p:par>
                                <p:cTn id="30" presetID="13" presetClass="entr" presetSubtype="16" fill="hold" nodeType="afterEffect">
                                  <p:stCondLst>
                                    <p:cond delay="0"/>
                                  </p:stCondLst>
                                  <p:childTnLst>
                                    <p:set>
                                      <p:cBhvr>
                                        <p:cTn id="31" dur="1" fill="hold">
                                          <p:stCondLst>
                                            <p:cond delay="0"/>
                                          </p:stCondLst>
                                        </p:cTn>
                                        <p:tgtEl>
                                          <p:spTgt spid="6">
                                            <p:txEl>
                                              <p:pRg st="3" end="3"/>
                                            </p:txEl>
                                          </p:spTgt>
                                        </p:tgtEl>
                                        <p:attrNameLst>
                                          <p:attrName>style.visibility</p:attrName>
                                        </p:attrNameLst>
                                      </p:cBhvr>
                                      <p:to>
                                        <p:strVal val="visible"/>
                                      </p:to>
                                    </p:set>
                                    <p:animEffect transition="in" filter="plus(in)">
                                      <p:cBhvr>
                                        <p:cTn id="32" dur="2000"/>
                                        <p:tgtEl>
                                          <p:spTgt spid="6">
                                            <p:txEl>
                                              <p:pRg st="3" end="3"/>
                                            </p:txEl>
                                          </p:spTgt>
                                        </p:tgtEl>
                                      </p:cBhvr>
                                    </p:animEffect>
                                  </p:childTnLst>
                                </p:cTn>
                              </p:par>
                            </p:childTnLst>
                          </p:cTn>
                        </p:par>
                        <p:par>
                          <p:cTn id="33" fill="hold">
                            <p:stCondLst>
                              <p:cond delay="10000"/>
                            </p:stCondLst>
                            <p:childTnLst>
                              <p:par>
                                <p:cTn id="34" presetID="13" presetClass="entr" presetSubtype="16" fill="hold" nodeType="afterEffect">
                                  <p:stCondLst>
                                    <p:cond delay="0"/>
                                  </p:stCondLst>
                                  <p:childTnLst>
                                    <p:set>
                                      <p:cBhvr>
                                        <p:cTn id="35" dur="1" fill="hold">
                                          <p:stCondLst>
                                            <p:cond delay="0"/>
                                          </p:stCondLst>
                                        </p:cTn>
                                        <p:tgtEl>
                                          <p:spTgt spid="6">
                                            <p:txEl>
                                              <p:pRg st="4" end="4"/>
                                            </p:txEl>
                                          </p:spTgt>
                                        </p:tgtEl>
                                        <p:attrNameLst>
                                          <p:attrName>style.visibility</p:attrName>
                                        </p:attrNameLst>
                                      </p:cBhvr>
                                      <p:to>
                                        <p:strVal val="visible"/>
                                      </p:to>
                                    </p:set>
                                    <p:animEffect transition="in" filter="plus(in)">
                                      <p:cBhvr>
                                        <p:cTn id="36" dur="2000"/>
                                        <p:tgtEl>
                                          <p:spTgt spid="6">
                                            <p:txEl>
                                              <p:pRg st="4" end="4"/>
                                            </p:txEl>
                                          </p:spTgt>
                                        </p:tgtEl>
                                      </p:cBhvr>
                                    </p:animEffect>
                                  </p:childTnLst>
                                </p:cTn>
                              </p:par>
                            </p:childTnLst>
                          </p:cTn>
                        </p:par>
                        <p:par>
                          <p:cTn id="37" fill="hold">
                            <p:stCondLst>
                              <p:cond delay="12000"/>
                            </p:stCondLst>
                            <p:childTnLst>
                              <p:par>
                                <p:cTn id="38" presetID="13" presetClass="entr" presetSubtype="16" fill="hold" nodeType="afterEffect">
                                  <p:stCondLst>
                                    <p:cond delay="0"/>
                                  </p:stCondLst>
                                  <p:childTnLst>
                                    <p:set>
                                      <p:cBhvr>
                                        <p:cTn id="39" dur="1" fill="hold">
                                          <p:stCondLst>
                                            <p:cond delay="0"/>
                                          </p:stCondLst>
                                        </p:cTn>
                                        <p:tgtEl>
                                          <p:spTgt spid="6">
                                            <p:txEl>
                                              <p:pRg st="5" end="5"/>
                                            </p:txEl>
                                          </p:spTgt>
                                        </p:tgtEl>
                                        <p:attrNameLst>
                                          <p:attrName>style.visibility</p:attrName>
                                        </p:attrNameLst>
                                      </p:cBhvr>
                                      <p:to>
                                        <p:strVal val="visible"/>
                                      </p:to>
                                    </p:set>
                                    <p:animEffect transition="in" filter="plus(in)">
                                      <p:cBhvr>
                                        <p:cTn id="40" dur="2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381000"/>
            <a:ext cx="3657600" cy="5943600"/>
          </a:xfrm>
        </p:spPr>
        <p:txBody>
          <a:bodyPr>
            <a:normAutofit fontScale="70000" lnSpcReduction="20000"/>
          </a:bodyPr>
          <a:lstStyle/>
          <a:p>
            <a:pPr marL="274320" indent="-274320" eaLnBrk="1" fontAlgn="auto" hangingPunct="1">
              <a:spcAft>
                <a:spcPts val="0"/>
              </a:spcAft>
              <a:buFont typeface="Wingdings"/>
              <a:buChar char=""/>
              <a:defRPr/>
            </a:pPr>
            <a:r>
              <a:rPr lang="uk-UA" b="1" dirty="0" smtClean="0"/>
              <a:t>Косачі в XIX—XX століттях</a:t>
            </a:r>
            <a:endParaRPr lang="ru-RU" dirty="0" smtClean="0"/>
          </a:p>
          <a:p>
            <a:pPr marL="274320" indent="-274320" eaLnBrk="1" fontAlgn="auto" hangingPunct="1">
              <a:spcAft>
                <a:spcPts val="0"/>
              </a:spcAft>
              <a:buFont typeface="Wingdings"/>
              <a:buChar char=""/>
              <a:defRPr/>
            </a:pPr>
            <a:r>
              <a:rPr lang="uk-UA" dirty="0" smtClean="0"/>
              <a:t>Деякі представники </a:t>
            </a:r>
            <a:r>
              <a:rPr lang="uk-UA" dirty="0" err="1" smtClean="0"/>
              <a:t>мглинської</a:t>
            </a:r>
            <a:r>
              <a:rPr lang="uk-UA" dirty="0" smtClean="0"/>
              <a:t> лінії Косачів стали визначними діячами українського літературного та громадського життя другої половини XIX — XX століття. Саме з цієї гілки походили Петро Антонович Косач (1842—1909) і Олена Антонівна Косач (1845—1927, у заміжжі — Тесленко-Приходько). Антон Григорович, батько Петра, був внуком Матвія Максимовича.</a:t>
            </a:r>
            <a:endParaRPr lang="ru-RU" dirty="0" smtClean="0"/>
          </a:p>
          <a:p>
            <a:pPr marL="274320" indent="-274320" eaLnBrk="1" fontAlgn="auto" hangingPunct="1">
              <a:spcAft>
                <a:spcPts val="0"/>
              </a:spcAft>
              <a:buFont typeface="Wingdings"/>
              <a:buChar char=""/>
              <a:defRPr/>
            </a:pPr>
            <a:r>
              <a:rPr lang="uk-UA" b="1" dirty="0" smtClean="0"/>
              <a:t>Петро Косач і його діти</a:t>
            </a:r>
            <a:endParaRPr lang="ru-RU" dirty="0" smtClean="0"/>
          </a:p>
          <a:p>
            <a:pPr marL="274320" indent="-274320" eaLnBrk="1" fontAlgn="auto" hangingPunct="1">
              <a:spcAft>
                <a:spcPts val="0"/>
              </a:spcAft>
              <a:buFont typeface="Wingdings"/>
              <a:buChar char=""/>
              <a:defRPr/>
            </a:pPr>
            <a:r>
              <a:rPr lang="uk-UA" b="1" dirty="0" smtClean="0"/>
              <a:t>Сестри та брати Петра Косача</a:t>
            </a:r>
          </a:p>
          <a:p>
            <a:pPr marL="274320" indent="-274320" eaLnBrk="1" fontAlgn="auto" hangingPunct="1">
              <a:spcAft>
                <a:spcPts val="0"/>
              </a:spcAft>
              <a:buFont typeface="Wingdings"/>
              <a:buChar char=""/>
              <a:defRPr/>
            </a:pPr>
            <a:endParaRPr lang="ru-RU" dirty="0"/>
          </a:p>
        </p:txBody>
      </p:sp>
      <p:sp>
        <p:nvSpPr>
          <p:cNvPr id="4" name="Содержимое 3"/>
          <p:cNvSpPr>
            <a:spLocks noGrp="1"/>
          </p:cNvSpPr>
          <p:nvPr>
            <p:ph sz="quarter" idx="2"/>
          </p:nvPr>
        </p:nvSpPr>
        <p:spPr>
          <a:xfrm>
            <a:off x="4267200" y="381000"/>
            <a:ext cx="3657600" cy="5943600"/>
          </a:xfrm>
        </p:spPr>
        <p:txBody>
          <a:bodyPr>
            <a:normAutofit fontScale="70000" lnSpcReduction="20000"/>
          </a:bodyPr>
          <a:lstStyle/>
          <a:p>
            <a:pPr marL="274320" indent="-274320" eaLnBrk="1" fontAlgn="auto" hangingPunct="1">
              <a:spcAft>
                <a:spcPts val="0"/>
              </a:spcAft>
              <a:buFont typeface="Wingdings"/>
              <a:buChar char=""/>
              <a:defRPr/>
            </a:pPr>
            <a:r>
              <a:rPr lang="uk-UA" dirty="0" smtClean="0"/>
              <a:t>У подружжя Косачів народилося семеро дітей (з інтервалом приблизно в рік):</a:t>
            </a:r>
            <a:endParaRPr lang="ru-RU" dirty="0" smtClean="0"/>
          </a:p>
          <a:p>
            <a:pPr marL="274320" indent="-274320" eaLnBrk="1" fontAlgn="auto" hangingPunct="1">
              <a:spcAft>
                <a:spcPts val="0"/>
              </a:spcAft>
              <a:buFont typeface="Wingdings"/>
              <a:buChar char=""/>
              <a:defRPr/>
            </a:pPr>
            <a:r>
              <a:rPr lang="uk-UA" dirty="0" smtClean="0"/>
              <a:t>20 грудня 1841 (1 січня</a:t>
            </a:r>
            <a:r>
              <a:rPr lang="ru-RU" dirty="0" smtClean="0"/>
              <a:t> </a:t>
            </a:r>
            <a:r>
              <a:rPr lang="uk-UA" dirty="0" smtClean="0"/>
              <a:t>1842 року за </a:t>
            </a:r>
            <a:r>
              <a:rPr lang="uk-UA" dirty="0" err="1" smtClean="0"/>
              <a:t>новис</a:t>
            </a:r>
            <a:r>
              <a:rPr lang="uk-UA" dirty="0" smtClean="0"/>
              <a:t> стилем) — Петро (батько Лесі Українки),</a:t>
            </a:r>
            <a:endParaRPr lang="ru-RU" dirty="0" smtClean="0"/>
          </a:p>
          <a:p>
            <a:pPr marL="274320" indent="-274320" eaLnBrk="1" fontAlgn="auto" hangingPunct="1">
              <a:spcAft>
                <a:spcPts val="0"/>
              </a:spcAft>
              <a:buFont typeface="Wingdings"/>
              <a:buChar char=""/>
              <a:defRPr/>
            </a:pPr>
            <a:r>
              <a:rPr lang="uk-UA" dirty="0" smtClean="0"/>
              <a:t>16(28) листопада</a:t>
            </a:r>
            <a:r>
              <a:rPr lang="ru-RU" dirty="0" smtClean="0"/>
              <a:t> </a:t>
            </a:r>
            <a:r>
              <a:rPr lang="uk-UA" dirty="0" smtClean="0"/>
              <a:t>1842 — Матвій (помер через два місяці — 23 січня (4 лютого) 1843 року),</a:t>
            </a:r>
            <a:endParaRPr lang="ru-RU" dirty="0" smtClean="0"/>
          </a:p>
          <a:p>
            <a:pPr marL="274320" indent="-274320" eaLnBrk="1" fontAlgn="auto" hangingPunct="1">
              <a:spcAft>
                <a:spcPts val="0"/>
              </a:spcAft>
              <a:buFont typeface="Wingdings"/>
              <a:buChar char=""/>
              <a:defRPr/>
            </a:pPr>
            <a:r>
              <a:rPr lang="uk-UA" dirty="0" smtClean="0"/>
              <a:t>16(28) листопада</a:t>
            </a:r>
            <a:r>
              <a:rPr lang="ru-RU" dirty="0" smtClean="0"/>
              <a:t> </a:t>
            </a:r>
            <a:r>
              <a:rPr lang="uk-UA" dirty="0" smtClean="0"/>
              <a:t>1843 — Григорій («дядя Гриша» для Лесі Українки),</a:t>
            </a:r>
            <a:endParaRPr lang="ru-RU" dirty="0" smtClean="0"/>
          </a:p>
          <a:p>
            <a:pPr marL="274320" indent="-274320" eaLnBrk="1" fontAlgn="auto" hangingPunct="1">
              <a:spcAft>
                <a:spcPts val="0"/>
              </a:spcAft>
              <a:buFont typeface="Wingdings"/>
              <a:buChar char=""/>
              <a:defRPr/>
            </a:pPr>
            <a:r>
              <a:rPr lang="uk-UA" dirty="0" smtClean="0"/>
              <a:t>9(21) січня</a:t>
            </a:r>
            <a:r>
              <a:rPr lang="ru-RU" dirty="0" smtClean="0"/>
              <a:t> </a:t>
            </a:r>
            <a:r>
              <a:rPr lang="uk-UA" dirty="0" smtClean="0"/>
              <a:t>1845 — Олена («тьотя </a:t>
            </a:r>
            <a:r>
              <a:rPr lang="uk-UA" dirty="0" err="1" smtClean="0"/>
              <a:t>Єля</a:t>
            </a:r>
            <a:r>
              <a:rPr lang="uk-UA" dirty="0" smtClean="0"/>
              <a:t>»),</a:t>
            </a:r>
            <a:endParaRPr lang="ru-RU" dirty="0" smtClean="0"/>
          </a:p>
          <a:p>
            <a:pPr marL="274320" indent="-274320" eaLnBrk="1" fontAlgn="auto" hangingPunct="1">
              <a:spcAft>
                <a:spcPts val="0"/>
              </a:spcAft>
              <a:buFont typeface="Wingdings"/>
              <a:buChar char=""/>
              <a:defRPr/>
            </a:pPr>
            <a:r>
              <a:rPr lang="uk-UA" dirty="0" smtClean="0"/>
              <a:t>10(22) лютого</a:t>
            </a:r>
            <a:r>
              <a:rPr lang="ru-RU" dirty="0" smtClean="0"/>
              <a:t> </a:t>
            </a:r>
            <a:r>
              <a:rPr lang="uk-UA" dirty="0" smtClean="0"/>
              <a:t>1846 — Порфирій (помер, не проживши і двох років, — 26 січня (7 лютого) 1848 року),</a:t>
            </a:r>
            <a:endParaRPr lang="ru-RU" dirty="0" smtClean="0"/>
          </a:p>
          <a:p>
            <a:pPr marL="274320" indent="-274320" eaLnBrk="1" fontAlgn="auto" hangingPunct="1">
              <a:spcAft>
                <a:spcPts val="0"/>
              </a:spcAft>
              <a:buFont typeface="Wingdings"/>
              <a:buChar char=""/>
              <a:defRPr/>
            </a:pPr>
            <a:r>
              <a:rPr lang="uk-UA" dirty="0" smtClean="0"/>
              <a:t>18(30) березня</a:t>
            </a:r>
            <a:r>
              <a:rPr lang="ru-RU" dirty="0" smtClean="0"/>
              <a:t> </a:t>
            </a:r>
            <a:r>
              <a:rPr lang="uk-UA" dirty="0" smtClean="0"/>
              <a:t>1847 — Олександра («тьотя Саша»),</a:t>
            </a:r>
            <a:endParaRPr lang="ru-RU" dirty="0" smtClean="0"/>
          </a:p>
          <a:p>
            <a:pPr marL="274320" indent="-274320" eaLnBrk="1" fontAlgn="auto" hangingPunct="1">
              <a:spcAft>
                <a:spcPts val="0"/>
              </a:spcAft>
              <a:buFont typeface="Wingdings"/>
              <a:buChar char=""/>
              <a:defRPr/>
            </a:pPr>
            <a:r>
              <a:rPr lang="uk-UA" dirty="0" smtClean="0"/>
              <a:t>30 липня (11 серпня) 1848 — Степан (помер у дитинстві).</a:t>
            </a:r>
            <a:endParaRPr lang="ru-RU" dirty="0" smtClean="0"/>
          </a:p>
          <a:p>
            <a:pPr marL="274320" indent="-274320" eaLnBrk="1" fontAlgn="auto" hangingPunct="1">
              <a:spcAft>
                <a:spcPts val="0"/>
              </a:spcAft>
              <a:buFont typeface="Wingdings"/>
              <a:buChar char=""/>
              <a:defRPr/>
            </a:pP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trips(downLeft)">
                                      <p:cBhvr>
                                        <p:cTn id="10" dur="500"/>
                                        <p:tgtEl>
                                          <p:spTgt spid="3">
                                            <p:txEl>
                                              <p:pRg st="1" end="1"/>
                                            </p:txEl>
                                          </p:spTgt>
                                        </p:tgtEl>
                                      </p:cBhvr>
                                    </p:animEffect>
                                  </p:childTnLst>
                                </p:cTn>
                              </p:par>
                              <p:par>
                                <p:cTn id="11" presetID="18" presetClass="entr" presetSubtype="12"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trips(downLeft)">
                                      <p:cBhvr>
                                        <p:cTn id="13" dur="500"/>
                                        <p:tgtEl>
                                          <p:spTgt spid="3">
                                            <p:txEl>
                                              <p:pRg st="2" end="2"/>
                                            </p:txEl>
                                          </p:spTgt>
                                        </p:tgtEl>
                                      </p:cBhvr>
                                    </p:animEffect>
                                  </p:childTnLst>
                                </p:cTn>
                              </p:par>
                              <p:par>
                                <p:cTn id="14" presetID="18" presetClass="entr" presetSubtype="12"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strips(downLeft)">
                                      <p:cBhvr>
                                        <p:cTn id="16" dur="500"/>
                                        <p:tgtEl>
                                          <p:spTgt spid="3">
                                            <p:txEl>
                                              <p:pRg st="3" end="3"/>
                                            </p:txEl>
                                          </p:spTgt>
                                        </p:tgtEl>
                                      </p:cBhvr>
                                    </p:animEffect>
                                  </p:childTnLst>
                                </p:cTn>
                              </p:par>
                            </p:childTnLst>
                          </p:cTn>
                        </p:par>
                        <p:par>
                          <p:cTn id="17" fill="hold">
                            <p:stCondLst>
                              <p:cond delay="500"/>
                            </p:stCondLst>
                            <p:childTnLst>
                              <p:par>
                                <p:cTn id="18" presetID="18" presetClass="entr" presetSubtype="12" fill="hold" nodeType="after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Effect transition="in" filter="strips(downLeft)">
                                      <p:cBhvr>
                                        <p:cTn id="20" dur="500"/>
                                        <p:tgtEl>
                                          <p:spTgt spid="4">
                                            <p:txEl>
                                              <p:pRg st="0" end="0"/>
                                            </p:txEl>
                                          </p:spTgt>
                                        </p:tgtEl>
                                      </p:cBhvr>
                                    </p:animEffect>
                                  </p:childTnLst>
                                </p:cTn>
                              </p:par>
                            </p:childTnLst>
                          </p:cTn>
                        </p:par>
                        <p:par>
                          <p:cTn id="21" fill="hold">
                            <p:stCondLst>
                              <p:cond delay="1000"/>
                            </p:stCondLst>
                            <p:childTnLst>
                              <p:par>
                                <p:cTn id="22" presetID="18" presetClass="entr" presetSubtype="12" fill="hold" nodeType="afterEffect">
                                  <p:stCondLst>
                                    <p:cond delay="0"/>
                                  </p:stCondLst>
                                  <p:childTnLst>
                                    <p:set>
                                      <p:cBhvr>
                                        <p:cTn id="23" dur="1" fill="hold">
                                          <p:stCondLst>
                                            <p:cond delay="0"/>
                                          </p:stCondLst>
                                        </p:cTn>
                                        <p:tgtEl>
                                          <p:spTgt spid="4">
                                            <p:txEl>
                                              <p:pRg st="1" end="1"/>
                                            </p:txEl>
                                          </p:spTgt>
                                        </p:tgtEl>
                                        <p:attrNameLst>
                                          <p:attrName>style.visibility</p:attrName>
                                        </p:attrNameLst>
                                      </p:cBhvr>
                                      <p:to>
                                        <p:strVal val="visible"/>
                                      </p:to>
                                    </p:set>
                                    <p:animEffect transition="in" filter="strips(downLeft)">
                                      <p:cBhvr>
                                        <p:cTn id="24" dur="500"/>
                                        <p:tgtEl>
                                          <p:spTgt spid="4">
                                            <p:txEl>
                                              <p:pRg st="1" end="1"/>
                                            </p:txEl>
                                          </p:spTgt>
                                        </p:tgtEl>
                                      </p:cBhvr>
                                    </p:animEffect>
                                  </p:childTnLst>
                                </p:cTn>
                              </p:par>
                            </p:childTnLst>
                          </p:cTn>
                        </p:par>
                        <p:par>
                          <p:cTn id="25" fill="hold">
                            <p:stCondLst>
                              <p:cond delay="1500"/>
                            </p:stCondLst>
                            <p:childTnLst>
                              <p:par>
                                <p:cTn id="26" presetID="18" presetClass="entr" presetSubtype="12" fill="hold" nodeType="after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strips(downLeft)">
                                      <p:cBhvr>
                                        <p:cTn id="28" dur="500"/>
                                        <p:tgtEl>
                                          <p:spTgt spid="4">
                                            <p:txEl>
                                              <p:pRg st="2" end="2"/>
                                            </p:txEl>
                                          </p:spTgt>
                                        </p:tgtEl>
                                      </p:cBhvr>
                                    </p:animEffect>
                                  </p:childTnLst>
                                </p:cTn>
                              </p:par>
                            </p:childTnLst>
                          </p:cTn>
                        </p:par>
                        <p:par>
                          <p:cTn id="29" fill="hold">
                            <p:stCondLst>
                              <p:cond delay="2000"/>
                            </p:stCondLst>
                            <p:childTnLst>
                              <p:par>
                                <p:cTn id="30" presetID="18" presetClass="entr" presetSubtype="12" fill="hold" nodeType="after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strips(downLeft)">
                                      <p:cBhvr>
                                        <p:cTn id="32" dur="500"/>
                                        <p:tgtEl>
                                          <p:spTgt spid="4">
                                            <p:txEl>
                                              <p:pRg st="3" end="3"/>
                                            </p:txEl>
                                          </p:spTgt>
                                        </p:tgtEl>
                                      </p:cBhvr>
                                    </p:animEffect>
                                  </p:childTnLst>
                                </p:cTn>
                              </p:par>
                            </p:childTnLst>
                          </p:cTn>
                        </p:par>
                        <p:par>
                          <p:cTn id="33" fill="hold">
                            <p:stCondLst>
                              <p:cond delay="2500"/>
                            </p:stCondLst>
                            <p:childTnLst>
                              <p:par>
                                <p:cTn id="34" presetID="18" presetClass="entr" presetSubtype="12" fill="hold" nodeType="afterEffect">
                                  <p:stCondLst>
                                    <p:cond delay="0"/>
                                  </p:stCondLst>
                                  <p:childTnLst>
                                    <p:set>
                                      <p:cBhvr>
                                        <p:cTn id="35" dur="1" fill="hold">
                                          <p:stCondLst>
                                            <p:cond delay="0"/>
                                          </p:stCondLst>
                                        </p:cTn>
                                        <p:tgtEl>
                                          <p:spTgt spid="4">
                                            <p:txEl>
                                              <p:pRg st="4" end="4"/>
                                            </p:txEl>
                                          </p:spTgt>
                                        </p:tgtEl>
                                        <p:attrNameLst>
                                          <p:attrName>style.visibility</p:attrName>
                                        </p:attrNameLst>
                                      </p:cBhvr>
                                      <p:to>
                                        <p:strVal val="visible"/>
                                      </p:to>
                                    </p:set>
                                    <p:animEffect transition="in" filter="strips(downLeft)">
                                      <p:cBhvr>
                                        <p:cTn id="36" dur="500"/>
                                        <p:tgtEl>
                                          <p:spTgt spid="4">
                                            <p:txEl>
                                              <p:pRg st="4" end="4"/>
                                            </p:txEl>
                                          </p:spTgt>
                                        </p:tgtEl>
                                      </p:cBhvr>
                                    </p:animEffect>
                                  </p:childTnLst>
                                </p:cTn>
                              </p:par>
                            </p:childTnLst>
                          </p:cTn>
                        </p:par>
                        <p:par>
                          <p:cTn id="37" fill="hold">
                            <p:stCondLst>
                              <p:cond delay="3000"/>
                            </p:stCondLst>
                            <p:childTnLst>
                              <p:par>
                                <p:cTn id="38" presetID="18" presetClass="entr" presetSubtype="12" fill="hold" nodeType="afterEffect">
                                  <p:stCondLst>
                                    <p:cond delay="0"/>
                                  </p:stCondLst>
                                  <p:childTnLst>
                                    <p:set>
                                      <p:cBhvr>
                                        <p:cTn id="39" dur="1" fill="hold">
                                          <p:stCondLst>
                                            <p:cond delay="0"/>
                                          </p:stCondLst>
                                        </p:cTn>
                                        <p:tgtEl>
                                          <p:spTgt spid="4">
                                            <p:txEl>
                                              <p:pRg st="5" end="5"/>
                                            </p:txEl>
                                          </p:spTgt>
                                        </p:tgtEl>
                                        <p:attrNameLst>
                                          <p:attrName>style.visibility</p:attrName>
                                        </p:attrNameLst>
                                      </p:cBhvr>
                                      <p:to>
                                        <p:strVal val="visible"/>
                                      </p:to>
                                    </p:set>
                                    <p:animEffect transition="in" filter="strips(downLeft)">
                                      <p:cBhvr>
                                        <p:cTn id="40" dur="500"/>
                                        <p:tgtEl>
                                          <p:spTgt spid="4">
                                            <p:txEl>
                                              <p:pRg st="5" end="5"/>
                                            </p:txEl>
                                          </p:spTgt>
                                        </p:tgtEl>
                                      </p:cBhvr>
                                    </p:animEffect>
                                  </p:childTnLst>
                                </p:cTn>
                              </p:par>
                            </p:childTnLst>
                          </p:cTn>
                        </p:par>
                        <p:par>
                          <p:cTn id="41" fill="hold">
                            <p:stCondLst>
                              <p:cond delay="3500"/>
                            </p:stCondLst>
                            <p:childTnLst>
                              <p:par>
                                <p:cTn id="42" presetID="18" presetClass="entr" presetSubtype="12" fill="hold" nodeType="afterEffect">
                                  <p:stCondLst>
                                    <p:cond delay="0"/>
                                  </p:stCondLst>
                                  <p:childTnLst>
                                    <p:set>
                                      <p:cBhvr>
                                        <p:cTn id="43" dur="1" fill="hold">
                                          <p:stCondLst>
                                            <p:cond delay="0"/>
                                          </p:stCondLst>
                                        </p:cTn>
                                        <p:tgtEl>
                                          <p:spTgt spid="4">
                                            <p:txEl>
                                              <p:pRg st="6" end="6"/>
                                            </p:txEl>
                                          </p:spTgt>
                                        </p:tgtEl>
                                        <p:attrNameLst>
                                          <p:attrName>style.visibility</p:attrName>
                                        </p:attrNameLst>
                                      </p:cBhvr>
                                      <p:to>
                                        <p:strVal val="visible"/>
                                      </p:to>
                                    </p:set>
                                    <p:animEffect transition="in" filter="strips(downLeft)">
                                      <p:cBhvr>
                                        <p:cTn id="44" dur="500"/>
                                        <p:tgtEl>
                                          <p:spTgt spid="4">
                                            <p:txEl>
                                              <p:pRg st="6" end="6"/>
                                            </p:txEl>
                                          </p:spTgt>
                                        </p:tgtEl>
                                      </p:cBhvr>
                                    </p:animEffect>
                                  </p:childTnLst>
                                </p:cTn>
                              </p:par>
                            </p:childTnLst>
                          </p:cTn>
                        </p:par>
                        <p:par>
                          <p:cTn id="45" fill="hold">
                            <p:stCondLst>
                              <p:cond delay="4000"/>
                            </p:stCondLst>
                            <p:childTnLst>
                              <p:par>
                                <p:cTn id="46" presetID="18" presetClass="entr" presetSubtype="12" fill="hold" nodeType="afterEffect">
                                  <p:stCondLst>
                                    <p:cond delay="0"/>
                                  </p:stCondLst>
                                  <p:childTnLst>
                                    <p:set>
                                      <p:cBhvr>
                                        <p:cTn id="47" dur="1" fill="hold">
                                          <p:stCondLst>
                                            <p:cond delay="0"/>
                                          </p:stCondLst>
                                        </p:cTn>
                                        <p:tgtEl>
                                          <p:spTgt spid="4">
                                            <p:txEl>
                                              <p:pRg st="7" end="7"/>
                                            </p:txEl>
                                          </p:spTgt>
                                        </p:tgtEl>
                                        <p:attrNameLst>
                                          <p:attrName>style.visibility</p:attrName>
                                        </p:attrNameLst>
                                      </p:cBhvr>
                                      <p:to>
                                        <p:strVal val="visible"/>
                                      </p:to>
                                    </p:set>
                                    <p:animEffect transition="in" filter="strips(downLeft)">
                                      <p:cBhvr>
                                        <p:cTn id="48"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uk-UA" b="1" i="1" dirty="0" smtClean="0"/>
              <a:t>Фотогалерея сім‘ї Лесі Українки</a:t>
            </a:r>
            <a:endParaRPr lang="ru-RU" b="1" i="1" dirty="0"/>
          </a:p>
        </p:txBody>
      </p:sp>
      <p:pic>
        <p:nvPicPr>
          <p:cNvPr id="5" name="Содержимое 4" descr="ісидора косач-молодша сестра лесі.jpg"/>
          <p:cNvPicPr>
            <a:picLocks noGrp="1" noChangeAspect="1" noChangeArrowheads="1"/>
          </p:cNvPicPr>
          <p:nvPr>
            <p:ph sz="quarter" idx="1"/>
          </p:nvPr>
        </p:nvPicPr>
        <p:blipFill>
          <a:blip r:embed="rId2"/>
          <a:srcRect/>
          <a:stretch>
            <a:fillRect/>
          </a:stretch>
        </p:blipFill>
        <p:spPr>
          <a:xfrm>
            <a:off x="1268413" y="2425700"/>
            <a:ext cx="2035175" cy="5853113"/>
          </a:xfrm>
        </p:spPr>
      </p:pic>
      <p:pic>
        <p:nvPicPr>
          <p:cNvPr id="7" name="Содержимое 6" descr="михайло петрович косач-брат Лесі.jpg"/>
          <p:cNvPicPr>
            <a:picLocks noGrp="1" noChangeAspect="1"/>
          </p:cNvPicPr>
          <p:nvPr>
            <p:ph sz="quarter" idx="2"/>
          </p:nvPr>
        </p:nvPicPr>
        <p:blipFill>
          <a:blip r:embed="rId3"/>
          <a:srcRect/>
          <a:stretch>
            <a:fillRect/>
          </a:stretch>
        </p:blipFill>
        <p:spPr>
          <a:xfrm>
            <a:off x="5072063" y="2435225"/>
            <a:ext cx="2054225" cy="2901950"/>
          </a:xfrm>
        </p:spPr>
      </p:pic>
      <p:sp>
        <p:nvSpPr>
          <p:cNvPr id="6" name="TextBox 5"/>
          <p:cNvSpPr txBox="1">
            <a:spLocks noChangeArrowheads="1"/>
          </p:cNvSpPr>
          <p:nvPr/>
        </p:nvSpPr>
        <p:spPr bwMode="auto">
          <a:xfrm>
            <a:off x="1066800" y="1676400"/>
            <a:ext cx="2590800" cy="646113"/>
          </a:xfrm>
          <a:prstGeom prst="rect">
            <a:avLst/>
          </a:prstGeom>
          <a:noFill/>
          <a:ln w="9525">
            <a:noFill/>
            <a:miter lim="800000"/>
            <a:headEnd/>
            <a:tailEnd/>
          </a:ln>
        </p:spPr>
        <p:txBody>
          <a:bodyPr>
            <a:spAutoFit/>
          </a:bodyPr>
          <a:lstStyle/>
          <a:p>
            <a:r>
              <a:rPr lang="uk-UA">
                <a:latin typeface="Century Schoolbook"/>
              </a:rPr>
              <a:t>Ісидора Косач – молодша сестра Лесі</a:t>
            </a:r>
            <a:endParaRPr lang="ru-RU">
              <a:latin typeface="Century Schoolbook"/>
            </a:endParaRPr>
          </a:p>
        </p:txBody>
      </p:sp>
      <p:sp>
        <p:nvSpPr>
          <p:cNvPr id="8" name="TextBox 7"/>
          <p:cNvSpPr txBox="1">
            <a:spLocks noChangeArrowheads="1"/>
          </p:cNvSpPr>
          <p:nvPr/>
        </p:nvSpPr>
        <p:spPr bwMode="auto">
          <a:xfrm>
            <a:off x="4800600" y="1676400"/>
            <a:ext cx="2819400" cy="646113"/>
          </a:xfrm>
          <a:prstGeom prst="rect">
            <a:avLst/>
          </a:prstGeom>
          <a:noFill/>
          <a:ln w="9525">
            <a:noFill/>
            <a:miter lim="800000"/>
            <a:headEnd/>
            <a:tailEnd/>
          </a:ln>
        </p:spPr>
        <p:txBody>
          <a:bodyPr>
            <a:spAutoFit/>
          </a:bodyPr>
          <a:lstStyle/>
          <a:p>
            <a:r>
              <a:rPr lang="uk-UA">
                <a:latin typeface="Century Schoolbook"/>
              </a:rPr>
              <a:t>Михайло Петрович Косач - брат Лесі</a:t>
            </a:r>
            <a:endParaRPr lang="ru-RU">
              <a:latin typeface="Century Schoolbook"/>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13" presetClass="entr" presetSubtype="16" fill="hold" nodeType="after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plus(in)">
                                      <p:cBhvr>
                                        <p:cTn id="14" dur="2000"/>
                                        <p:tgtEl>
                                          <p:spTgt spid="6">
                                            <p:txEl>
                                              <p:pRg st="0" end="0"/>
                                            </p:txEl>
                                          </p:spTgt>
                                        </p:tgtEl>
                                      </p:cBhvr>
                                    </p:animEffect>
                                  </p:childTnLst>
                                </p:cTn>
                              </p:par>
                            </p:childTnLst>
                          </p:cTn>
                        </p:par>
                        <p:par>
                          <p:cTn id="15" fill="hold">
                            <p:stCondLst>
                              <p:cond delay="4000"/>
                            </p:stCondLst>
                            <p:childTnLst>
                              <p:par>
                                <p:cTn id="16" presetID="37" presetClass="entr" presetSubtype="0"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anim calcmode="lin" valueType="num">
                                      <p:cBhvr>
                                        <p:cTn id="19" dur="1000" fill="hold"/>
                                        <p:tgtEl>
                                          <p:spTgt spid="5"/>
                                        </p:tgtEl>
                                        <p:attrNameLst>
                                          <p:attrName>ppt_x</p:attrName>
                                        </p:attrNameLst>
                                      </p:cBhvr>
                                      <p:tavLst>
                                        <p:tav tm="0">
                                          <p:val>
                                            <p:strVal val="#ppt_x"/>
                                          </p:val>
                                        </p:tav>
                                        <p:tav tm="100000">
                                          <p:val>
                                            <p:strVal val="#ppt_x"/>
                                          </p:val>
                                        </p:tav>
                                      </p:tavLst>
                                    </p:anim>
                                    <p:anim calcmode="lin" valueType="num">
                                      <p:cBhvr>
                                        <p:cTn id="20" dur="900" decel="100000" fill="hold"/>
                                        <p:tgtEl>
                                          <p:spTgt spid="5"/>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par>
                          <p:cTn id="22" fill="hold">
                            <p:stCondLst>
                              <p:cond delay="5000"/>
                            </p:stCondLst>
                            <p:childTnLst>
                              <p:par>
                                <p:cTn id="23" presetID="13" presetClass="entr" presetSubtype="16" fill="hold" nodeType="after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plus(in)">
                                      <p:cBhvr>
                                        <p:cTn id="25" dur="2000"/>
                                        <p:tgtEl>
                                          <p:spTgt spid="8">
                                            <p:txEl>
                                              <p:pRg st="0" end="0"/>
                                            </p:txEl>
                                          </p:spTgt>
                                        </p:tgtEl>
                                      </p:cBhvr>
                                    </p:animEffect>
                                  </p:childTnLst>
                                </p:cTn>
                              </p:par>
                            </p:childTnLst>
                          </p:cTn>
                        </p:par>
                        <p:par>
                          <p:cTn id="26" fill="hold">
                            <p:stCondLst>
                              <p:cond delay="7000"/>
                            </p:stCondLst>
                            <p:childTnLst>
                              <p:par>
                                <p:cTn id="27" presetID="37" presetClass="entr" presetSubtype="0" fill="hold"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900" decel="100000" fill="hold"/>
                                        <p:tgtEl>
                                          <p:spTgt spid="7"/>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83</TotalTime>
  <Words>1211</Words>
  <Application>Microsoft Office PowerPoint</Application>
  <PresentationFormat>Экран (4:3)</PresentationFormat>
  <Paragraphs>52</Paragraphs>
  <Slides>11</Slides>
  <Notes>0</Notes>
  <HiddenSlides>0</HiddenSlides>
  <MMClips>1</MMClips>
  <ScaleCrop>false</ScaleCrop>
  <HeadingPairs>
    <vt:vector size="6" baseType="variant">
      <vt:variant>
        <vt:lpstr>Использованные шрифты</vt:lpstr>
      </vt:variant>
      <vt:variant>
        <vt:i4>6</vt:i4>
      </vt:variant>
      <vt:variant>
        <vt:lpstr>Шаблон оформления</vt:lpstr>
      </vt:variant>
      <vt:variant>
        <vt:i4>7</vt:i4>
      </vt:variant>
      <vt:variant>
        <vt:lpstr>Заголовки слайдов</vt:lpstr>
      </vt:variant>
      <vt:variant>
        <vt:i4>11</vt:i4>
      </vt:variant>
    </vt:vector>
  </HeadingPairs>
  <TitlesOfParts>
    <vt:vector size="24" baseType="lpstr">
      <vt:lpstr>Arial</vt:lpstr>
      <vt:lpstr>Century Schoolbook</vt:lpstr>
      <vt:lpstr>Wingdings</vt:lpstr>
      <vt:lpstr>Wingdings 2</vt:lpstr>
      <vt:lpstr>Calibri</vt:lpstr>
      <vt:lpstr>Constantia</vt:lpstr>
      <vt:lpstr>Эркер</vt:lpstr>
      <vt:lpstr>Эркер</vt:lpstr>
      <vt:lpstr>Эркер</vt:lpstr>
      <vt:lpstr>Эркер</vt:lpstr>
      <vt:lpstr>Эркер</vt:lpstr>
      <vt:lpstr>Эркер</vt:lpstr>
      <vt:lpstr>Эркер</vt:lpstr>
      <vt:lpstr> </vt:lpstr>
      <vt:lpstr>ПЕТРО АНТОНОВИЧ КОСАЧ</vt:lpstr>
      <vt:lpstr>БІОГРАФІЧНІ ВІДОМОСТІ</vt:lpstr>
      <vt:lpstr>ОЛЕНА ПЧІЛКА</vt:lpstr>
      <vt:lpstr>БІОГРАФІЧНІ ВІДОМОСТІ</vt:lpstr>
      <vt:lpstr>РІД КОСАЧІВ</vt:lpstr>
      <vt:lpstr>Слайд 7</vt:lpstr>
      <vt:lpstr>Слайд 8</vt:lpstr>
      <vt:lpstr>ФОТОГАЛЕРЕЯ СІМ‘Ї ЛЕСІ УКРАЇНКИ</vt:lpstr>
      <vt:lpstr>Слайд 10</vt:lpstr>
      <vt:lpstr>Слайд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Вугледарська загальноосвітня школа №3  “ Батьки та родина Лесі Українки ”</dc:title>
  <dc:creator>Iv</dc:creator>
  <cp:lastModifiedBy>Makas</cp:lastModifiedBy>
  <cp:revision>13</cp:revision>
  <dcterms:created xsi:type="dcterms:W3CDTF">2006-08-16T00:00:00Z</dcterms:created>
  <dcterms:modified xsi:type="dcterms:W3CDTF">2012-01-17T14:16:47Z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508030</vt:lpwstr>
  </property>
  <property fmtid="{D5CDD505-2E9C-101B-9397-08002B2CF9AE}" pid="3" name="NXPowerLiteSettings">
    <vt:lpwstr>F7000400038000</vt:lpwstr>
  </property>
  <property fmtid="{D5CDD505-2E9C-101B-9397-08002B2CF9AE}" pid="4" name="NXPowerLiteVersion">
    <vt:lpwstr>D5.0.6</vt:lpwstr>
  </property>
</Properties>
</file>