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8" r:id="rId2"/>
    <p:sldId id="289" r:id="rId3"/>
    <p:sldId id="290" r:id="rId4"/>
    <p:sldId id="291" r:id="rId5"/>
    <p:sldId id="293" r:id="rId6"/>
    <p:sldId id="304" r:id="rId7"/>
    <p:sldId id="305" r:id="rId8"/>
    <p:sldId id="306" r:id="rId9"/>
    <p:sldId id="308" r:id="rId10"/>
    <p:sldId id="307" r:id="rId11"/>
    <p:sldId id="309" r:id="rId12"/>
    <p:sldId id="313" r:id="rId13"/>
    <p:sldId id="312" r:id="rId14"/>
    <p:sldId id="314" r:id="rId15"/>
    <p:sldId id="315" r:id="rId16"/>
    <p:sldId id="316" r:id="rId17"/>
    <p:sldId id="317" r:id="rId18"/>
    <p:sldId id="30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E0008-5149-48CC-9366-E7089F711640}" type="datetimeFigureOut">
              <a:rPr lang="ru-RU"/>
              <a:pPr>
                <a:defRPr/>
              </a:pPr>
              <a:t>22.04.2012</a:t>
            </a:fld>
            <a:endParaRPr lang="ru-RU" dirty="0"/>
          </a:p>
        </p:txBody>
      </p:sp>
      <p:sp>
        <p:nvSpPr>
          <p:cNvPr id="5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2E0A9-691C-42E3-8CFC-DB6975EB1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90599-92B7-4E05-AA19-A522957E6F1D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DFFB8-AF0C-412B-B0F9-7796F7A26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5BFA3-8097-460D-BC2A-95AF4A1666BA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FF664-F73C-4107-97EC-CAC1DDF18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Courier New" pitchFamily="49" charset="0"/>
                <a:cs typeface="Courier New" pitchFamily="49" charset="0"/>
              </a:defRPr>
            </a:lvl1pPr>
            <a:lvl2pPr>
              <a:defRPr b="1">
                <a:latin typeface="Courier New" pitchFamily="49" charset="0"/>
                <a:cs typeface="Courier New" pitchFamily="49" charset="0"/>
              </a:defRPr>
            </a:lvl2pPr>
            <a:lvl3pPr>
              <a:defRPr b="1">
                <a:latin typeface="Courier New" pitchFamily="49" charset="0"/>
                <a:cs typeface="Courier New" pitchFamily="49" charset="0"/>
              </a:defRPr>
            </a:lvl3pPr>
            <a:lvl4pPr>
              <a:defRPr b="1">
                <a:latin typeface="Courier New" pitchFamily="49" charset="0"/>
                <a:cs typeface="Courier New" pitchFamily="49" charset="0"/>
              </a:defRPr>
            </a:lvl4pPr>
            <a:lvl5pPr>
              <a:defRPr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97751-D99A-4A7E-AFDF-22F1C434AB1A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E0ED3-676B-4C9F-A3BF-A0A9E19D06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Courier New" pitchFamily="49" charset="0"/>
                <a:ea typeface="+mj-ea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275D5-9317-4F5E-ABF4-D53DBB58DDBC}" type="datetimeFigureOut">
              <a:rPr lang="ru-RU"/>
              <a:pPr>
                <a:defRPr/>
              </a:pPr>
              <a:t>22.04.2012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E125D-B81D-4690-BFD3-4F39148D9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>
                <a:latin typeface="Courier New" pitchFamily="49" charset="0"/>
                <a:cs typeface="Courier New" pitchFamily="49" charset="0"/>
              </a:defRPr>
            </a:lvl1pPr>
            <a:lvl2pPr>
              <a:defRPr sz="2400">
                <a:latin typeface="Courier New" pitchFamily="49" charset="0"/>
                <a:cs typeface="Courier New" pitchFamily="49" charset="0"/>
              </a:defRPr>
            </a:lvl2pPr>
            <a:lvl3pPr>
              <a:defRPr sz="2000">
                <a:latin typeface="Courier New" pitchFamily="49" charset="0"/>
                <a:cs typeface="Courier New" pitchFamily="49" charset="0"/>
              </a:defRPr>
            </a:lvl3pPr>
            <a:lvl4pPr>
              <a:defRPr sz="1800">
                <a:latin typeface="Courier New" pitchFamily="49" charset="0"/>
                <a:cs typeface="Courier New" pitchFamily="49" charset="0"/>
              </a:defRPr>
            </a:lvl4pPr>
            <a:lvl5pPr>
              <a:defRPr sz="1800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>
                <a:latin typeface="Courier New" pitchFamily="49" charset="0"/>
                <a:cs typeface="Courier New" pitchFamily="49" charset="0"/>
              </a:defRPr>
            </a:lvl1pPr>
            <a:lvl2pPr>
              <a:defRPr sz="2400">
                <a:latin typeface="Courier New" pitchFamily="49" charset="0"/>
                <a:cs typeface="Courier New" pitchFamily="49" charset="0"/>
              </a:defRPr>
            </a:lvl2pPr>
            <a:lvl3pPr>
              <a:defRPr sz="2000">
                <a:latin typeface="Courier New" pitchFamily="49" charset="0"/>
                <a:cs typeface="Courier New" pitchFamily="49" charset="0"/>
              </a:defRPr>
            </a:lvl3pPr>
            <a:lvl4pPr>
              <a:defRPr sz="1800">
                <a:latin typeface="Courier New" pitchFamily="49" charset="0"/>
                <a:cs typeface="Courier New" pitchFamily="49" charset="0"/>
              </a:defRPr>
            </a:lvl4pPr>
            <a:lvl5pPr>
              <a:defRPr sz="1800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548EF-3627-4B91-AE77-85E0D7126CDF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486F9-17B3-47D8-AE2F-2ECA64825E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1" cap="all" baseline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1" cap="all" baseline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>
                <a:latin typeface="Courier New" pitchFamily="49" charset="0"/>
                <a:cs typeface="Courier New" pitchFamily="49" charset="0"/>
              </a:defRPr>
            </a:lvl1pPr>
            <a:lvl2pPr>
              <a:defRPr sz="2000">
                <a:latin typeface="Courier New" pitchFamily="49" charset="0"/>
                <a:cs typeface="Courier New" pitchFamily="49" charset="0"/>
              </a:defRPr>
            </a:lvl2pPr>
            <a:lvl3pPr>
              <a:defRPr sz="1800">
                <a:latin typeface="Courier New" pitchFamily="49" charset="0"/>
                <a:cs typeface="Courier New" pitchFamily="49" charset="0"/>
              </a:defRPr>
            </a:lvl3pPr>
            <a:lvl4pPr>
              <a:defRPr sz="1600">
                <a:latin typeface="Courier New" pitchFamily="49" charset="0"/>
                <a:cs typeface="Courier New" pitchFamily="49" charset="0"/>
              </a:defRPr>
            </a:lvl4pPr>
            <a:lvl5pPr>
              <a:defRPr sz="1600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>
                <a:latin typeface="Courier New" pitchFamily="49" charset="0"/>
                <a:cs typeface="Courier New" pitchFamily="49" charset="0"/>
              </a:defRPr>
            </a:lvl1pPr>
            <a:lvl2pPr>
              <a:defRPr sz="2000">
                <a:latin typeface="Courier New" pitchFamily="49" charset="0"/>
                <a:cs typeface="Courier New" pitchFamily="49" charset="0"/>
              </a:defRPr>
            </a:lvl2pPr>
            <a:lvl3pPr>
              <a:defRPr sz="1800">
                <a:latin typeface="Courier New" pitchFamily="49" charset="0"/>
                <a:cs typeface="Courier New" pitchFamily="49" charset="0"/>
              </a:defRPr>
            </a:lvl3pPr>
            <a:lvl4pPr>
              <a:defRPr sz="1600">
                <a:latin typeface="Courier New" pitchFamily="49" charset="0"/>
                <a:cs typeface="Courier New" pitchFamily="49" charset="0"/>
              </a:defRPr>
            </a:lvl4pPr>
            <a:lvl5pPr>
              <a:defRPr sz="1600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D6742-961F-43F0-ABEB-7A02CF725B3A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D5F0D-DDFA-4FE4-8066-7B4C636B83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80278-AFA9-4994-83A9-D00A6483BFE4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DDDF1-83BA-4E36-AABF-0F9C46753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639B8-6A04-4B06-A7DA-CAC3F84FB0EF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B68AB-639F-4AAD-8A24-EB2775C64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158AC-7A6D-430B-B023-A2619797A21A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209B7-4C53-4E5A-A8CA-D0FD4F3552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1C643-14D0-4CF5-9AF0-07416D17F52F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16777-4929-4226-AE04-59A45E281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05F2F9-041E-4EAA-AA27-E6482494288C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A15BD4-5342-4032-8AF7-48D68E29A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solidFill>
            <a:srgbClr val="F2F2F2"/>
          </a:soli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rgbClr val="F2F2F2"/>
          </a:solidFill>
          <a:latin typeface="Courier New" pitchFamily="49" charset="0"/>
          <a:cs typeface="Courier New" pitchFamily="49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rgbClr val="F2F2F2"/>
          </a:solidFill>
          <a:latin typeface="Courier New" pitchFamily="49" charset="0"/>
          <a:cs typeface="Courier New" pitchFamily="49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rgbClr val="F2F2F2"/>
          </a:solidFill>
          <a:latin typeface="Courier New" pitchFamily="49" charset="0"/>
          <a:cs typeface="Courier New" pitchFamily="49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rgbClr val="F2F2F2"/>
          </a:solidFill>
          <a:latin typeface="Courier New" pitchFamily="49" charset="0"/>
          <a:cs typeface="Courier New" pitchFamily="4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rgbClr val="F2F2F2"/>
          </a:solidFill>
          <a:latin typeface="Courier New" pitchFamily="49" charset="0"/>
          <a:cs typeface="Courier New" pitchFamily="4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rgbClr val="F2F2F2"/>
          </a:solidFill>
          <a:latin typeface="Courier New" pitchFamily="49" charset="0"/>
          <a:cs typeface="Courier New" pitchFamily="4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rgbClr val="F2F2F2"/>
          </a:solidFill>
          <a:latin typeface="Courier New" pitchFamily="49" charset="0"/>
          <a:cs typeface="Courier New" pitchFamily="4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rgbClr val="F2F2F2"/>
          </a:solidFill>
          <a:latin typeface="Courier New" pitchFamily="49" charset="0"/>
          <a:cs typeface="Courier New" pitchFamily="49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9793" y="3501008"/>
            <a:ext cx="8458200" cy="12223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Проголошення автономії </a:t>
            </a:r>
            <a:r>
              <a:rPr lang="uk-UA" dirty="0" err="1" smtClean="0"/>
              <a:t>україни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33375"/>
            <a:ext cx="844867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/>
              <a:t>Утворення Генерального </a:t>
            </a:r>
            <a:r>
              <a:rPr lang="uk-UA" dirty="0" smtClean="0"/>
              <a:t>секретаріату 15(28).06.1917р.</a:t>
            </a:r>
            <a:endParaRPr lang="ru-RU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8763" y="1773238"/>
            <a:ext cx="63436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07950" y="6381750"/>
            <a:ext cx="6985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ourier New" pitchFamily="49" charset="0"/>
                <a:cs typeface="Courier New" pitchFamily="49" charset="0"/>
              </a:rPr>
              <a:t>В.Винниченко – голова Генерального секретаріату</a:t>
            </a:r>
            <a:r>
              <a:rPr lang="uk-UA">
                <a:latin typeface="Times New Roman" pitchFamily="18" charset="0"/>
              </a:rPr>
              <a:t>.</a:t>
            </a:r>
            <a:endParaRPr lang="ru-RU">
              <a:latin typeface="Times New Roman" pitchFamily="18" charset="0"/>
            </a:endParaRP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565400"/>
            <a:ext cx="25400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Переговори в </a:t>
            </a:r>
            <a:r>
              <a:rPr lang="ru-RU" dirty="0" err="1" smtClean="0"/>
              <a:t>Києві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750" y="1628775"/>
            <a:ext cx="3384550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Українська Центральна Рада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В.Винниченко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64163" y="1628775"/>
            <a:ext cx="3311525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Тимчасовий уряд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750" y="2852738"/>
            <a:ext cx="3384550" cy="2232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Відкладає </a:t>
            </a:r>
            <a:r>
              <a:rPr lang="uk-UA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питання про автономію України до Всеросійських Установчих зборів;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Поповнення</a:t>
            </a:r>
            <a:r>
              <a:rPr lang="uk-UA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УЦР представниками національних меншин</a:t>
            </a:r>
            <a:endParaRPr lang="ru-RU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56100" y="2924175"/>
            <a:ext cx="4319588" cy="2449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Визнає </a:t>
            </a:r>
            <a:r>
              <a:rPr lang="uk-UA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Українську Центральну Раду державним органом влади в Україні;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Затверджує</a:t>
            </a:r>
            <a:r>
              <a:rPr lang="uk-UA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склад Генерального Секретаріату;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Формування </a:t>
            </a:r>
            <a:r>
              <a:rPr lang="uk-UA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українських військових частин під контролем російського командування</a:t>
            </a:r>
            <a:endParaRPr lang="ru-RU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924300" y="2060575"/>
            <a:ext cx="1368425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3" name="TextBox 9"/>
          <p:cNvSpPr txBox="1">
            <a:spLocks noChangeArrowheads="1"/>
          </p:cNvSpPr>
          <p:nvPr/>
        </p:nvSpPr>
        <p:spPr bwMode="auto">
          <a:xfrm>
            <a:off x="3995738" y="1304925"/>
            <a:ext cx="12239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Courier New" pitchFamily="49" charset="0"/>
                <a:cs typeface="Courier New" pitchFamily="49" charset="0"/>
              </a:rPr>
              <a:t>липень 1917р</a:t>
            </a:r>
            <a:endParaRPr lang="ru-RU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Левая фигурная скобка 2"/>
          <p:cNvSpPr/>
          <p:nvPr/>
        </p:nvSpPr>
        <p:spPr>
          <a:xfrm rot="16200000">
            <a:off x="4518025" y="1682751"/>
            <a:ext cx="358775" cy="7740650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85" name="TextBox 7"/>
          <p:cNvSpPr txBox="1">
            <a:spLocks noChangeArrowheads="1"/>
          </p:cNvSpPr>
          <p:nvPr/>
        </p:nvSpPr>
        <p:spPr bwMode="auto">
          <a:xfrm>
            <a:off x="863600" y="5949950"/>
            <a:ext cx="76692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b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03.07.1917р. – ІІ Універсал Української Центральної Ради</a:t>
            </a:r>
            <a:endParaRPr lang="ru-RU" b="1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771775" y="404813"/>
            <a:ext cx="3455988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ІІ Універсал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51050" y="1628775"/>
            <a:ext cx="4752975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Досягнення компромісу між УЦР та Тимчасовим урядом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850" y="3573463"/>
            <a:ext cx="3671888" cy="172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Виступ самостійників на чолі з М.Міхновським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4-9 (17-22) липня 1917р.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59338" y="3573463"/>
            <a:ext cx="3816350" cy="172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Вихід з Тимчасового уряду кадетів на знак протесту проти визнання УЦР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Прямая со стрелкой 8"/>
          <p:cNvCxnSpPr>
            <a:stCxn id="5" idx="2"/>
          </p:cNvCxnSpPr>
          <p:nvPr/>
        </p:nvCxnSpPr>
        <p:spPr>
          <a:xfrm flipH="1">
            <a:off x="2411413" y="2565400"/>
            <a:ext cx="2016125" cy="9350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2"/>
          </p:cNvCxnSpPr>
          <p:nvPr/>
        </p:nvCxnSpPr>
        <p:spPr>
          <a:xfrm>
            <a:off x="4427538" y="2565400"/>
            <a:ext cx="2016125" cy="9350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288" y="1989138"/>
            <a:ext cx="3168650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Урядова криза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76825" y="1989138"/>
            <a:ext cx="3311525" cy="935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Політична криза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Плюс 3"/>
          <p:cNvSpPr/>
          <p:nvPr/>
        </p:nvSpPr>
        <p:spPr>
          <a:xfrm>
            <a:off x="4108450" y="2168525"/>
            <a:ext cx="576263" cy="6477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1800" y="4076700"/>
            <a:ext cx="3095625" cy="1008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Поразка російських військ в липні 1917р., втрата Галичини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7838" y="3357563"/>
            <a:ext cx="46355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4284663" y="188913"/>
            <a:ext cx="4464050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04.07.1917р. – масові демонстрації в Петрограді з вимогою відставки Тимчасового уряду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Прямая со стрелкой 7"/>
          <p:cNvCxnSpPr>
            <a:stCxn id="3" idx="0"/>
          </p:cNvCxnSpPr>
          <p:nvPr/>
        </p:nvCxnSpPr>
        <p:spPr>
          <a:xfrm flipV="1">
            <a:off x="6732588" y="1412875"/>
            <a:ext cx="0" cy="5762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4684713" y="3429000"/>
            <a:ext cx="4208462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Розстріл липневої демонстрації в Петербурзі, арешти учасників, введення воєнного стану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Прямая со стрелкой 10"/>
          <p:cNvCxnSpPr>
            <a:stCxn id="3" idx="2"/>
          </p:cNvCxnSpPr>
          <p:nvPr/>
        </p:nvCxnSpPr>
        <p:spPr>
          <a:xfrm>
            <a:off x="6732588" y="2924175"/>
            <a:ext cx="0" cy="4333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827088" y="5445125"/>
            <a:ext cx="7848600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Тимчасовий уряд очолив О.Керенський, якому надали необмежені повноваження.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3527425" y="2997200"/>
            <a:ext cx="1157288" cy="23764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527425" y="5013325"/>
            <a:ext cx="868363" cy="3603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4859338" y="4508500"/>
            <a:ext cx="217487" cy="8651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Переговори в </a:t>
            </a:r>
            <a:r>
              <a:rPr lang="ru-RU" dirty="0" err="1" smtClean="0"/>
              <a:t>Києві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750" y="1628775"/>
            <a:ext cx="3384550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Українська Центральна Рада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В.Винниченко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64163" y="1628775"/>
            <a:ext cx="3311525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Тимчасовий уряд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924300" y="2060575"/>
            <a:ext cx="1368425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3" name="TextBox 9"/>
          <p:cNvSpPr txBox="1">
            <a:spLocks noChangeArrowheads="1"/>
          </p:cNvSpPr>
          <p:nvPr/>
        </p:nvSpPr>
        <p:spPr bwMode="auto">
          <a:xfrm>
            <a:off x="3995738" y="1304925"/>
            <a:ext cx="12239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Courier New" pitchFamily="49" charset="0"/>
                <a:cs typeface="Courier New" pitchFamily="49" charset="0"/>
              </a:rPr>
              <a:t>липень 1917р</a:t>
            </a:r>
            <a:endParaRPr lang="ru-RU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427538" y="2133600"/>
            <a:ext cx="288925" cy="1008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87450" y="3429000"/>
            <a:ext cx="6913563" cy="15128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u="sng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Проблеми: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Визначення території, на яку поширюється влада УЦР.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Повноваження Генерального Секретаріату і місцевих органів Тимчасового уряду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87450" y="5661025"/>
            <a:ext cx="6840538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«Тимчасова інструкція для Генерального секретаріату Тимчасового уряду на Україні»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260350"/>
            <a:ext cx="68707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323850" y="5876925"/>
            <a:ext cx="8712200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Влада Генерального секретаріату поширювалася на 5 губерній – Київську, Волинську, Подільську, Полтавську, частину Чернігівської.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950" y="3897313"/>
            <a:ext cx="3816350" cy="12239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Генеральний секретаріат підзвітний Тимчасовому уряду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83188" y="3716338"/>
            <a:ext cx="3960812" cy="1584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Зі сфери компетенції Генерального секретаріату виключалися військові, продовольчі справи, пошта, телеграф, суд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813" y="1736725"/>
            <a:ext cx="3167062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Ц</a:t>
            </a:r>
            <a:r>
              <a:rPr lang="uk-UA" dirty="0">
                <a:latin typeface="Courier New" pitchFamily="49" charset="0"/>
                <a:cs typeface="Courier New" pitchFamily="49" charset="0"/>
              </a:rPr>
              <a:t>ентральна Рада позбавлялася законодавчих прав.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05488" y="1484313"/>
            <a:ext cx="3311525" cy="16573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Зменшення складу Генерального секретаріату до 7 чол., з них 4 мали бути представниками національних меншин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190875" y="908050"/>
            <a:ext cx="1576388" cy="8286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767263" y="908050"/>
            <a:ext cx="1038225" cy="6492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779838" y="908050"/>
            <a:ext cx="987425" cy="29892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767263" y="908050"/>
            <a:ext cx="596900" cy="28082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4679950" y="908050"/>
            <a:ext cx="87313" cy="48244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419475" y="1736725"/>
            <a:ext cx="20891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</a:t>
            </a:r>
            <a:r>
              <a:rPr lang="uk-UA" sz="200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606550" y="5445125"/>
            <a:ext cx="692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b="1" u="sng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Яку реакцію викликала дана інструкція в Україні?</a:t>
            </a:r>
            <a:endParaRPr lang="ru-RU" sz="10800" b="1" u="sng">
              <a:solidFill>
                <a:srgbClr val="FFFF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Структура органів влади Центральної Ради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16238" y="1833563"/>
            <a:ext cx="3240087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Центральна Рада – вищий орган влади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0825" y="3500438"/>
            <a:ext cx="3457575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Мала Рада – законодавчий орган влади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8625" y="3500438"/>
            <a:ext cx="3384550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Генеральний секретаріат – уряд, виконавчий орган влади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Прямая со стрелкой 6"/>
          <p:cNvCxnSpPr>
            <a:stCxn id="3" idx="2"/>
          </p:cNvCxnSpPr>
          <p:nvPr/>
        </p:nvCxnSpPr>
        <p:spPr>
          <a:xfrm flipH="1">
            <a:off x="3708400" y="2841625"/>
            <a:ext cx="827088" cy="6588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2"/>
          </p:cNvCxnSpPr>
          <p:nvPr/>
        </p:nvCxnSpPr>
        <p:spPr>
          <a:xfrm>
            <a:off x="4535488" y="2841625"/>
            <a:ext cx="973137" cy="6588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Левая фигурная скобка 9"/>
          <p:cNvSpPr/>
          <p:nvPr/>
        </p:nvSpPr>
        <p:spPr>
          <a:xfrm rot="16200000">
            <a:off x="4247357" y="2240756"/>
            <a:ext cx="360362" cy="5616575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27313" y="5589588"/>
            <a:ext cx="3744912" cy="935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Губернські, міські, повітові ради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Закріплення</a:t>
            </a:r>
            <a:endParaRPr lang="ru-RU" dirty="0"/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У якому питанні виявилися протиріччя між Центральною Радою та Тимчасовим урядом? Чому?</a:t>
            </a:r>
          </a:p>
          <a:p>
            <a:r>
              <a:rPr lang="uk-UA" smtClean="0"/>
              <a:t>Яким бачила Центральна Рада державне майбутнє України ( форму правління, форму державного устрою, політичний режим)?</a:t>
            </a:r>
          </a:p>
          <a:p>
            <a:r>
              <a:rPr lang="uk-UA" smtClean="0"/>
              <a:t>Про що свідчив факт утворення Генерального секретаріату?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Завдання уроку</a:t>
            </a:r>
            <a:endParaRPr lang="ru-RU" dirty="0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Познайомитися з процесом проголошення автономії України, змістом І та ІІ Універсалів;</a:t>
            </a:r>
          </a:p>
          <a:p>
            <a:r>
              <a:rPr lang="uk-UA" smtClean="0"/>
              <a:t>Вчитися працювати з документами, встановлювати причинно - наслідкові зв»язки, робити висновки та узагальнення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15362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Розгортання національно – визвольного руху.</a:t>
            </a:r>
          </a:p>
          <a:p>
            <a:r>
              <a:rPr lang="uk-UA" smtClean="0"/>
              <a:t>Переговори в Петрограді.</a:t>
            </a:r>
          </a:p>
          <a:p>
            <a:r>
              <a:rPr lang="uk-UA" smtClean="0"/>
              <a:t>І селянський і ІІ військовий з»їзди.</a:t>
            </a:r>
          </a:p>
          <a:p>
            <a:r>
              <a:rPr lang="uk-UA" smtClean="0"/>
              <a:t>І Універсал Центральної Ради.</a:t>
            </a:r>
          </a:p>
          <a:p>
            <a:r>
              <a:rPr lang="uk-UA" smtClean="0"/>
              <a:t>Утворення Генерального секретаріату.</a:t>
            </a:r>
          </a:p>
          <a:p>
            <a:r>
              <a:rPr lang="uk-UA" smtClean="0"/>
              <a:t>Липнева політична криза.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Опорні поняття і дати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07950" y="1600200"/>
            <a:ext cx="4387850" cy="4724400"/>
          </a:xfrm>
        </p:spPr>
        <p:txBody>
          <a:bodyPr>
            <a:normAutofit fontScale="8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b="1" dirty="0" smtClean="0"/>
              <a:t>Опорні поняття: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b="1" dirty="0" smtClean="0"/>
              <a:t>Універсал;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b="1" dirty="0" smtClean="0"/>
              <a:t>Автономія;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b="1" dirty="0" smtClean="0"/>
              <a:t>Федеративна республіка;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b="1" dirty="0" smtClean="0"/>
              <a:t>Генеральний секретаріат;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b="1" dirty="0" smtClean="0"/>
              <a:t>Тимчасова інструкція для Генерального секретаріату;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uk-UA" dirty="0" smtClean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84663" y="1600200"/>
            <a:ext cx="4706937" cy="4724400"/>
          </a:xfrm>
        </p:spPr>
        <p:txBody>
          <a:bodyPr>
            <a:normAutofit fontScale="8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b="1" dirty="0" smtClean="0"/>
              <a:t>Опорні дати: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b="1" dirty="0" smtClean="0"/>
              <a:t>05-08.05.1917р. – І Всеукраїнський військовий </a:t>
            </a:r>
            <a:r>
              <a:rPr lang="uk-UA" b="1" dirty="0" err="1" smtClean="0"/>
              <a:t>з»їзд</a:t>
            </a:r>
            <a:r>
              <a:rPr lang="uk-UA" b="1" dirty="0" smtClean="0"/>
              <a:t>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b="1" dirty="0" smtClean="0"/>
              <a:t>28.05 – 02.06.1917р. – І Всеукраїнський селянський </a:t>
            </a:r>
            <a:r>
              <a:rPr lang="uk-UA" b="1" dirty="0" err="1" smtClean="0"/>
              <a:t>з»їзд</a:t>
            </a:r>
            <a:r>
              <a:rPr lang="uk-UA" b="1" dirty="0" smtClean="0"/>
              <a:t>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b="1" dirty="0" smtClean="0"/>
              <a:t>10(23) червня – проголошення І Універсалу;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b="1" dirty="0" smtClean="0"/>
              <a:t>15.06.1917р. – створення Генерального секретаріату;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b="1" dirty="0" smtClean="0"/>
              <a:t>3(6) липня 1917р. – проголошення ІІ Універсалу;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uk-UA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Актуалізація опорних знань</a:t>
            </a:r>
            <a:endParaRPr lang="ru-RU" dirty="0"/>
          </a:p>
        </p:txBody>
      </p:sp>
      <p:sp>
        <p:nvSpPr>
          <p:cNvPr id="17410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Які причини початку національно – демократичної революції в Україні?</a:t>
            </a:r>
          </a:p>
          <a:p>
            <a:r>
              <a:rPr lang="uk-UA" smtClean="0"/>
              <a:t>За яких обставин була утворена Українська Центральна Рада?</a:t>
            </a:r>
          </a:p>
          <a:p>
            <a:r>
              <a:rPr lang="uk-UA" smtClean="0"/>
              <a:t>Яку мету ставила Центральна Рада?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/>
              <a:t>Розгортання</a:t>
            </a:r>
            <a:r>
              <a:rPr lang="ru-RU" dirty="0"/>
              <a:t> </a:t>
            </a:r>
            <a:r>
              <a:rPr lang="ru-RU" dirty="0" err="1"/>
              <a:t>національно</a:t>
            </a:r>
            <a:r>
              <a:rPr lang="ru-RU" dirty="0"/>
              <a:t> – </a:t>
            </a:r>
            <a:r>
              <a:rPr lang="ru-RU" dirty="0" err="1"/>
              <a:t>визвольного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dirty="0" smtClean="0"/>
              <a:t>Березень 1917р. – утворення Українського військового клубу ім. гетьмана Полуботка.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450"/>
          </a:xfrm>
        </p:spPr>
        <p:txBody>
          <a:bodyPr>
            <a:normAutofit fontScale="77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dirty="0"/>
              <a:t>Травень 1917р. – І Всеукраїнський військовий </a:t>
            </a:r>
            <a:r>
              <a:rPr lang="uk-UA" dirty="0" err="1"/>
              <a:t>з»їзд</a:t>
            </a:r>
            <a:r>
              <a:rPr lang="uk-UA" dirty="0" smtClean="0"/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dirty="0" smtClean="0"/>
              <a:t>Рішення: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uk-UA" dirty="0" smtClean="0"/>
              <a:t>Визнання Української Центральної Ради;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uk-UA" dirty="0" smtClean="0"/>
              <a:t>Національно – територіальна автономія України;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uk-UA" dirty="0" err="1" smtClean="0"/>
              <a:t>Заключення</a:t>
            </a:r>
            <a:r>
              <a:rPr lang="uk-UA" dirty="0" smtClean="0"/>
              <a:t> миру без анексій та контрибуцій;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uk-UA" dirty="0" smtClean="0"/>
              <a:t>Обрання Генерального військового комітету на чолі з С.Петлюрою для формування українських військових частин</a:t>
            </a:r>
            <a:endParaRPr lang="ru-RU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Переговори в </a:t>
            </a:r>
            <a:r>
              <a:rPr lang="ru-RU" dirty="0" err="1"/>
              <a:t>Петрограді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750" y="1628775"/>
            <a:ext cx="3384550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Українська Центральна Рада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В.Винниченко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64163" y="1628775"/>
            <a:ext cx="3311525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Courier New" pitchFamily="49" charset="0"/>
                <a:cs typeface="Courier New" pitchFamily="49" charset="0"/>
              </a:rPr>
              <a:t>Тимчасовий уряд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750" y="2852738"/>
            <a:ext cx="3384550" cy="3529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Офіційне</a:t>
            </a:r>
            <a:r>
              <a:rPr lang="uk-UA" dirty="0">
                <a:latin typeface="Courier New" pitchFamily="49" charset="0"/>
                <a:cs typeface="Courier New" pitchFamily="49" charset="0"/>
              </a:rPr>
              <a:t> визнання автономії України;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Визначення</a:t>
            </a:r>
            <a:r>
              <a:rPr lang="uk-UA" dirty="0">
                <a:latin typeface="Courier New" pitchFamily="49" charset="0"/>
                <a:cs typeface="Courier New" pitchFamily="49" charset="0"/>
              </a:rPr>
              <a:t> кордонів України відповідно етнографічного принципу;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Українізація</a:t>
            </a:r>
            <a:r>
              <a:rPr lang="uk-UA" dirty="0">
                <a:latin typeface="Courier New" pitchFamily="49" charset="0"/>
                <a:cs typeface="Courier New" pitchFamily="49" charset="0"/>
              </a:rPr>
              <a:t> вищої та середньої школи;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Надання</a:t>
            </a:r>
            <a:r>
              <a:rPr lang="uk-UA" dirty="0">
                <a:latin typeface="Courier New" pitchFamily="49" charset="0"/>
                <a:cs typeface="Courier New" pitchFamily="49" charset="0"/>
              </a:rPr>
              <a:t> УЦР коштів;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Виділення</a:t>
            </a:r>
            <a:r>
              <a:rPr lang="uk-UA" dirty="0">
                <a:latin typeface="Courier New" pitchFamily="49" charset="0"/>
                <a:cs typeface="Courier New" pitchFamily="49" charset="0"/>
              </a:rPr>
              <a:t> солдат – українців в окремі військові частини.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64163" y="2924175"/>
            <a:ext cx="3311525" cy="3384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Збереження </a:t>
            </a:r>
            <a:r>
              <a:rPr lang="uk-UA" dirty="0">
                <a:latin typeface="Courier New" pitchFamily="49" charset="0"/>
                <a:cs typeface="Courier New" pitchFamily="49" charset="0"/>
              </a:rPr>
              <a:t>територіальної цілісності Росії;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Відмова </a:t>
            </a:r>
            <a:r>
              <a:rPr lang="uk-UA" dirty="0">
                <a:latin typeface="Courier New" pitchFamily="49" charset="0"/>
                <a:cs typeface="Courier New" pitchFamily="49" charset="0"/>
              </a:rPr>
              <a:t>у наданні автономії України;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Питання</a:t>
            </a:r>
            <a:r>
              <a:rPr lang="uk-UA" dirty="0">
                <a:latin typeface="Courier New" pitchFamily="49" charset="0"/>
                <a:cs typeface="Courier New" pitchFamily="49" charset="0"/>
              </a:rPr>
              <a:t> автономії України повинні розглянути Установчі Збори Росії;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924300" y="2060575"/>
            <a:ext cx="1368425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3" name="TextBox 9"/>
          <p:cNvSpPr txBox="1">
            <a:spLocks noChangeArrowheads="1"/>
          </p:cNvSpPr>
          <p:nvPr/>
        </p:nvSpPr>
        <p:spPr bwMode="auto">
          <a:xfrm>
            <a:off x="3995738" y="1304925"/>
            <a:ext cx="12239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Courier New" pitchFamily="49" charset="0"/>
                <a:cs typeface="Courier New" pitchFamily="49" charset="0"/>
              </a:rPr>
              <a:t>травень 1917р</a:t>
            </a:r>
            <a:endParaRPr lang="ru-RU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/>
              <a:t>І селянський і ІІ військовий </a:t>
            </a:r>
            <a:r>
              <a:rPr lang="uk-UA" dirty="0" err="1"/>
              <a:t>з»їзди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dirty="0" smtClean="0"/>
              <a:t>Червень 1917р – І Всеукраїнський селянський </a:t>
            </a:r>
            <a:r>
              <a:rPr lang="uk-UA" dirty="0" err="1" smtClean="0"/>
              <a:t>з»їзд</a:t>
            </a:r>
            <a:r>
              <a:rPr lang="uk-UA" dirty="0" smtClean="0"/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b="1" dirty="0" smtClean="0">
                <a:solidFill>
                  <a:srgbClr val="FFFF00"/>
                </a:solidFill>
              </a:rPr>
              <a:t>«Свято революції скінчилося. Настає грізний час!» </a:t>
            </a:r>
          </a:p>
          <a:p>
            <a:pPr marL="137160" indent="0" algn="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2100" dirty="0" smtClean="0"/>
              <a:t>М.Грушевський.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dirty="0" smtClean="0"/>
              <a:t>Рішення: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uk-UA" dirty="0" smtClean="0"/>
              <a:t>Проголошення автономії України;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uk-UA" dirty="0" smtClean="0"/>
              <a:t>обрання Ради селянських депутатів, яка увійшла до складу УЦР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dirty="0" smtClean="0"/>
              <a:t>5(18) червня 1917р. – ІІ Всеукраїнський військовий </a:t>
            </a:r>
            <a:r>
              <a:rPr lang="uk-UA" dirty="0" err="1" smtClean="0"/>
              <a:t>з»їзд</a:t>
            </a:r>
            <a:r>
              <a:rPr lang="uk-UA" dirty="0" smtClean="0"/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dirty="0" smtClean="0"/>
              <a:t>Рішення: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uk-UA" dirty="0" smtClean="0"/>
              <a:t>Проголошення автономії України;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uk-UA" dirty="0" smtClean="0"/>
              <a:t>Обрання Ради військових депутатів, яка стала складової частиною УЦР;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uk-UA" dirty="0" smtClean="0"/>
              <a:t>Українізація армії;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uk-UA" dirty="0" smtClean="0"/>
              <a:t>Ухвалення І Універсалу Центральної Ради.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/>
              <a:t>З </a:t>
            </a:r>
            <a:r>
              <a:rPr lang="ru-RU" sz="2400" dirty="0" err="1"/>
              <a:t>Першого</a:t>
            </a:r>
            <a:r>
              <a:rPr lang="ru-RU" sz="2400" dirty="0"/>
              <a:t> </a:t>
            </a:r>
            <a:r>
              <a:rPr lang="ru-RU" sz="2400" dirty="0" err="1"/>
              <a:t>універсалу</a:t>
            </a:r>
            <a:r>
              <a:rPr lang="ru-RU" sz="2400" dirty="0"/>
              <a:t> </a:t>
            </a:r>
            <a:r>
              <a:rPr lang="ru-RU" sz="2400" dirty="0" err="1"/>
              <a:t>Української</a:t>
            </a:r>
            <a:r>
              <a:rPr lang="ru-RU" sz="2400" dirty="0"/>
              <a:t> </a:t>
            </a:r>
            <a:r>
              <a:rPr lang="ru-RU" sz="2400" dirty="0" err="1"/>
              <a:t>Центральної</a:t>
            </a:r>
            <a:r>
              <a:rPr lang="ru-RU" sz="2400" dirty="0"/>
              <a:t> Ради “До </a:t>
            </a:r>
            <a:r>
              <a:rPr lang="ru-RU" sz="2400" dirty="0" err="1"/>
              <a:t>українського</a:t>
            </a:r>
            <a:r>
              <a:rPr lang="ru-RU" sz="2400" dirty="0"/>
              <a:t> народу на </a:t>
            </a:r>
            <a:r>
              <a:rPr lang="ru-RU" sz="2400" dirty="0" err="1"/>
              <a:t>Україні</a:t>
            </a:r>
            <a:r>
              <a:rPr lang="ru-RU" sz="2400" dirty="0"/>
              <a:t> й поза </a:t>
            </a:r>
            <a:r>
              <a:rPr lang="ru-RU" sz="2400" dirty="0" err="1"/>
              <a:t>Україною</a:t>
            </a:r>
            <a:r>
              <a:rPr lang="ru-RU" sz="2400" dirty="0"/>
              <a:t> </a:t>
            </a:r>
            <a:r>
              <a:rPr lang="ru-RU" sz="2400" dirty="0" err="1"/>
              <a:t>сущого</a:t>
            </a:r>
            <a:r>
              <a:rPr lang="ru-RU" sz="2400" dirty="0"/>
              <a:t>”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445125"/>
          </a:xfrm>
        </p:spPr>
        <p:txBody>
          <a:bodyPr>
            <a:normAutofit fontScale="55000" lnSpcReduction="20000"/>
          </a:bodyPr>
          <a:lstStyle/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solidFill>
                  <a:srgbClr val="FFFF00"/>
                </a:solidFill>
              </a:rPr>
              <a:t>Народе </a:t>
            </a:r>
            <a:r>
              <a:rPr lang="ru-RU" dirty="0" err="1">
                <a:solidFill>
                  <a:srgbClr val="FFFF00"/>
                </a:solidFill>
              </a:rPr>
              <a:t>Український</a:t>
            </a:r>
            <a:r>
              <a:rPr lang="ru-RU" dirty="0">
                <a:solidFill>
                  <a:srgbClr val="FFFF00"/>
                </a:solidFill>
              </a:rPr>
              <a:t>! Народе селян, </a:t>
            </a:r>
            <a:r>
              <a:rPr lang="ru-RU" dirty="0" err="1">
                <a:solidFill>
                  <a:srgbClr val="FFFF00"/>
                </a:solidFill>
              </a:rPr>
              <a:t>робітників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трудящого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люду! Волею </a:t>
            </a:r>
            <a:r>
              <a:rPr lang="ru-RU" dirty="0" err="1">
                <a:solidFill>
                  <a:srgbClr val="FFFF00"/>
                </a:solidFill>
              </a:rPr>
              <a:t>своєю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ти</a:t>
            </a:r>
            <a:r>
              <a:rPr lang="ru-RU" dirty="0">
                <a:solidFill>
                  <a:srgbClr val="FFFF00"/>
                </a:solidFill>
              </a:rPr>
              <a:t> поставив нас, </a:t>
            </a:r>
            <a:r>
              <a:rPr lang="ru-RU" dirty="0" err="1">
                <a:solidFill>
                  <a:srgbClr val="FFFF00"/>
                </a:solidFill>
              </a:rPr>
              <a:t>Українську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Центральну</a:t>
            </a:r>
            <a:r>
              <a:rPr lang="ru-RU" dirty="0">
                <a:solidFill>
                  <a:srgbClr val="FFFF00"/>
                </a:solidFill>
              </a:rPr>
              <a:t> Раду, на </a:t>
            </a:r>
            <a:r>
              <a:rPr lang="ru-RU" dirty="0" err="1">
                <a:solidFill>
                  <a:srgbClr val="FFFF00"/>
                </a:solidFill>
              </a:rPr>
              <a:t>сторожі</a:t>
            </a:r>
            <a:r>
              <a:rPr lang="ru-RU" dirty="0">
                <a:solidFill>
                  <a:srgbClr val="FFFF00"/>
                </a:solidFill>
              </a:rPr>
              <a:t> прав і вольностей </a:t>
            </a:r>
            <a:r>
              <a:rPr lang="ru-RU" dirty="0" err="1">
                <a:solidFill>
                  <a:srgbClr val="FFFF00"/>
                </a:solidFill>
              </a:rPr>
              <a:t>Української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землі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...</a:t>
            </a:r>
            <a:r>
              <a:rPr lang="ru-RU" dirty="0">
                <a:solidFill>
                  <a:srgbClr val="FFFF00"/>
                </a:solidFill>
              </a:rPr>
              <a:t>Хай </a:t>
            </a:r>
            <a:r>
              <a:rPr lang="ru-RU" dirty="0" err="1">
                <a:solidFill>
                  <a:srgbClr val="FFFF00"/>
                </a:solidFill>
              </a:rPr>
              <a:t>Україна</a:t>
            </a:r>
            <a:r>
              <a:rPr lang="ru-RU" dirty="0">
                <a:solidFill>
                  <a:srgbClr val="FFFF00"/>
                </a:solidFill>
              </a:rPr>
              <a:t> буде </a:t>
            </a:r>
            <a:r>
              <a:rPr lang="ru-RU" dirty="0" err="1">
                <a:solidFill>
                  <a:srgbClr val="FFFF00"/>
                </a:solidFill>
              </a:rPr>
              <a:t>вільною</a:t>
            </a:r>
            <a:r>
              <a:rPr lang="ru-RU" dirty="0">
                <a:solidFill>
                  <a:srgbClr val="FFFF00"/>
                </a:solidFill>
              </a:rPr>
              <a:t>. Не </a:t>
            </a:r>
            <a:r>
              <a:rPr lang="ru-RU" dirty="0" err="1">
                <a:solidFill>
                  <a:srgbClr val="FFFF00"/>
                </a:solidFill>
              </a:rPr>
              <a:t>одділяючись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від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всієї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Росії</a:t>
            </a:r>
            <a:r>
              <a:rPr lang="ru-RU" dirty="0">
                <a:solidFill>
                  <a:srgbClr val="FFFF00"/>
                </a:solidFill>
              </a:rPr>
              <a:t>, не </a:t>
            </a:r>
            <a:r>
              <a:rPr lang="ru-RU" dirty="0" err="1">
                <a:solidFill>
                  <a:srgbClr val="FFFF00"/>
                </a:solidFill>
              </a:rPr>
              <a:t>розриваючись</a:t>
            </a:r>
            <a:r>
              <a:rPr lang="ru-RU" dirty="0">
                <a:solidFill>
                  <a:srgbClr val="FFFF00"/>
                </a:solidFill>
              </a:rPr>
              <a:t> з державою </a:t>
            </a:r>
            <a:r>
              <a:rPr lang="ru-RU" dirty="0" err="1">
                <a:solidFill>
                  <a:srgbClr val="FFFF00"/>
                </a:solidFill>
              </a:rPr>
              <a:t>Російською</a:t>
            </a:r>
            <a:r>
              <a:rPr lang="ru-RU" dirty="0">
                <a:solidFill>
                  <a:srgbClr val="FFFF00"/>
                </a:solidFill>
              </a:rPr>
              <a:t>, хай народ </a:t>
            </a:r>
            <a:r>
              <a:rPr lang="ru-RU" dirty="0" err="1">
                <a:solidFill>
                  <a:srgbClr val="FFFF00"/>
                </a:solidFill>
              </a:rPr>
              <a:t>український</a:t>
            </a:r>
            <a:r>
              <a:rPr lang="ru-RU" dirty="0">
                <a:solidFill>
                  <a:srgbClr val="FFFF00"/>
                </a:solidFill>
              </a:rPr>
              <a:t> на </a:t>
            </a:r>
            <a:r>
              <a:rPr lang="ru-RU" dirty="0" err="1">
                <a:solidFill>
                  <a:srgbClr val="FFFF00"/>
                </a:solidFill>
              </a:rPr>
              <a:t>своїй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землі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має</a:t>
            </a:r>
            <a:r>
              <a:rPr lang="ru-RU" dirty="0">
                <a:solidFill>
                  <a:srgbClr val="FFFF00"/>
                </a:solidFill>
              </a:rPr>
              <a:t> право сам </a:t>
            </a:r>
            <a:r>
              <a:rPr lang="ru-RU" dirty="0" err="1">
                <a:solidFill>
                  <a:srgbClr val="FFFF00"/>
                </a:solidFill>
              </a:rPr>
              <a:t>порядкувати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своїм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життям</a:t>
            </a:r>
            <a:r>
              <a:rPr lang="ru-RU" dirty="0">
                <a:solidFill>
                  <a:srgbClr val="FFFF00"/>
                </a:solidFill>
              </a:rPr>
              <a:t>. Хай порядок і лад на </a:t>
            </a:r>
            <a:r>
              <a:rPr lang="ru-RU" dirty="0" err="1">
                <a:solidFill>
                  <a:srgbClr val="FFFF00"/>
                </a:solidFill>
              </a:rPr>
              <a:t>Вкраїні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дають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вибрані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вселюдським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рівним</a:t>
            </a:r>
            <a:r>
              <a:rPr lang="ru-RU" dirty="0">
                <a:solidFill>
                  <a:srgbClr val="FFFF00"/>
                </a:solidFill>
              </a:rPr>
              <a:t>, прямим і </a:t>
            </a:r>
            <a:r>
              <a:rPr lang="ru-RU" dirty="0" err="1">
                <a:solidFill>
                  <a:srgbClr val="FFFF00"/>
                </a:solidFill>
              </a:rPr>
              <a:t>тайним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голосуванням</a:t>
            </a:r>
            <a:r>
              <a:rPr lang="ru-RU" dirty="0">
                <a:solidFill>
                  <a:srgbClr val="FFFF00"/>
                </a:solidFill>
              </a:rPr>
              <a:t> ВСЕНАРОДНІ УКРАЇНСЬКІ ЗБОРИ (Сейм). </a:t>
            </a:r>
            <a:r>
              <a:rPr lang="ru-RU" dirty="0" err="1">
                <a:solidFill>
                  <a:srgbClr val="FFFF00"/>
                </a:solidFill>
              </a:rPr>
              <a:t>Всі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закони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що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повинні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дати</a:t>
            </a:r>
            <a:r>
              <a:rPr lang="ru-RU" dirty="0">
                <a:solidFill>
                  <a:srgbClr val="FFFF00"/>
                </a:solidFill>
              </a:rPr>
              <a:t> той лад тут у нас, на </a:t>
            </a:r>
            <a:r>
              <a:rPr lang="ru-RU" dirty="0" err="1">
                <a:solidFill>
                  <a:srgbClr val="FFFF00"/>
                </a:solidFill>
              </a:rPr>
              <a:t>Вкраїні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мають</a:t>
            </a:r>
            <a:r>
              <a:rPr lang="ru-RU" dirty="0">
                <a:solidFill>
                  <a:srgbClr val="FFFF00"/>
                </a:solidFill>
              </a:rPr>
              <a:t> право </a:t>
            </a:r>
            <a:r>
              <a:rPr lang="ru-RU" dirty="0" err="1">
                <a:solidFill>
                  <a:srgbClr val="FFFF00"/>
                </a:solidFill>
              </a:rPr>
              <a:t>видавати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тільки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наші</a:t>
            </a:r>
            <a:r>
              <a:rPr lang="ru-RU" dirty="0">
                <a:solidFill>
                  <a:srgbClr val="FFFF00"/>
                </a:solidFill>
              </a:rPr>
              <a:t> УКРАЇНСЬКІ </a:t>
            </a:r>
            <a:r>
              <a:rPr lang="ru-RU" dirty="0" smtClean="0">
                <a:solidFill>
                  <a:srgbClr val="FFFF00"/>
                </a:solidFill>
              </a:rPr>
              <a:t>ЗБОРИ.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err="1" smtClean="0">
                <a:solidFill>
                  <a:srgbClr val="FFFF00"/>
                </a:solidFill>
              </a:rPr>
              <a:t>Ті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ж </a:t>
            </a:r>
            <a:r>
              <a:rPr lang="ru-RU" dirty="0" err="1">
                <a:solidFill>
                  <a:srgbClr val="FFFF00"/>
                </a:solidFill>
              </a:rPr>
              <a:t>закони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що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мають</a:t>
            </a:r>
            <a:r>
              <a:rPr lang="ru-RU" dirty="0">
                <a:solidFill>
                  <a:srgbClr val="FFFF00"/>
                </a:solidFill>
              </a:rPr>
              <a:t> лад </a:t>
            </a:r>
            <a:r>
              <a:rPr lang="ru-RU" dirty="0" err="1">
                <a:solidFill>
                  <a:srgbClr val="FFFF00"/>
                </a:solidFill>
              </a:rPr>
              <a:t>давати</a:t>
            </a:r>
            <a:r>
              <a:rPr lang="ru-RU" dirty="0">
                <a:solidFill>
                  <a:srgbClr val="FFFF00"/>
                </a:solidFill>
              </a:rPr>
              <a:t> на </a:t>
            </a:r>
            <a:r>
              <a:rPr lang="ru-RU" dirty="0" err="1">
                <a:solidFill>
                  <a:srgbClr val="FFFF00"/>
                </a:solidFill>
              </a:rPr>
              <a:t>всій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російській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державі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повинні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видаватися</a:t>
            </a:r>
            <a:r>
              <a:rPr lang="ru-RU" dirty="0">
                <a:solidFill>
                  <a:srgbClr val="FFFF00"/>
                </a:solidFill>
              </a:rPr>
              <a:t> у </a:t>
            </a:r>
            <a:r>
              <a:rPr lang="ru-RU" dirty="0" err="1">
                <a:solidFill>
                  <a:srgbClr val="FFFF00"/>
                </a:solidFill>
              </a:rPr>
              <a:t>Всеросійськім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Парламенті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  <a:p>
            <a:pPr marL="137160" indent="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...</a:t>
            </a:r>
            <a:r>
              <a:rPr lang="ru-RU" dirty="0">
                <a:solidFill>
                  <a:srgbClr val="FFFF00"/>
                </a:solidFill>
              </a:rPr>
              <a:t>Ми гадали, </a:t>
            </a:r>
            <a:r>
              <a:rPr lang="ru-RU" dirty="0" err="1">
                <a:solidFill>
                  <a:srgbClr val="FFFF00"/>
                </a:solidFill>
              </a:rPr>
              <a:t>що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Центральне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Російське</a:t>
            </a:r>
            <a:r>
              <a:rPr lang="ru-RU" dirty="0">
                <a:solidFill>
                  <a:srgbClr val="FFFF00"/>
                </a:solidFill>
              </a:rPr>
              <a:t> Правительство </a:t>
            </a:r>
            <a:r>
              <a:rPr lang="ru-RU" dirty="0" err="1">
                <a:solidFill>
                  <a:srgbClr val="FFFF00"/>
                </a:solidFill>
              </a:rPr>
              <a:t>протягне</a:t>
            </a:r>
            <a:r>
              <a:rPr lang="ru-RU" dirty="0">
                <a:solidFill>
                  <a:srgbClr val="FFFF00"/>
                </a:solidFill>
              </a:rPr>
              <a:t> нам руку в </a:t>
            </a:r>
            <a:r>
              <a:rPr lang="ru-RU" dirty="0" err="1">
                <a:solidFill>
                  <a:srgbClr val="FFFF00"/>
                </a:solidFill>
              </a:rPr>
              <a:t>сій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роботі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що</a:t>
            </a:r>
            <a:r>
              <a:rPr lang="ru-RU" dirty="0">
                <a:solidFill>
                  <a:srgbClr val="FFFF00"/>
                </a:solidFill>
              </a:rPr>
              <a:t> в </a:t>
            </a:r>
            <a:r>
              <a:rPr lang="ru-RU" dirty="0" err="1">
                <a:solidFill>
                  <a:srgbClr val="FFFF00"/>
                </a:solidFill>
              </a:rPr>
              <a:t>згоді</a:t>
            </a:r>
            <a:r>
              <a:rPr lang="ru-RU" dirty="0">
                <a:solidFill>
                  <a:srgbClr val="FFFF00"/>
                </a:solidFill>
              </a:rPr>
              <a:t> з ним ми, </a:t>
            </a:r>
            <a:r>
              <a:rPr lang="ru-RU" dirty="0" err="1">
                <a:solidFill>
                  <a:srgbClr val="FFFF00"/>
                </a:solidFill>
              </a:rPr>
              <a:t>Українська</a:t>
            </a:r>
            <a:r>
              <a:rPr lang="ru-RU" dirty="0">
                <a:solidFill>
                  <a:srgbClr val="FFFF00"/>
                </a:solidFill>
              </a:rPr>
              <a:t> Центральна Рада, </a:t>
            </a:r>
            <a:r>
              <a:rPr lang="ru-RU" dirty="0" err="1">
                <a:solidFill>
                  <a:srgbClr val="FFFF00"/>
                </a:solidFill>
              </a:rPr>
              <a:t>зможемо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дати</a:t>
            </a:r>
            <a:r>
              <a:rPr lang="ru-RU" dirty="0">
                <a:solidFill>
                  <a:srgbClr val="FFFF00"/>
                </a:solidFill>
              </a:rPr>
              <a:t> лад </a:t>
            </a:r>
            <a:r>
              <a:rPr lang="ru-RU" dirty="0" err="1">
                <a:solidFill>
                  <a:srgbClr val="FFFF00"/>
                </a:solidFill>
              </a:rPr>
              <a:t>нашій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землі</a:t>
            </a:r>
            <a:r>
              <a:rPr lang="ru-RU" dirty="0">
                <a:solidFill>
                  <a:srgbClr val="FFFF00"/>
                </a:solidFill>
              </a:rPr>
              <a:t>. Але </a:t>
            </a:r>
            <a:r>
              <a:rPr lang="ru-RU" dirty="0" err="1">
                <a:solidFill>
                  <a:srgbClr val="FFFF00"/>
                </a:solidFill>
              </a:rPr>
              <a:t>Тимчасове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Російське</a:t>
            </a:r>
            <a:r>
              <a:rPr lang="ru-RU" dirty="0">
                <a:solidFill>
                  <a:srgbClr val="FFFF00"/>
                </a:solidFill>
              </a:rPr>
              <a:t> Правительство </a:t>
            </a:r>
            <a:r>
              <a:rPr lang="ru-RU" dirty="0" err="1">
                <a:solidFill>
                  <a:srgbClr val="FFFF00"/>
                </a:solidFill>
              </a:rPr>
              <a:t>одкинуло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всі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наші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домагання</a:t>
            </a:r>
            <a:r>
              <a:rPr lang="ru-RU" dirty="0">
                <a:solidFill>
                  <a:srgbClr val="FFFF00"/>
                </a:solidFill>
              </a:rPr>
              <a:t>... І через те ми, </a:t>
            </a:r>
            <a:r>
              <a:rPr lang="ru-RU" dirty="0" err="1">
                <a:solidFill>
                  <a:srgbClr val="FFFF00"/>
                </a:solidFill>
              </a:rPr>
              <a:t>Українська</a:t>
            </a:r>
            <a:r>
              <a:rPr lang="ru-RU" dirty="0">
                <a:solidFill>
                  <a:srgbClr val="FFFF00"/>
                </a:solidFill>
              </a:rPr>
              <a:t> Центральна Рада, </a:t>
            </a:r>
            <a:r>
              <a:rPr lang="ru-RU" dirty="0" err="1">
                <a:solidFill>
                  <a:srgbClr val="FFFF00"/>
                </a:solidFill>
              </a:rPr>
              <a:t>видаємо</a:t>
            </a:r>
            <a:r>
              <a:rPr lang="ru-RU" dirty="0">
                <a:solidFill>
                  <a:srgbClr val="FFFF00"/>
                </a:solidFill>
              </a:rPr>
              <a:t> сей </a:t>
            </a:r>
            <a:r>
              <a:rPr lang="ru-RU" dirty="0" err="1">
                <a:solidFill>
                  <a:srgbClr val="FFFF00"/>
                </a:solidFill>
              </a:rPr>
              <a:t>Універсал</a:t>
            </a:r>
            <a:r>
              <a:rPr lang="ru-RU" dirty="0">
                <a:solidFill>
                  <a:srgbClr val="FFFF00"/>
                </a:solidFill>
              </a:rPr>
              <a:t> до </a:t>
            </a:r>
            <a:r>
              <a:rPr lang="ru-RU" dirty="0" err="1">
                <a:solidFill>
                  <a:srgbClr val="FFFF00"/>
                </a:solidFill>
              </a:rPr>
              <a:t>всього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нашого</a:t>
            </a:r>
            <a:r>
              <a:rPr lang="ru-RU" dirty="0">
                <a:solidFill>
                  <a:srgbClr val="FFFF00"/>
                </a:solidFill>
              </a:rPr>
              <a:t> народу і </a:t>
            </a:r>
            <a:r>
              <a:rPr lang="ru-RU" dirty="0" err="1">
                <a:solidFill>
                  <a:srgbClr val="FFFF00"/>
                </a:solidFill>
              </a:rPr>
              <a:t>оповіщаємо</a:t>
            </a:r>
            <a:r>
              <a:rPr lang="ru-RU" dirty="0">
                <a:solidFill>
                  <a:srgbClr val="FFFF00"/>
                </a:solidFill>
              </a:rPr>
              <a:t>: </a:t>
            </a:r>
            <a:r>
              <a:rPr lang="ru-RU" dirty="0" err="1">
                <a:solidFill>
                  <a:srgbClr val="FFFF00"/>
                </a:solidFill>
              </a:rPr>
              <a:t>однині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самі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будемо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творити</a:t>
            </a:r>
            <a:r>
              <a:rPr lang="ru-RU" dirty="0">
                <a:solidFill>
                  <a:srgbClr val="FFFF00"/>
                </a:solidFill>
              </a:rPr>
              <a:t> наше </a:t>
            </a:r>
            <a:r>
              <a:rPr lang="ru-RU" dirty="0" err="1">
                <a:solidFill>
                  <a:srgbClr val="FFFF00"/>
                </a:solidFill>
              </a:rPr>
              <a:t>життя</a:t>
            </a:r>
            <a:r>
              <a:rPr lang="ru-RU" dirty="0">
                <a:solidFill>
                  <a:srgbClr val="FFFF00"/>
                </a:solidFill>
              </a:rPr>
              <a:t>.</a:t>
            </a:r>
          </a:p>
          <a:p>
            <a:pPr marL="137160" indent="0" algn="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err="1" smtClean="0"/>
              <a:t>Ухвалено</a:t>
            </a:r>
            <a:r>
              <a:rPr lang="ru-RU" dirty="0"/>
              <a:t>: </a:t>
            </a:r>
            <a:r>
              <a:rPr lang="ru-RU" dirty="0" err="1"/>
              <a:t>Київ</a:t>
            </a:r>
            <a:r>
              <a:rPr lang="ru-RU" dirty="0"/>
              <a:t>, року 1917, </a:t>
            </a:r>
            <a:r>
              <a:rPr lang="ru-RU" dirty="0" err="1"/>
              <a:t>місяця</a:t>
            </a:r>
            <a:r>
              <a:rPr lang="ru-RU" dirty="0"/>
              <a:t> </a:t>
            </a:r>
            <a:r>
              <a:rPr lang="ru-RU" dirty="0" err="1"/>
              <a:t>червня</a:t>
            </a:r>
            <a:r>
              <a:rPr lang="ru-RU" dirty="0"/>
              <a:t> числа 10</a:t>
            </a:r>
            <a:r>
              <a:rPr lang="ru-RU" dirty="0" smtClean="0"/>
              <a:t>.</a:t>
            </a:r>
          </a:p>
          <a:p>
            <a:pPr marL="137160" indent="0" algn="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Коли і ким </a:t>
            </a:r>
            <a:r>
              <a:rPr lang="ru-RU" dirty="0" err="1"/>
              <a:t>створений</a:t>
            </a:r>
            <a:r>
              <a:rPr lang="ru-RU" dirty="0"/>
              <a:t> документ? </a:t>
            </a: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подіями</a:t>
            </a:r>
            <a:r>
              <a:rPr lang="ru-RU" dirty="0"/>
              <a:t>? </a:t>
            </a: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/>
              <a:t>проголошує</a:t>
            </a:r>
            <a:r>
              <a:rPr lang="ru-RU" dirty="0"/>
              <a:t> документ?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можемо</a:t>
            </a:r>
            <a:r>
              <a:rPr lang="ru-RU" dirty="0"/>
              <a:t> ми </a:t>
            </a:r>
            <a:r>
              <a:rPr lang="ru-RU" dirty="0" err="1"/>
              <a:t>вважати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проголошенням</a:t>
            </a:r>
            <a:r>
              <a:rPr lang="ru-RU" dirty="0"/>
              <a:t> </a:t>
            </a:r>
            <a:r>
              <a:rPr lang="ru-RU" dirty="0" err="1"/>
              <a:t>автономії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? </a:t>
            </a:r>
            <a:r>
              <a:rPr lang="ru-RU" dirty="0" err="1"/>
              <a:t>Поясніть</a:t>
            </a:r>
            <a:r>
              <a:rPr lang="ru-RU" dirty="0"/>
              <a:t>, </a:t>
            </a:r>
            <a:r>
              <a:rPr lang="ru-RU" dirty="0" err="1"/>
              <a:t>спираючись</a:t>
            </a:r>
            <a:r>
              <a:rPr lang="ru-RU" dirty="0"/>
              <a:t> на текст. </a:t>
            </a: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політичні</a:t>
            </a:r>
            <a:r>
              <a:rPr lang="ru-RU" dirty="0"/>
              <a:t> кроки </a:t>
            </a:r>
            <a:r>
              <a:rPr lang="ru-RU" dirty="0" err="1"/>
              <a:t>передбачає</a:t>
            </a:r>
            <a:r>
              <a:rPr lang="ru-RU" dirty="0"/>
              <a:t> документ?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393</TotalTime>
  <Words>716</Words>
  <Application>Microsoft Office PowerPoint</Application>
  <PresentationFormat>Экран (4:3)</PresentationFormat>
  <Paragraphs>108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Times New Roman</vt:lpstr>
      <vt:lpstr>Arial</vt:lpstr>
      <vt:lpstr>Courier New</vt:lpstr>
      <vt:lpstr>Wingdings 2</vt:lpstr>
      <vt:lpstr>Wingdings</vt:lpstr>
      <vt:lpstr>Wingdings 3</vt:lpstr>
      <vt:lpstr>Calibri</vt:lpstr>
      <vt:lpstr>Апекс</vt:lpstr>
      <vt:lpstr>Апекс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Початок революції у Франції</dc:title>
  <cp:lastModifiedBy>Makas</cp:lastModifiedBy>
  <cp:revision>54</cp:revision>
  <dcterms:modified xsi:type="dcterms:W3CDTF">2012-04-22T18:07:56Z</dcterms:modified>
</cp:coreProperties>
</file>