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305" r:id="rId8"/>
    <p:sldId id="318" r:id="rId9"/>
    <p:sldId id="306" r:id="rId10"/>
    <p:sldId id="314" r:id="rId11"/>
    <p:sldId id="309" r:id="rId12"/>
    <p:sldId id="313" r:id="rId13"/>
    <p:sldId id="312" r:id="rId14"/>
    <p:sldId id="317" r:id="rId15"/>
    <p:sldId id="310" r:id="rId16"/>
    <p:sldId id="311" r:id="rId17"/>
    <p:sldId id="315" r:id="rId18"/>
    <p:sldId id="302" r:id="rId19"/>
    <p:sldId id="30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B15A-24DD-4342-BD90-6E414EBB1383}" type="datetimeFigureOut">
              <a:rPr lang="ru-RU"/>
              <a:pPr>
                <a:defRPr/>
              </a:pPr>
              <a:t>22.04.2012</a:t>
            </a:fld>
            <a:endParaRPr lang="ru-RU" dirty="0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934C-EA13-48C8-8FBA-994079D0D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D260C-7887-4065-AF3E-BA436D2DD3B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0FCE-93A0-48EA-9543-4BEDFF10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00B4-91B1-4DDD-97BE-F2A6560F0E1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9D6B-35A5-443D-943D-D2F76AC29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Courier New" pitchFamily="49" charset="0"/>
                <a:cs typeface="Courier New" pitchFamily="49" charset="0"/>
              </a:defRPr>
            </a:lvl1pPr>
            <a:lvl2pPr>
              <a:defRPr b="1">
                <a:latin typeface="Courier New" pitchFamily="49" charset="0"/>
                <a:cs typeface="Courier New" pitchFamily="49" charset="0"/>
              </a:defRPr>
            </a:lvl2pPr>
            <a:lvl3pPr>
              <a:defRPr b="1">
                <a:latin typeface="Courier New" pitchFamily="49" charset="0"/>
                <a:cs typeface="Courier New" pitchFamily="49" charset="0"/>
              </a:defRPr>
            </a:lvl3pPr>
            <a:lvl4pPr>
              <a:defRPr b="1">
                <a:latin typeface="Courier New" pitchFamily="49" charset="0"/>
                <a:cs typeface="Courier New" pitchFamily="49" charset="0"/>
              </a:defRPr>
            </a:lvl4pPr>
            <a:lvl5pPr>
              <a:defRPr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C714-CC68-47DD-9D4F-0BBB3D1D5C8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B85D6-1B73-4BCB-BE9C-72CAE43FD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0A42-A06F-40A4-9108-972138972C40}" type="datetimeFigureOut">
              <a:rPr lang="ru-RU"/>
              <a:pPr>
                <a:defRPr/>
              </a:pPr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E25D-13EB-42E4-9648-88444CEC4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>
                <a:latin typeface="Courier New" pitchFamily="49" charset="0"/>
                <a:cs typeface="Courier New" pitchFamily="49" charset="0"/>
              </a:defRPr>
            </a:lvl1pPr>
            <a:lvl2pPr>
              <a:defRPr sz="2400">
                <a:latin typeface="Courier New" pitchFamily="49" charset="0"/>
                <a:cs typeface="Courier New" pitchFamily="49" charset="0"/>
              </a:defRPr>
            </a:lvl2pPr>
            <a:lvl3pPr>
              <a:defRPr sz="2000">
                <a:latin typeface="Courier New" pitchFamily="49" charset="0"/>
                <a:cs typeface="Courier New" pitchFamily="49" charset="0"/>
              </a:defRPr>
            </a:lvl3pPr>
            <a:lvl4pPr>
              <a:defRPr sz="1800">
                <a:latin typeface="Courier New" pitchFamily="49" charset="0"/>
                <a:cs typeface="Courier New" pitchFamily="49" charset="0"/>
              </a:defRPr>
            </a:lvl4pPr>
            <a:lvl5pPr>
              <a:defRPr sz="18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>
                <a:latin typeface="Courier New" pitchFamily="49" charset="0"/>
                <a:cs typeface="Courier New" pitchFamily="49" charset="0"/>
              </a:defRPr>
            </a:lvl1pPr>
            <a:lvl2pPr>
              <a:defRPr sz="2400">
                <a:latin typeface="Courier New" pitchFamily="49" charset="0"/>
                <a:cs typeface="Courier New" pitchFamily="49" charset="0"/>
              </a:defRPr>
            </a:lvl2pPr>
            <a:lvl3pPr>
              <a:defRPr sz="2000">
                <a:latin typeface="Courier New" pitchFamily="49" charset="0"/>
                <a:cs typeface="Courier New" pitchFamily="49" charset="0"/>
              </a:defRPr>
            </a:lvl3pPr>
            <a:lvl4pPr>
              <a:defRPr sz="1800">
                <a:latin typeface="Courier New" pitchFamily="49" charset="0"/>
                <a:cs typeface="Courier New" pitchFamily="49" charset="0"/>
              </a:defRPr>
            </a:lvl4pPr>
            <a:lvl5pPr>
              <a:defRPr sz="18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BB51-A2F7-4941-8A5A-60D62EA72D2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8370-552F-45BD-9869-F683D8986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>
                <a:latin typeface="Courier New" pitchFamily="49" charset="0"/>
                <a:cs typeface="Courier New" pitchFamily="49" charset="0"/>
              </a:defRPr>
            </a:lvl1pPr>
            <a:lvl2pPr>
              <a:defRPr sz="2000">
                <a:latin typeface="Courier New" pitchFamily="49" charset="0"/>
                <a:cs typeface="Courier New" pitchFamily="49" charset="0"/>
              </a:defRPr>
            </a:lvl2pPr>
            <a:lvl3pPr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>
                <a:latin typeface="Courier New" pitchFamily="49" charset="0"/>
                <a:cs typeface="Courier New" pitchFamily="49" charset="0"/>
              </a:defRPr>
            </a:lvl1pPr>
            <a:lvl2pPr>
              <a:defRPr sz="2000">
                <a:latin typeface="Courier New" pitchFamily="49" charset="0"/>
                <a:cs typeface="Courier New" pitchFamily="49" charset="0"/>
              </a:defRPr>
            </a:lvl2pPr>
            <a:lvl3pPr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3CE0-5ADE-4BB9-AD63-532D8314F1C2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5172-E646-49E8-87F6-044D34C10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EF2D-83B0-4951-8C5E-834994973AD4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A78A-015C-4230-B24A-EF69FE506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9686-4D18-4418-82F8-6FCD233C829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001C-F0CA-4046-9183-82FEE3728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B2EA-F842-4319-9618-75F01F6E166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793D-509C-4E88-8BD2-0A5C7B64D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0F7F-4C61-4CB1-AB27-300BAC6B0902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2C9C-8416-456C-A82F-DAA1BD3BD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EE5DAA-6FDE-4895-BE20-292A68A87A7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C616F5-75A5-4227-9677-92F45A819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solidFill>
            <a:srgbClr val="F2F2F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Початок української революції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Утворення Центральної Ради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773238"/>
            <a:ext cx="3598862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партія соціалістів – самостійників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М.Міхновський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9700" y="1773238"/>
            <a:ext cx="3600450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Товариство українських поступовців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( Українська партія соціалістів - федералістів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413" y="4149725"/>
            <a:ext cx="4464050" cy="1366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4 березня 1917р.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- утворення Української Центральної Ради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2268538" y="3141663"/>
            <a:ext cx="2374900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 flipH="1">
            <a:off x="4716463" y="3141663"/>
            <a:ext cx="2303462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7013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3141663"/>
            <a:ext cx="9058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400"/>
            <a:ext cx="22685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1363" y="74613"/>
            <a:ext cx="4541837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З </a:t>
            </a:r>
            <a:r>
              <a:rPr lang="ru-RU" sz="2800" dirty="0" err="1"/>
              <a:t>відозви</a:t>
            </a:r>
            <a:r>
              <a:rPr lang="ru-RU" sz="2800" dirty="0"/>
              <a:t> </a:t>
            </a:r>
            <a:r>
              <a:rPr lang="ru-RU" sz="2800" dirty="0" err="1"/>
              <a:t>Центральної</a:t>
            </a:r>
            <a:r>
              <a:rPr lang="ru-RU" sz="2800" dirty="0"/>
              <a:t> Ради “До </a:t>
            </a:r>
            <a:r>
              <a:rPr lang="ru-RU" sz="2800" dirty="0" err="1"/>
              <a:t>українського</a:t>
            </a:r>
            <a:r>
              <a:rPr lang="ru-RU" sz="2800" dirty="0"/>
              <a:t> народу ” 9(22) </a:t>
            </a:r>
            <a:r>
              <a:rPr lang="ru-RU" sz="2800" dirty="0" err="1"/>
              <a:t>березня</a:t>
            </a:r>
            <a:r>
              <a:rPr lang="ru-RU" sz="2800" dirty="0"/>
              <a:t> 1917р.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5213350"/>
          </a:xfrm>
        </p:spPr>
        <p:txBody>
          <a:bodyPr>
            <a:normAutofit fontScale="5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>
                <a:solidFill>
                  <a:srgbClr val="FFFF00"/>
                </a:solidFill>
              </a:rPr>
              <a:t>Народе </a:t>
            </a:r>
            <a:r>
              <a:rPr lang="ru-RU" sz="2900" dirty="0" err="1">
                <a:solidFill>
                  <a:srgbClr val="FFFF00"/>
                </a:solidFill>
              </a:rPr>
              <a:t>український</a:t>
            </a:r>
            <a:r>
              <a:rPr lang="ru-RU" sz="2900" dirty="0">
                <a:solidFill>
                  <a:srgbClr val="FFFF00"/>
                </a:solidFill>
              </a:rPr>
              <a:t>! Впали </a:t>
            </a:r>
            <a:r>
              <a:rPr lang="ru-RU" sz="2900" dirty="0" err="1">
                <a:solidFill>
                  <a:srgbClr val="FFFF00"/>
                </a:solidFill>
              </a:rPr>
              <a:t>вікові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пута</a:t>
            </a:r>
            <a:r>
              <a:rPr lang="ru-RU" sz="2900" dirty="0">
                <a:solidFill>
                  <a:srgbClr val="FFFF00"/>
                </a:solidFill>
              </a:rPr>
              <a:t>. </a:t>
            </a:r>
            <a:r>
              <a:rPr lang="ru-RU" sz="2900" dirty="0" err="1">
                <a:solidFill>
                  <a:srgbClr val="FFFF00"/>
                </a:solidFill>
              </a:rPr>
              <a:t>Прийшла</a:t>
            </a:r>
            <a:r>
              <a:rPr lang="ru-RU" sz="2900" dirty="0">
                <a:solidFill>
                  <a:srgbClr val="FFFF00"/>
                </a:solidFill>
              </a:rPr>
              <a:t> воля </a:t>
            </a:r>
            <a:r>
              <a:rPr lang="ru-RU" sz="2900" dirty="0" err="1">
                <a:solidFill>
                  <a:srgbClr val="FFFF00"/>
                </a:solidFill>
              </a:rPr>
              <a:t>всьому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пригніченому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людові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всім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 smtClean="0">
                <a:solidFill>
                  <a:srgbClr val="FFFF00"/>
                </a:solidFill>
              </a:rPr>
              <a:t>поневоленим</a:t>
            </a:r>
            <a:r>
              <a:rPr lang="ru-RU" sz="2900" dirty="0" smtClean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націям</a:t>
            </a:r>
            <a:r>
              <a:rPr lang="ru-RU" sz="2900" dirty="0">
                <a:solidFill>
                  <a:srgbClr val="FFFF00"/>
                </a:solidFill>
              </a:rPr>
              <a:t> РОСІЇ. Настав час і </a:t>
            </a:r>
            <a:r>
              <a:rPr lang="ru-RU" sz="2900" dirty="0" err="1">
                <a:solidFill>
                  <a:srgbClr val="FFFF00"/>
                </a:solidFill>
              </a:rPr>
              <a:t>твоєї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волі</a:t>
            </a:r>
            <a:r>
              <a:rPr lang="ru-RU" sz="2900" dirty="0">
                <a:solidFill>
                  <a:srgbClr val="FFFF00"/>
                </a:solidFill>
              </a:rPr>
              <a:t> й </a:t>
            </a:r>
            <a:r>
              <a:rPr lang="ru-RU" sz="2900" dirty="0" err="1">
                <a:solidFill>
                  <a:srgbClr val="FFFF00"/>
                </a:solidFill>
              </a:rPr>
              <a:t>пробудження</a:t>
            </a:r>
            <a:r>
              <a:rPr lang="ru-RU" sz="2900" dirty="0">
                <a:solidFill>
                  <a:srgbClr val="FFFF00"/>
                </a:solidFill>
              </a:rPr>
              <a:t> до нового </a:t>
            </a:r>
            <a:r>
              <a:rPr lang="ru-RU" sz="2900" dirty="0" err="1">
                <a:solidFill>
                  <a:srgbClr val="FFFF00"/>
                </a:solidFill>
              </a:rPr>
              <a:t>вільного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творчого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життя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після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більш</a:t>
            </a:r>
            <a:r>
              <a:rPr lang="ru-RU" sz="2900" dirty="0">
                <a:solidFill>
                  <a:srgbClr val="FFFF00"/>
                </a:solidFill>
              </a:rPr>
              <a:t> як 200-літнього сну.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 err="1" smtClean="0">
                <a:solidFill>
                  <a:srgbClr val="FFFF00"/>
                </a:solidFill>
              </a:rPr>
              <a:t>Уперше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Український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тридцятимільйонний</a:t>
            </a:r>
            <a:r>
              <a:rPr lang="ru-RU" sz="2900" dirty="0">
                <a:solidFill>
                  <a:srgbClr val="FFFF00"/>
                </a:solidFill>
              </a:rPr>
              <a:t> народе, </a:t>
            </a:r>
            <a:r>
              <a:rPr lang="ru-RU" sz="2900" dirty="0" err="1">
                <a:solidFill>
                  <a:srgbClr val="FFFF00"/>
                </a:solidFill>
              </a:rPr>
              <a:t>Ти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будеш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мати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 smtClean="0">
                <a:solidFill>
                  <a:srgbClr val="FFFF00"/>
                </a:solidFill>
              </a:rPr>
              <a:t>змогу</a:t>
            </a:r>
            <a:r>
              <a:rPr lang="ru-RU" sz="2900" dirty="0" smtClean="0">
                <a:solidFill>
                  <a:srgbClr val="FFFF00"/>
                </a:solidFill>
              </a:rPr>
              <a:t> </a:t>
            </a:r>
            <a:r>
              <a:rPr lang="ru-RU" sz="2900" dirty="0">
                <a:solidFill>
                  <a:srgbClr val="FFFF00"/>
                </a:solidFill>
              </a:rPr>
              <a:t>сам за себе </a:t>
            </a:r>
            <a:r>
              <a:rPr lang="ru-RU" sz="2900" dirty="0" err="1">
                <a:solidFill>
                  <a:srgbClr val="FFFF00"/>
                </a:solidFill>
              </a:rPr>
              <a:t>сказати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хто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ти</a:t>
            </a:r>
            <a:r>
              <a:rPr lang="ru-RU" sz="2900" dirty="0">
                <a:solidFill>
                  <a:srgbClr val="FFFF00"/>
                </a:solidFill>
              </a:rPr>
              <a:t> і як </a:t>
            </a:r>
            <a:r>
              <a:rPr lang="ru-RU" sz="2900" dirty="0" err="1">
                <a:solidFill>
                  <a:srgbClr val="FFFF00"/>
                </a:solidFill>
              </a:rPr>
              <a:t>хочеш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жити</a:t>
            </a:r>
            <a:r>
              <a:rPr lang="ru-RU" sz="2900" dirty="0">
                <a:solidFill>
                  <a:srgbClr val="FFFF00"/>
                </a:solidFill>
              </a:rPr>
              <a:t>, як </a:t>
            </a:r>
            <a:r>
              <a:rPr lang="ru-RU" sz="2900" dirty="0" err="1">
                <a:solidFill>
                  <a:srgbClr val="FFFF00"/>
                </a:solidFill>
              </a:rPr>
              <a:t>окрема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нація</a:t>
            </a:r>
            <a:r>
              <a:rPr lang="ru-RU" sz="2900" dirty="0">
                <a:solidFill>
                  <a:srgbClr val="FFFF00"/>
                </a:solidFill>
              </a:rPr>
              <a:t>. З </a:t>
            </a:r>
            <a:r>
              <a:rPr lang="ru-RU" sz="2900" dirty="0" err="1">
                <a:solidFill>
                  <a:srgbClr val="FFFF00"/>
                </a:solidFill>
              </a:rPr>
              <a:t>цього</a:t>
            </a:r>
            <a:r>
              <a:rPr lang="ru-RU" sz="2900" dirty="0">
                <a:solidFill>
                  <a:srgbClr val="FFFF00"/>
                </a:solidFill>
              </a:rPr>
              <a:t> часу в </a:t>
            </a:r>
            <a:r>
              <a:rPr lang="ru-RU" sz="2900" dirty="0" err="1">
                <a:solidFill>
                  <a:srgbClr val="FFFF00"/>
                </a:solidFill>
              </a:rPr>
              <a:t>дружній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сім'ї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вільних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народів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могутньою</a:t>
            </a:r>
            <a:r>
              <a:rPr lang="ru-RU" sz="2900" dirty="0">
                <a:solidFill>
                  <a:srgbClr val="FFFF00"/>
                </a:solidFill>
              </a:rPr>
              <a:t> рукою </a:t>
            </a:r>
            <a:r>
              <a:rPr lang="ru-RU" sz="2900" dirty="0" err="1">
                <a:solidFill>
                  <a:srgbClr val="FFFF00"/>
                </a:solidFill>
              </a:rPr>
              <a:t>зачнеш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собі</a:t>
            </a:r>
            <a:r>
              <a:rPr lang="ru-RU" sz="2900" dirty="0">
                <a:solidFill>
                  <a:srgbClr val="FFFF00"/>
                </a:solidFill>
              </a:rPr>
              <a:t> сам </a:t>
            </a:r>
            <a:r>
              <a:rPr lang="ru-RU" sz="2900" dirty="0" err="1">
                <a:solidFill>
                  <a:srgbClr val="FFFF00"/>
                </a:solidFill>
              </a:rPr>
              <a:t>кращу</a:t>
            </a:r>
            <a:r>
              <a:rPr lang="ru-RU" sz="2900" dirty="0">
                <a:solidFill>
                  <a:srgbClr val="FFFF00"/>
                </a:solidFill>
              </a:rPr>
              <a:t> долю </a:t>
            </a:r>
            <a:r>
              <a:rPr lang="ru-RU" sz="2900" dirty="0" err="1">
                <a:solidFill>
                  <a:srgbClr val="FFFF00"/>
                </a:solidFill>
              </a:rPr>
              <a:t>кувати</a:t>
            </a:r>
            <a:r>
              <a:rPr lang="ru-RU" sz="2900" dirty="0">
                <a:solidFill>
                  <a:srgbClr val="FFFF00"/>
                </a:solidFill>
              </a:rPr>
              <a:t>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 smtClean="0">
                <a:solidFill>
                  <a:srgbClr val="FFFF00"/>
                </a:solidFill>
              </a:rPr>
              <a:t>...</a:t>
            </a:r>
            <a:r>
              <a:rPr lang="ru-RU" sz="2900" dirty="0">
                <a:solidFill>
                  <a:srgbClr val="FFFF00"/>
                </a:solidFill>
              </a:rPr>
              <a:t>Ми </a:t>
            </a:r>
            <a:r>
              <a:rPr lang="ru-RU" sz="2900" dirty="0" err="1">
                <a:solidFill>
                  <a:srgbClr val="FFFF00"/>
                </a:solidFill>
              </a:rPr>
              <a:t>закликаємо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спокійно</a:t>
            </a:r>
            <a:r>
              <a:rPr lang="ru-RU" sz="2900" dirty="0">
                <a:solidFill>
                  <a:srgbClr val="FFFF00"/>
                </a:solidFill>
              </a:rPr>
              <a:t>, але </a:t>
            </a:r>
            <a:r>
              <a:rPr lang="ru-RU" sz="2900" dirty="0" err="1">
                <a:solidFill>
                  <a:srgbClr val="FFFF00"/>
                </a:solidFill>
              </a:rPr>
              <a:t>рішуче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домагатися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від</a:t>
            </a:r>
            <a:r>
              <a:rPr lang="ru-RU" sz="2900" dirty="0">
                <a:solidFill>
                  <a:srgbClr val="FFFF00"/>
                </a:solidFill>
              </a:rPr>
              <a:t> нового уряду </a:t>
            </a:r>
            <a:r>
              <a:rPr lang="ru-RU" sz="2900" dirty="0" err="1">
                <a:solidFill>
                  <a:srgbClr val="FFFF00"/>
                </a:solidFill>
              </a:rPr>
              <a:t>всіх</a:t>
            </a:r>
            <a:r>
              <a:rPr lang="ru-RU" sz="2900" dirty="0">
                <a:solidFill>
                  <a:srgbClr val="FFFF00"/>
                </a:solidFill>
              </a:rPr>
              <a:t> прав, </a:t>
            </a:r>
            <a:r>
              <a:rPr lang="ru-RU" sz="2900" dirty="0" err="1">
                <a:solidFill>
                  <a:srgbClr val="FFFF00"/>
                </a:solidFill>
              </a:rPr>
              <a:t>які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Тобі</a:t>
            </a:r>
            <a:r>
              <a:rPr lang="ru-RU" sz="2900" dirty="0">
                <a:solidFill>
                  <a:srgbClr val="FFFF00"/>
                </a:solidFill>
              </a:rPr>
              <a:t> природно належать і </a:t>
            </a:r>
            <a:r>
              <a:rPr lang="ru-RU" sz="2900" dirty="0" err="1">
                <a:solidFill>
                  <a:srgbClr val="FFFF00"/>
                </a:solidFill>
              </a:rPr>
              <a:t>які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Ти</a:t>
            </a:r>
            <a:r>
              <a:rPr lang="ru-RU" sz="2900" dirty="0">
                <a:solidFill>
                  <a:srgbClr val="FFFF00"/>
                </a:solidFill>
              </a:rPr>
              <a:t> повинен </a:t>
            </a:r>
            <a:r>
              <a:rPr lang="ru-RU" sz="2900" dirty="0" err="1">
                <a:solidFill>
                  <a:srgbClr val="FFFF00"/>
                </a:solidFill>
              </a:rPr>
              <a:t>мати</a:t>
            </a:r>
            <a:r>
              <a:rPr lang="ru-RU" sz="2900" dirty="0">
                <a:solidFill>
                  <a:srgbClr val="FFFF00"/>
                </a:solidFill>
              </a:rPr>
              <a:t>, Великий Народе, сам </a:t>
            </a:r>
            <a:r>
              <a:rPr lang="ru-RU" sz="2900" dirty="0" err="1">
                <a:solidFill>
                  <a:srgbClr val="FFFF00"/>
                </a:solidFill>
              </a:rPr>
              <a:t>хазяїн</a:t>
            </a:r>
            <a:r>
              <a:rPr lang="ru-RU" sz="2900" dirty="0">
                <a:solidFill>
                  <a:srgbClr val="FFFF00"/>
                </a:solidFill>
              </a:rPr>
              <a:t> на </a:t>
            </a:r>
            <a:r>
              <a:rPr lang="ru-RU" sz="2900" dirty="0" err="1">
                <a:solidFill>
                  <a:srgbClr val="FFFF00"/>
                </a:solidFill>
              </a:rPr>
              <a:t>Українській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землі</a:t>
            </a:r>
            <a:r>
              <a:rPr lang="ru-RU" sz="2900" dirty="0">
                <a:solidFill>
                  <a:srgbClr val="FFFF00"/>
                </a:solidFill>
              </a:rPr>
              <a:t> ...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 smtClean="0">
                <a:solidFill>
                  <a:srgbClr val="FFFF00"/>
                </a:solidFill>
              </a:rPr>
              <a:t>Народе </a:t>
            </a:r>
            <a:r>
              <a:rPr lang="ru-RU" sz="2900" dirty="0" err="1">
                <a:solidFill>
                  <a:srgbClr val="FFFF00"/>
                </a:solidFill>
              </a:rPr>
              <a:t>Український</a:t>
            </a:r>
            <a:r>
              <a:rPr lang="ru-RU" sz="2900" dirty="0">
                <a:solidFill>
                  <a:srgbClr val="FFFF00"/>
                </a:solidFill>
              </a:rPr>
              <a:t>! </a:t>
            </a:r>
            <a:r>
              <a:rPr lang="ru-RU" sz="2900" dirty="0" err="1">
                <a:solidFill>
                  <a:srgbClr val="FFFF00"/>
                </a:solidFill>
              </a:rPr>
              <a:t>Селяни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робітники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солдати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громадяни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smtClean="0">
                <a:solidFill>
                  <a:srgbClr val="FFFF00"/>
                </a:solidFill>
              </a:rPr>
              <a:t>духовенство </a:t>
            </a:r>
            <a:r>
              <a:rPr lang="ru-RU" sz="2900" dirty="0">
                <a:solidFill>
                  <a:srgbClr val="FFFF00"/>
                </a:solidFill>
              </a:rPr>
              <a:t>і вся </a:t>
            </a:r>
            <a:r>
              <a:rPr lang="ru-RU" sz="2900" dirty="0" err="1">
                <a:solidFill>
                  <a:srgbClr val="FFFF00"/>
                </a:solidFill>
              </a:rPr>
              <a:t>українська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інтелігенція</a:t>
            </a:r>
            <a:r>
              <a:rPr lang="ru-RU" sz="2900" dirty="0">
                <a:solidFill>
                  <a:srgbClr val="FFFF00"/>
                </a:solidFill>
              </a:rPr>
              <a:t>! </a:t>
            </a:r>
            <a:r>
              <a:rPr lang="ru-RU" sz="2900" dirty="0" err="1">
                <a:solidFill>
                  <a:srgbClr val="FFFF00"/>
                </a:solidFill>
              </a:rPr>
              <a:t>Додержуйтесь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спокою</a:t>
            </a:r>
            <a:r>
              <a:rPr lang="ru-RU" sz="2900" dirty="0">
                <a:solidFill>
                  <a:srgbClr val="FFFF00"/>
                </a:solidFill>
              </a:rPr>
              <a:t>, не дозволяйте </a:t>
            </a:r>
            <a:r>
              <a:rPr lang="ru-RU" sz="2900" dirty="0" err="1">
                <a:solidFill>
                  <a:srgbClr val="FFFF00"/>
                </a:solidFill>
              </a:rPr>
              <a:t>собі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ніяких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вчинків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що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руйнують</a:t>
            </a:r>
            <a:r>
              <a:rPr lang="ru-RU" sz="2900" dirty="0">
                <a:solidFill>
                  <a:srgbClr val="FFFF00"/>
                </a:solidFill>
              </a:rPr>
              <a:t> лад у </a:t>
            </a:r>
            <a:r>
              <a:rPr lang="ru-RU" sz="2900" dirty="0" err="1">
                <a:solidFill>
                  <a:srgbClr val="FFFF00"/>
                </a:solidFill>
              </a:rPr>
              <a:t>житті</a:t>
            </a:r>
            <a:r>
              <a:rPr lang="ru-RU" sz="2900" dirty="0">
                <a:solidFill>
                  <a:srgbClr val="FFFF00"/>
                </a:solidFill>
              </a:rPr>
              <a:t>, але разом, </a:t>
            </a:r>
            <a:r>
              <a:rPr lang="ru-RU" sz="2900" dirty="0" err="1">
                <a:solidFill>
                  <a:srgbClr val="FFFF00"/>
                </a:solidFill>
              </a:rPr>
              <a:t>щиро</a:t>
            </a:r>
            <a:r>
              <a:rPr lang="ru-RU" sz="2900" dirty="0">
                <a:solidFill>
                  <a:srgbClr val="FFFF00"/>
                </a:solidFill>
              </a:rPr>
              <a:t> і уперто </a:t>
            </a:r>
            <a:r>
              <a:rPr lang="ru-RU" sz="2900" dirty="0" err="1">
                <a:solidFill>
                  <a:srgbClr val="FFFF00"/>
                </a:solidFill>
              </a:rPr>
              <a:t>беріться</a:t>
            </a:r>
            <a:r>
              <a:rPr lang="ru-RU" sz="2900" dirty="0">
                <a:solidFill>
                  <a:srgbClr val="FFFF00"/>
                </a:solidFill>
              </a:rPr>
              <a:t> до </a:t>
            </a:r>
            <a:r>
              <a:rPr lang="ru-RU" sz="2900" dirty="0" err="1">
                <a:solidFill>
                  <a:srgbClr val="FFFF00"/>
                </a:solidFill>
              </a:rPr>
              <a:t>роботи</a:t>
            </a:r>
            <a:r>
              <a:rPr lang="ru-RU" sz="2900" dirty="0">
                <a:solidFill>
                  <a:srgbClr val="FFFF00"/>
                </a:solidFill>
              </a:rPr>
              <a:t>: до </a:t>
            </a:r>
            <a:r>
              <a:rPr lang="ru-RU" sz="2900" dirty="0" err="1">
                <a:solidFill>
                  <a:srgbClr val="FFFF00"/>
                </a:solidFill>
              </a:rPr>
              <a:t>гуртування</a:t>
            </a:r>
            <a:r>
              <a:rPr lang="ru-RU" sz="2900" dirty="0">
                <a:solidFill>
                  <a:srgbClr val="FFFF00"/>
                </a:solidFill>
              </a:rPr>
              <a:t> в </a:t>
            </a:r>
            <a:r>
              <a:rPr lang="ru-RU" sz="2900" dirty="0" err="1">
                <a:solidFill>
                  <a:srgbClr val="FFFF00"/>
                </a:solidFill>
              </a:rPr>
              <a:t>політичні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товариства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культурні</a:t>
            </a:r>
            <a:r>
              <a:rPr lang="ru-RU" sz="2900" dirty="0">
                <a:solidFill>
                  <a:srgbClr val="FFFF00"/>
                </a:solidFill>
              </a:rPr>
              <a:t> і </a:t>
            </a:r>
            <a:r>
              <a:rPr lang="ru-RU" sz="2900" dirty="0" err="1">
                <a:solidFill>
                  <a:srgbClr val="FFFF00"/>
                </a:solidFill>
              </a:rPr>
              <a:t>економічні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спілки</a:t>
            </a:r>
            <a:r>
              <a:rPr lang="ru-RU" sz="2900" dirty="0">
                <a:solidFill>
                  <a:srgbClr val="FFFF00"/>
                </a:solidFill>
              </a:rPr>
              <a:t>, </a:t>
            </a:r>
            <a:r>
              <a:rPr lang="ru-RU" sz="2900" dirty="0" err="1">
                <a:solidFill>
                  <a:srgbClr val="FFFF00"/>
                </a:solidFill>
              </a:rPr>
              <a:t>складайте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гроші</a:t>
            </a:r>
            <a:r>
              <a:rPr lang="ru-RU" sz="2900" dirty="0">
                <a:solidFill>
                  <a:srgbClr val="FFFF00"/>
                </a:solidFill>
              </a:rPr>
              <a:t> на </a:t>
            </a:r>
            <a:r>
              <a:rPr lang="ru-RU" sz="2900" dirty="0" err="1">
                <a:solidFill>
                  <a:srgbClr val="FFFF00"/>
                </a:solidFill>
              </a:rPr>
              <a:t>Український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Національний</a:t>
            </a:r>
            <a:r>
              <a:rPr lang="ru-RU" sz="2900" dirty="0">
                <a:solidFill>
                  <a:srgbClr val="FFFF00"/>
                </a:solidFill>
              </a:rPr>
              <a:t> Фонд і </a:t>
            </a:r>
            <a:r>
              <a:rPr lang="ru-RU" sz="2900" dirty="0" err="1">
                <a:solidFill>
                  <a:srgbClr val="FFFF00"/>
                </a:solidFill>
              </a:rPr>
              <a:t>вибирайте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своїх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Українських</a:t>
            </a:r>
            <a:r>
              <a:rPr lang="ru-RU" sz="2900" dirty="0">
                <a:solidFill>
                  <a:srgbClr val="FFFF00"/>
                </a:solidFill>
              </a:rPr>
              <a:t> людей на </a:t>
            </a:r>
            <a:r>
              <a:rPr lang="ru-RU" sz="2900" dirty="0" err="1">
                <a:solidFill>
                  <a:srgbClr val="FFFF00"/>
                </a:solidFill>
              </a:rPr>
              <a:t>всі</a:t>
            </a:r>
            <a:r>
              <a:rPr lang="ru-RU" sz="2900" dirty="0">
                <a:solidFill>
                  <a:srgbClr val="FFFF00"/>
                </a:solidFill>
              </a:rPr>
              <a:t> </a:t>
            </a:r>
            <a:r>
              <a:rPr lang="ru-RU" sz="2900" dirty="0" err="1">
                <a:solidFill>
                  <a:srgbClr val="FFFF00"/>
                </a:solidFill>
              </a:rPr>
              <a:t>місця</a:t>
            </a:r>
            <a:r>
              <a:rPr lang="ru-RU" sz="2900" dirty="0">
                <a:solidFill>
                  <a:srgbClr val="FFFF00"/>
                </a:solidFill>
              </a:rPr>
              <a:t>...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 err="1" smtClean="0">
                <a:solidFill>
                  <a:srgbClr val="FFFF00"/>
                </a:solidFill>
              </a:rPr>
              <a:t>Організуйтесь</a:t>
            </a:r>
            <a:r>
              <a:rPr lang="ru-RU" sz="2900" dirty="0" smtClean="0">
                <a:solidFill>
                  <a:srgbClr val="FFFF00"/>
                </a:solidFill>
              </a:rPr>
              <a:t>!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900" dirty="0" smtClean="0">
              <a:solidFill>
                <a:srgbClr val="FFFF00"/>
              </a:solidFill>
            </a:endParaRP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документ?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проголошує</a:t>
            </a:r>
            <a:r>
              <a:rPr lang="ru-RU" dirty="0"/>
              <a:t>? </a:t>
            </a:r>
            <a:endParaRPr lang="ru-RU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smtClean="0"/>
              <a:t>Кого </a:t>
            </a:r>
            <a:r>
              <a:rPr lang="ru-RU" dirty="0"/>
              <a:t>і до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закликає</a:t>
            </a:r>
            <a:r>
              <a:rPr lang="ru-RU" dirty="0"/>
              <a:t>? </a:t>
            </a:r>
            <a:endParaRPr lang="ru-RU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smtClean="0"/>
              <a:t>Яку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Ради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/>
              <a:t>Українські громадські організації та політичні партії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1628775"/>
          <a:ext cx="8229600" cy="40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54412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УСДРП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Боротьба за автономію України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1341665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УПСР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Проведення аграрної реформи в інтересах селянства; національно – територіальна</a:t>
                      </a:r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автономія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214666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ТУП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Перетворення організації в Союз</a:t>
                      </a:r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українських автономістів – федералістів, 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підтримка Тимчасового уряду, забезпечити автономію України, підготовка Українського національного конгресу</a:t>
                      </a:r>
                      <a:endParaRPr lang="ru-RU" dirty="0">
                        <a:solidFill>
                          <a:srgbClr val="C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16954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644650"/>
            <a:ext cx="16573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628775"/>
            <a:ext cx="1562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1644650"/>
            <a:ext cx="16192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6"/>
          <p:cNvSpPr>
            <a:spLocks noChangeArrowheads="1"/>
          </p:cNvSpPr>
          <p:nvPr/>
        </p:nvSpPr>
        <p:spPr bwMode="auto">
          <a:xfrm>
            <a:off x="4643438" y="3781425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С.О.Єфремов</a:t>
            </a:r>
          </a:p>
        </p:txBody>
      </p:sp>
      <p:sp>
        <p:nvSpPr>
          <p:cNvPr id="27654" name="Прямоугольник 7"/>
          <p:cNvSpPr>
            <a:spLocks noChangeArrowheads="1"/>
          </p:cNvSpPr>
          <p:nvPr/>
        </p:nvSpPr>
        <p:spPr bwMode="auto">
          <a:xfrm>
            <a:off x="6526213" y="3794125"/>
            <a:ext cx="1657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Д.І.Дорошенко</a:t>
            </a:r>
          </a:p>
        </p:txBody>
      </p:sp>
      <p:sp>
        <p:nvSpPr>
          <p:cNvPr id="27655" name="Прямоугольник 8"/>
          <p:cNvSpPr>
            <a:spLocks noChangeArrowheads="1"/>
          </p:cNvSpPr>
          <p:nvPr/>
        </p:nvSpPr>
        <p:spPr bwMode="auto">
          <a:xfrm>
            <a:off x="536575" y="3968750"/>
            <a:ext cx="160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В.Винниченко</a:t>
            </a:r>
          </a:p>
        </p:txBody>
      </p:sp>
      <p:sp>
        <p:nvSpPr>
          <p:cNvPr id="27656" name="Прямоугольник 9"/>
          <p:cNvSpPr>
            <a:spLocks noChangeArrowheads="1"/>
          </p:cNvSpPr>
          <p:nvPr/>
        </p:nvSpPr>
        <p:spPr bwMode="auto">
          <a:xfrm>
            <a:off x="2390775" y="3990975"/>
            <a:ext cx="1266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С.Петлюра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6575" y="4437063"/>
            <a:ext cx="31718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УСДРП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7900" y="4437063"/>
            <a:ext cx="31686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ТУП ( УПСФ 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Вимоги: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Скликання Установчих зборів;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Скликання Українського національного конгресу;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Запровадження автономії України</a:t>
            </a:r>
            <a:endParaRPr lang="ru-RU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92375"/>
            <a:ext cx="40290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250825" y="5157788"/>
            <a:ext cx="4029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Courier New" pitchFamily="49" charset="0"/>
                <a:cs typeface="Courier New" pitchFamily="49" charset="0"/>
              </a:rPr>
              <a:t>Маніфестація на Софійській площі 1 квітня 1917року.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16013" y="404813"/>
            <a:ext cx="6840537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Український національний конгрес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19.04.1917р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2205038"/>
            <a:ext cx="3313113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Схвалив гасло автономії України у складі Російської федеративної республіки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063" y="2205038"/>
            <a:ext cx="3313112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Підтвердив повноваження Центральної Ради як крайового органу влади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9975" y="4581525"/>
            <a:ext cx="4535488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Розширити склад Ради за рахунок представників національних меншин ( 15 % 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>
            <a:off x="4535488" y="1268413"/>
            <a:ext cx="73025" cy="3024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flipH="1">
            <a:off x="3563938" y="1268413"/>
            <a:ext cx="97155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4535488" y="1268413"/>
            <a:ext cx="1044575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Чи можна стверджувати, що події 1917 року в Україні мали характер національно – демократичної революції?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Національно – демократична революція в Україні:</a:t>
            </a:r>
            <a:endParaRPr lang="ru-RU" dirty="0"/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Масовий національно – визвольний рух;</a:t>
            </a:r>
          </a:p>
          <a:p>
            <a:r>
              <a:rPr lang="uk-UA" smtClean="0"/>
              <a:t>Участь різних соціальних верств, які висували вимоги;</a:t>
            </a:r>
          </a:p>
          <a:p>
            <a:r>
              <a:rPr lang="uk-UA" smtClean="0"/>
              <a:t>Прагнення позбутися національного гніту та залежності від Російської імперії;</a:t>
            </a:r>
          </a:p>
          <a:p>
            <a:r>
              <a:rPr lang="uk-UA" smtClean="0"/>
              <a:t>Відновлення української державності;</a:t>
            </a:r>
          </a:p>
          <a:p>
            <a:r>
              <a:rPr lang="uk-UA" smtClean="0"/>
              <a:t>Встановлення демократичного ладу.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Визначити причини початку та особливості першого етапу української революції;</a:t>
            </a:r>
          </a:p>
          <a:p>
            <a:r>
              <a:rPr lang="uk-UA" smtClean="0"/>
              <a:t>Розкрити програмні засади діяльності Центральної Ради;</a:t>
            </a:r>
          </a:p>
          <a:p>
            <a:r>
              <a:rPr lang="uk-UA" smtClean="0"/>
              <a:t>Вчитися встановлювати причинно – наслідкові зв»язки, працювати з джерелами інформації, робити висновки та узагальнення.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Лютнева революція в Росії.</a:t>
            </a:r>
          </a:p>
          <a:p>
            <a:r>
              <a:rPr lang="uk-UA" smtClean="0"/>
              <a:t>Утворення Центральної Ради та місцевих рад робітничих та солдатських депутатів.</a:t>
            </a:r>
          </a:p>
          <a:p>
            <a:r>
              <a:rPr lang="uk-UA" smtClean="0"/>
              <a:t>Українські громадські організації та політичні партії.</a:t>
            </a:r>
          </a:p>
          <a:p>
            <a:r>
              <a:rPr lang="uk-UA" smtClean="0"/>
              <a:t>Гасло автономії України.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b="1" smtClean="0"/>
              <a:t>Опорні поняття:</a:t>
            </a:r>
          </a:p>
          <a:p>
            <a:r>
              <a:rPr lang="uk-UA" b="1" smtClean="0"/>
              <a:t>Українська Центральна Рада;</a:t>
            </a:r>
          </a:p>
          <a:p>
            <a:r>
              <a:rPr lang="uk-UA" b="1" smtClean="0"/>
              <a:t>Автономія;</a:t>
            </a:r>
          </a:p>
          <a:p>
            <a:r>
              <a:rPr lang="uk-UA" b="1" smtClean="0"/>
              <a:t>Лютнева революція;</a:t>
            </a:r>
          </a:p>
          <a:p>
            <a:r>
              <a:rPr lang="uk-UA" b="1" smtClean="0"/>
              <a:t>Тимчасовий уряд</a:t>
            </a:r>
          </a:p>
          <a:p>
            <a:endParaRPr lang="uk-UA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Опорні дати: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04.03.1917р – утворення Української Центральної Ради;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19.04.1917р – робота Українського національного конгресу</a:t>
            </a:r>
            <a:endParaRPr lang="ru-RU" b="1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Чи можна стверджувати, що події 1917 року в Україні мали характер національно – демократичної революції?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18434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Які події початку 1917 року у Російській імперії істотно вплинули на перебіг подій Першої світової війни?</a:t>
            </a:r>
          </a:p>
          <a:p>
            <a:r>
              <a:rPr lang="uk-UA" smtClean="0"/>
              <a:t>Чому в Росії розпочалася Лютнева революція?</a:t>
            </a:r>
          </a:p>
          <a:p>
            <a:r>
              <a:rPr lang="uk-UA" smtClean="0"/>
              <a:t>Чому в Україні також розпочалася революція?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773238"/>
            <a:ext cx="439261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7"/>
          <p:cNvSpPr>
            <a:spLocks noChangeArrowheads="1"/>
          </p:cNvSpPr>
          <p:nvPr/>
        </p:nvSpPr>
        <p:spPr bwMode="auto">
          <a:xfrm>
            <a:off x="107950" y="3644900"/>
            <a:ext cx="43926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Courier New" pitchFamily="49" charset="0"/>
                <a:cs typeface="Courier New" pitchFamily="49" charset="0"/>
              </a:rPr>
              <a:t>Про які явища в економіці свідчать наведені дані?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latin typeface="Courier New" pitchFamily="49" charset="0"/>
                <a:cs typeface="Courier New" pitchFamily="49" charset="0"/>
              </a:rPr>
              <a:t>До яких наслідків у соціальній сфері це призведе?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3" y="1773238"/>
            <a:ext cx="4376737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859338" y="3922713"/>
            <a:ext cx="4276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Courier New" pitchFamily="49" charset="0"/>
                <a:cs typeface="Courier New" pitchFamily="49" charset="0"/>
              </a:rPr>
              <a:t>Проаналізуйте дані таблиці.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latin typeface="Courier New" pitchFamily="49" charset="0"/>
                <a:cs typeface="Courier New" pitchFamily="49" charset="0"/>
              </a:rPr>
              <a:t>Які висновки можна зробити?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24075" y="3141663"/>
            <a:ext cx="4824413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революція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500" y="2708275"/>
            <a:ext cx="2016125" cy="288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ПРИЧИНИ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115888"/>
            <a:ext cx="2303463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Залежне і пригноблене становище України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313" y="115888"/>
            <a:ext cx="2089150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Важке становище більшості населення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363" y="115888"/>
            <a:ext cx="1800225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Courier New" pitchFamily="49" charset="0"/>
                <a:cs typeface="Courier New" pitchFamily="49" charset="0"/>
              </a:rPr>
              <a:t>Нерозв»язаність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аграрного питання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488" y="115888"/>
            <a:ext cx="2016125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Піднесення національно - визвольного руху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 стрелкой 9"/>
          <p:cNvCxnSpPr>
            <a:stCxn id="4" idx="0"/>
          </p:cNvCxnSpPr>
          <p:nvPr/>
        </p:nvCxnSpPr>
        <p:spPr>
          <a:xfrm flipV="1">
            <a:off x="4500563" y="1557338"/>
            <a:ext cx="2519362" cy="1150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flipV="1">
            <a:off x="4500563" y="1628775"/>
            <a:ext cx="1258887" cy="1079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0"/>
          </p:cNvCxnSpPr>
          <p:nvPr/>
        </p:nvCxnSpPr>
        <p:spPr>
          <a:xfrm flipH="1" flipV="1">
            <a:off x="3671888" y="1628775"/>
            <a:ext cx="828675" cy="1079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0"/>
          </p:cNvCxnSpPr>
          <p:nvPr/>
        </p:nvCxnSpPr>
        <p:spPr>
          <a:xfrm flipH="1" flipV="1">
            <a:off x="2268538" y="1557338"/>
            <a:ext cx="2232025" cy="1150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50825" y="4868863"/>
            <a:ext cx="3421063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МЕТА: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Здобуття автономії України як першого кроку до незалежності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363" y="4868863"/>
            <a:ext cx="3743325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РУШІЙНІ СИЛИ: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інтелігенція, селянство, військові робітники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Прямая со стрелкой 19"/>
          <p:cNvCxnSpPr>
            <a:stCxn id="3" idx="2"/>
          </p:cNvCxnSpPr>
          <p:nvPr/>
        </p:nvCxnSpPr>
        <p:spPr>
          <a:xfrm flipH="1">
            <a:off x="3563938" y="3789363"/>
            <a:ext cx="971550" cy="1079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2"/>
          </p:cNvCxnSpPr>
          <p:nvPr/>
        </p:nvCxnSpPr>
        <p:spPr>
          <a:xfrm>
            <a:off x="4535488" y="3789363"/>
            <a:ext cx="595312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5888"/>
            <a:ext cx="8713787" cy="6408737"/>
          </a:xfrm>
        </p:spPr>
        <p:txBody>
          <a:bodyPr>
            <a:normAutofit fontScale="92500" lnSpcReduction="2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solidFill>
                  <a:srgbClr val="FFFF00"/>
                </a:solidFill>
              </a:rPr>
              <a:t>«…За характером </a:t>
            </a:r>
            <a:r>
              <a:rPr lang="ru-RU" dirty="0" err="1">
                <a:solidFill>
                  <a:srgbClr val="FFFF00"/>
                </a:solidFill>
              </a:rPr>
              <a:t>Українська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революція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була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національно</a:t>
            </a:r>
            <a:r>
              <a:rPr lang="ru-RU" dirty="0">
                <a:solidFill>
                  <a:srgbClr val="FFFF00"/>
                </a:solidFill>
              </a:rPr>
              <a:t>-демократичною, у </a:t>
            </a:r>
            <a:r>
              <a:rPr lang="ru-RU" dirty="0" err="1">
                <a:solidFill>
                  <a:srgbClr val="FFFF00"/>
                </a:solidFill>
              </a:rPr>
              <a:t>своїй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стратегічній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меті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органічно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поєднувала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національного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відродження</a:t>
            </a:r>
            <a:r>
              <a:rPr lang="ru-RU" dirty="0">
                <a:solidFill>
                  <a:srgbClr val="FFFF00"/>
                </a:solidFill>
              </a:rPr>
              <a:t> і </a:t>
            </a:r>
            <a:r>
              <a:rPr lang="ru-RU" dirty="0" err="1">
                <a:solidFill>
                  <a:srgbClr val="FFFF00"/>
                </a:solidFill>
              </a:rPr>
              <a:t>державотворення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із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необхідністю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соціальних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зрушень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інтересах</a:t>
            </a:r>
            <a:r>
              <a:rPr lang="ru-RU" dirty="0">
                <a:solidFill>
                  <a:srgbClr val="FFFF00"/>
                </a:solidFill>
              </a:rPr>
              <a:t> широких </a:t>
            </a:r>
            <a:r>
              <a:rPr lang="ru-RU" dirty="0" err="1">
                <a:solidFill>
                  <a:srgbClr val="FFFF00"/>
                </a:solidFill>
              </a:rPr>
              <a:t>мас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українства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dirty="0" err="1">
                <a:solidFill>
                  <a:srgbClr val="FFFF00"/>
                </a:solidFill>
              </a:rPr>
              <a:t>Провідники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революції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мали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меті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забезпечити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можливості</a:t>
            </a:r>
            <a:r>
              <a:rPr lang="ru-RU" dirty="0">
                <a:solidFill>
                  <a:srgbClr val="FFFF00"/>
                </a:solidFill>
              </a:rPr>
              <a:t> для </a:t>
            </a:r>
            <a:r>
              <a:rPr lang="ru-RU" dirty="0" err="1">
                <a:solidFill>
                  <a:srgbClr val="FFFF00"/>
                </a:solidFill>
              </a:rPr>
              <a:t>повнокровного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розвитку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українського</a:t>
            </a:r>
            <a:r>
              <a:rPr lang="ru-RU" dirty="0">
                <a:solidFill>
                  <a:srgbClr val="FFFF00"/>
                </a:solidFill>
              </a:rPr>
              <a:t> народу, для </a:t>
            </a:r>
            <a:r>
              <a:rPr lang="ru-RU" dirty="0" err="1">
                <a:solidFill>
                  <a:srgbClr val="FFFF00"/>
                </a:solidFill>
              </a:rPr>
              <a:t>вільної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ефективної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життєдіяльності</a:t>
            </a:r>
            <a:r>
              <a:rPr lang="ru-RU" dirty="0">
                <a:solidFill>
                  <a:srgbClr val="FFFF00"/>
                </a:solidFill>
              </a:rPr>
              <a:t> кожного члена </a:t>
            </a:r>
            <a:r>
              <a:rPr lang="ru-RU" dirty="0" err="1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500" dirty="0" err="1" smtClean="0"/>
              <a:t>Історик</a:t>
            </a:r>
            <a:r>
              <a:rPr lang="ru-RU" sz="1500" dirty="0" smtClean="0"/>
              <a:t> </a:t>
            </a:r>
            <a:r>
              <a:rPr lang="ru-RU" sz="1500" dirty="0" err="1"/>
              <a:t>Валерій</a:t>
            </a:r>
            <a:r>
              <a:rPr lang="ru-RU" sz="1500" dirty="0"/>
              <a:t> Солдатенко </a:t>
            </a:r>
            <a:r>
              <a:rPr lang="ru-RU" sz="1500" dirty="0" smtClean="0"/>
              <a:t>про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500" dirty="0" smtClean="0"/>
              <a:t> </a:t>
            </a:r>
            <a:r>
              <a:rPr lang="ru-RU" sz="1500" dirty="0"/>
              <a:t>характер </a:t>
            </a:r>
            <a:r>
              <a:rPr lang="ru-RU" sz="1500" dirty="0" err="1"/>
              <a:t>Української</a:t>
            </a:r>
            <a:r>
              <a:rPr lang="ru-RU" sz="1500" dirty="0"/>
              <a:t> </a:t>
            </a:r>
            <a:r>
              <a:rPr lang="ru-RU" sz="1500" dirty="0" err="1" smtClean="0"/>
              <a:t>революції</a:t>
            </a:r>
            <a:endParaRPr lang="ru-RU" sz="1500" dirty="0" smtClean="0"/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500" dirty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визначає</a:t>
            </a:r>
            <a:r>
              <a:rPr lang="ru-RU" dirty="0"/>
              <a:t> характер </a:t>
            </a:r>
            <a:r>
              <a:rPr lang="ru-RU" dirty="0" err="1"/>
              <a:t>революції</a:t>
            </a:r>
            <a:r>
              <a:rPr lang="ru-RU" dirty="0"/>
              <a:t>? </a:t>
            </a:r>
            <a:endParaRPr lang="ru-RU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/>
              <a:t>історик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революцію</a:t>
            </a:r>
            <a:r>
              <a:rPr lang="ru-RU" dirty="0"/>
              <a:t> </a:t>
            </a:r>
            <a:r>
              <a:rPr lang="ru-RU" dirty="0" err="1" smtClean="0"/>
              <a:t>національно</a:t>
            </a:r>
            <a:r>
              <a:rPr lang="ru-RU" dirty="0" smtClean="0"/>
              <a:t>-демократичною?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вона </a:t>
            </a:r>
            <a:r>
              <a:rPr lang="ru-RU" dirty="0" err="1"/>
              <a:t>поєднувала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348</TotalTime>
  <Words>561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Times New Roman</vt:lpstr>
      <vt:lpstr>Arial</vt:lpstr>
      <vt:lpstr>Courier New</vt:lpstr>
      <vt:lpstr>Wingdings 2</vt:lpstr>
      <vt:lpstr>Wingdings</vt:lpstr>
      <vt:lpstr>Wingdings 3</vt:lpstr>
      <vt:lpstr>Calibri</vt:lpstr>
      <vt:lpstr>Апекс</vt:lpstr>
      <vt:lpstr>Апекс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cp:lastModifiedBy>Makas</cp:lastModifiedBy>
  <cp:revision>49</cp:revision>
  <dcterms:modified xsi:type="dcterms:W3CDTF">2012-04-22T18:07:12Z</dcterms:modified>
</cp:coreProperties>
</file>