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</p:sldMasterIdLst>
  <p:sldIdLst>
    <p:sldId id="256" r:id="rId2"/>
    <p:sldId id="273" r:id="rId3"/>
    <p:sldId id="257" r:id="rId4"/>
    <p:sldId id="258" r:id="rId5"/>
    <p:sldId id="260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2" r:id="rId17"/>
    <p:sldId id="271" r:id="rId18"/>
    <p:sldId id="267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6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98A52E-FB9C-4675-A01F-86C70B508D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CDF045-1298-47C9-B18E-121C7C5F40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0BB70B-3C01-495B-AFD4-81597D8C1B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35266E-6CDE-46CC-84D4-AA4FED5424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43E3EE-BD9B-4EEB-94A6-C89D1CF5D1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3CC3C7-0EF0-4E41-903B-0645E4ECA8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E7548B-2858-4B4A-9A1E-2F521A5715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D17143-0B87-475E-B67E-2FDBF79057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6D7C1C-9F8D-4913-87C3-72E484F37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8B3097-C4AB-422A-934A-39F3E63D87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C13DEE48-D15F-48A0-9B1B-0C11270C58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41F4C568-B384-4090-B88E-B234312742F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ru.wikipedia.org/wiki/%D0%94%D0%B5%D0%B2%D0%B8%D0%B7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671638" y="9286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1887538" y="9286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2058" name="Picture 10" descr="500px-Coat_of_arms_of_Vietn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5600" y="2349500"/>
            <a:ext cx="2376488" cy="2319338"/>
          </a:xfrm>
          <a:prstGeom prst="rect">
            <a:avLst/>
          </a:prstGeom>
          <a:noFill/>
        </p:spPr>
      </p:pic>
      <p:pic>
        <p:nvPicPr>
          <p:cNvPr id="2059" name="Picture 11" descr="800px-Flag_of_Vietna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2492375"/>
            <a:ext cx="2951163" cy="19669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1692275" y="1337102"/>
            <a:ext cx="58324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400" dirty="0" err="1" smtClean="0">
                <a:hlinkClick r:id="rId4" tooltip="Девиз"/>
              </a:rPr>
              <a:t>Девіз</a:t>
            </a:r>
            <a:r>
              <a:rPr lang="ru-RU" sz="2400" dirty="0"/>
              <a:t>: </a:t>
            </a:r>
            <a:r>
              <a:rPr lang="ru-RU" sz="2400" i="1" dirty="0"/>
              <a:t>«</a:t>
            </a:r>
            <a:r>
              <a:rPr lang="vi-VN" sz="2400" i="1" dirty="0"/>
              <a:t>Ðộc lập, tự do, hạnh phúc</a:t>
            </a:r>
            <a:r>
              <a:rPr lang="ru-RU" sz="2400" i="1" dirty="0"/>
              <a:t> </a:t>
            </a:r>
          </a:p>
          <a:p>
            <a:pPr algn="ctr"/>
            <a:r>
              <a:rPr lang="ru-RU" sz="2400" i="1" dirty="0" smtClean="0"/>
              <a:t>(</a:t>
            </a:r>
            <a:r>
              <a:rPr lang="ru-RU" sz="2400" i="1" dirty="0" err="1" smtClean="0"/>
              <a:t>Незалежн</a:t>
            </a:r>
            <a:r>
              <a:rPr lang="uk-UA" sz="2400" i="1" dirty="0" err="1" smtClean="0"/>
              <a:t>ість</a:t>
            </a:r>
            <a:r>
              <a:rPr lang="uk-UA" sz="2400" i="1" dirty="0" smtClean="0"/>
              <a:t>, свобода, щастя</a:t>
            </a:r>
            <a:r>
              <a:rPr lang="ru-RU" sz="2400" i="1" dirty="0" smtClean="0"/>
              <a:t>)»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42910" y="4786322"/>
            <a:ext cx="77153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/>
              <a:t>	</a:t>
            </a:r>
            <a:r>
              <a:rPr lang="vi-VN" dirty="0" smtClean="0"/>
              <a:t>В'єтнам (в'єтн. </a:t>
            </a:r>
            <a:r>
              <a:rPr lang="en-US" dirty="0" err="1" smtClean="0"/>
              <a:t>Việt</a:t>
            </a:r>
            <a:r>
              <a:rPr lang="en-US" dirty="0" smtClean="0"/>
              <a:t> Nam), </a:t>
            </a:r>
            <a:r>
              <a:rPr lang="vi-VN" dirty="0" smtClean="0"/>
              <a:t>офіційна назва Соціалісти́чна Республіка В'єтнам, країна в південно-східній Азії, на узбережжі Південно-Китайського моря, межує на півночі з Китаєм, на півдні та заході з Камбоджею і Лаосом; омивається Південно-китайським морем (затока Тонкін).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285984" y="428604"/>
            <a:ext cx="50006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5400" dirty="0" smtClean="0">
                <a:solidFill>
                  <a:srgbClr val="FF3300"/>
                </a:solidFill>
                <a:cs typeface="Aharoni" pitchFamily="2" charset="-79"/>
              </a:rPr>
              <a:t>В'єтнам</a:t>
            </a:r>
            <a:endParaRPr lang="ru-RU" sz="5400" dirty="0">
              <a:solidFill>
                <a:srgbClr val="FF3300"/>
              </a:solidFill>
              <a:cs typeface="Aharoni" pitchFamily="2" charset="-79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vietnam_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333375"/>
            <a:ext cx="5724525" cy="44577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0248" name="WordArt 8"/>
          <p:cNvSpPr>
            <a:spLocks noChangeArrowheads="1" noChangeShapeType="1" noTextEdit="1"/>
          </p:cNvSpPr>
          <p:nvPr/>
        </p:nvSpPr>
        <p:spPr bwMode="auto">
          <a:xfrm>
            <a:off x="285720" y="500042"/>
            <a:ext cx="3071834" cy="8572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720" dirty="0" err="1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Клімат</a:t>
            </a:r>
            <a:endParaRPr lang="ru-RU" sz="3600" kern="10" spc="72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AAAAAA"/>
                  </a:gs>
                  <a:gs pos="100000">
                    <a:srgbClr val="FFFFFF"/>
                  </a:gs>
                </a:gsLst>
                <a:lin ang="5400000" scaled="1"/>
              </a:gradFill>
              <a:effectLst>
                <a:outerShdw dist="45791" dir="3378596" algn="ctr" rotWithShape="0">
                  <a:srgbClr val="4D4D4D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00760" y="214290"/>
            <a:ext cx="292895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  <a:r>
              <a:rPr lang="ru-RU" dirty="0" err="1" smtClean="0"/>
              <a:t>В'єтнам</a:t>
            </a:r>
            <a:r>
              <a:rPr lang="ru-RU" dirty="0" smtClean="0"/>
              <a:t> </a:t>
            </a:r>
            <a:r>
              <a:rPr lang="ru-RU" dirty="0" err="1" smtClean="0"/>
              <a:t>розташований</a:t>
            </a:r>
            <a:r>
              <a:rPr lang="ru-RU" dirty="0" smtClean="0"/>
              <a:t> в </a:t>
            </a:r>
            <a:r>
              <a:rPr lang="ru-RU" dirty="0" err="1" smtClean="0"/>
              <a:t>області</a:t>
            </a:r>
            <a:r>
              <a:rPr lang="ru-RU" dirty="0" smtClean="0"/>
              <a:t> </a:t>
            </a:r>
            <a:r>
              <a:rPr lang="ru-RU" dirty="0" err="1" smtClean="0"/>
              <a:t>субекваторіального</a:t>
            </a:r>
            <a:r>
              <a:rPr lang="ru-RU" dirty="0" smtClean="0"/>
              <a:t> </a:t>
            </a:r>
            <a:r>
              <a:rPr lang="ru-RU" dirty="0" err="1" smtClean="0"/>
              <a:t>мусонного</a:t>
            </a:r>
            <a:r>
              <a:rPr lang="ru-RU" dirty="0" smtClean="0"/>
              <a:t> </a:t>
            </a:r>
            <a:r>
              <a:rPr lang="ru-RU" dirty="0" err="1" smtClean="0"/>
              <a:t>клімату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силу </a:t>
            </a:r>
            <a:r>
              <a:rPr lang="ru-RU" dirty="0" err="1" smtClean="0"/>
              <a:t>великої</a:t>
            </a:r>
            <a:r>
              <a:rPr lang="ru-RU" dirty="0" smtClean="0"/>
              <a:t> </a:t>
            </a:r>
            <a:r>
              <a:rPr lang="ru-RU" dirty="0" err="1" smtClean="0"/>
              <a:t>протяжності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півночі</a:t>
            </a:r>
            <a:r>
              <a:rPr lang="ru-RU" dirty="0" smtClean="0"/>
              <a:t> на </a:t>
            </a:r>
            <a:r>
              <a:rPr lang="ru-RU" dirty="0" err="1" smtClean="0"/>
              <a:t>південь</a:t>
            </a:r>
            <a:r>
              <a:rPr lang="ru-RU" dirty="0" smtClean="0"/>
              <a:t>, </a:t>
            </a:r>
            <a:r>
              <a:rPr lang="ru-RU" dirty="0" err="1" smtClean="0"/>
              <a:t>кліматичні</a:t>
            </a:r>
            <a:r>
              <a:rPr lang="ru-RU" dirty="0" smtClean="0"/>
              <a:t> </a:t>
            </a:r>
            <a:r>
              <a:rPr lang="ru-RU" dirty="0" err="1" smtClean="0"/>
              <a:t>умови</a:t>
            </a:r>
            <a:r>
              <a:rPr lang="ru-RU" dirty="0" smtClean="0"/>
              <a:t> </a:t>
            </a:r>
            <a:r>
              <a:rPr lang="ru-RU" dirty="0" err="1" smtClean="0"/>
              <a:t>на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території</a:t>
            </a:r>
            <a:r>
              <a:rPr lang="ru-RU" dirty="0" smtClean="0"/>
              <a:t> </a:t>
            </a:r>
            <a:r>
              <a:rPr lang="ru-RU" dirty="0" err="1" smtClean="0"/>
              <a:t>декілька</a:t>
            </a:r>
            <a:r>
              <a:rPr lang="ru-RU" dirty="0" smtClean="0"/>
              <a:t> </a:t>
            </a:r>
            <a:r>
              <a:rPr lang="ru-RU" dirty="0" err="1" smtClean="0"/>
              <a:t>розрізняються</a:t>
            </a:r>
            <a:r>
              <a:rPr lang="ru-RU" dirty="0" smtClean="0"/>
              <a:t>. Зима на </a:t>
            </a:r>
            <a:r>
              <a:rPr lang="ru-RU" dirty="0" err="1" smtClean="0"/>
              <a:t>півдні</a:t>
            </a:r>
            <a:r>
              <a:rPr lang="ru-RU" dirty="0" smtClean="0"/>
              <a:t> </a:t>
            </a:r>
            <a:r>
              <a:rPr lang="ru-RU" dirty="0" err="1" smtClean="0"/>
              <a:t>спекотна</a:t>
            </a:r>
            <a:r>
              <a:rPr lang="ru-RU" dirty="0" smtClean="0"/>
              <a:t> (26 ° С), на </a:t>
            </a:r>
            <a:r>
              <a:rPr lang="ru-RU" dirty="0" err="1" smtClean="0"/>
              <a:t>півночі</a:t>
            </a:r>
            <a:r>
              <a:rPr lang="ru-RU" dirty="0" smtClean="0"/>
              <a:t> </a:t>
            </a:r>
            <a:r>
              <a:rPr lang="ru-RU" dirty="0" err="1" smtClean="0"/>
              <a:t>прохолодна</a:t>
            </a:r>
            <a:r>
              <a:rPr lang="ru-RU" dirty="0" smtClean="0"/>
              <a:t> (15 ° С), </a:t>
            </a:r>
            <a:r>
              <a:rPr lang="ru-RU" dirty="0" err="1" smtClean="0"/>
              <a:t>іноді</a:t>
            </a:r>
            <a:r>
              <a:rPr lang="ru-RU" dirty="0" smtClean="0"/>
              <a:t> </a:t>
            </a:r>
            <a:r>
              <a:rPr lang="ru-RU" dirty="0" err="1" smtClean="0"/>
              <a:t>знижуються</a:t>
            </a:r>
            <a:r>
              <a:rPr lang="ru-RU" dirty="0" smtClean="0"/>
              <a:t> до 1 ° С </a:t>
            </a:r>
            <a:r>
              <a:rPr lang="ru-RU" dirty="0" err="1" smtClean="0"/>
              <a:t>з-за</a:t>
            </a:r>
            <a:r>
              <a:rPr lang="ru-RU" dirty="0" smtClean="0"/>
              <a:t> </a:t>
            </a:r>
            <a:r>
              <a:rPr lang="ru-RU" dirty="0" err="1" smtClean="0"/>
              <a:t>проникнення</a:t>
            </a:r>
            <a:r>
              <a:rPr lang="ru-RU" dirty="0" smtClean="0"/>
              <a:t> холодного </a:t>
            </a:r>
            <a:r>
              <a:rPr lang="ru-RU" dirty="0" err="1" smtClean="0"/>
              <a:t>повітря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Китаю. У горах на </a:t>
            </a:r>
            <a:r>
              <a:rPr lang="ru-RU" dirty="0" err="1" smtClean="0"/>
              <a:t>висоті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1500 м </a:t>
            </a:r>
            <a:r>
              <a:rPr lang="ru-RU" dirty="0" err="1" smtClean="0"/>
              <a:t>трапляються</a:t>
            </a:r>
            <a:r>
              <a:rPr lang="ru-RU" dirty="0" smtClean="0"/>
              <a:t> заморозки.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5072074"/>
            <a:ext cx="82153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Режим </a:t>
            </a:r>
            <a:r>
              <a:rPr lang="ru-RU" dirty="0" err="1" smtClean="0"/>
              <a:t>випадання</a:t>
            </a:r>
            <a:r>
              <a:rPr lang="ru-RU" dirty="0" smtClean="0"/>
              <a:t> </a:t>
            </a:r>
            <a:r>
              <a:rPr lang="ru-RU" dirty="0" err="1" smtClean="0"/>
              <a:t>опадів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змінюється</a:t>
            </a:r>
            <a:r>
              <a:rPr lang="ru-RU" dirty="0" smtClean="0"/>
              <a:t> по </a:t>
            </a:r>
            <a:r>
              <a:rPr lang="ru-RU" dirty="0" err="1" smtClean="0"/>
              <a:t>території</a:t>
            </a:r>
            <a:r>
              <a:rPr lang="ru-RU" dirty="0" smtClean="0"/>
              <a:t> </a:t>
            </a:r>
            <a:r>
              <a:rPr lang="ru-RU" dirty="0" err="1" smtClean="0"/>
              <a:t>В'єтнаму</a:t>
            </a:r>
            <a:r>
              <a:rPr lang="ru-RU" dirty="0" smtClean="0"/>
              <a:t>. Зима суха на </a:t>
            </a:r>
            <a:r>
              <a:rPr lang="ru-RU" dirty="0" err="1" smtClean="0"/>
              <a:t>півдні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волога</a:t>
            </a:r>
            <a:r>
              <a:rPr lang="ru-RU" dirty="0" smtClean="0"/>
              <a:t> </a:t>
            </a:r>
            <a:r>
              <a:rPr lang="ru-RU" dirty="0" err="1" smtClean="0"/>
              <a:t>на</a:t>
            </a:r>
            <a:r>
              <a:rPr lang="ru-RU" dirty="0" smtClean="0"/>
              <a:t> </a:t>
            </a:r>
            <a:r>
              <a:rPr lang="ru-RU" dirty="0" err="1" smtClean="0"/>
              <a:t>півночі</a:t>
            </a:r>
            <a:r>
              <a:rPr lang="ru-RU" dirty="0" smtClean="0"/>
              <a:t>, а </a:t>
            </a:r>
            <a:r>
              <a:rPr lang="ru-RU" dirty="0" err="1" smtClean="0"/>
              <a:t>влітку</a:t>
            </a:r>
            <a:r>
              <a:rPr lang="ru-RU" dirty="0" smtClean="0"/>
              <a:t> </a:t>
            </a:r>
            <a:r>
              <a:rPr lang="ru-RU" dirty="0" err="1" smtClean="0"/>
              <a:t>мусонні</a:t>
            </a:r>
            <a:r>
              <a:rPr lang="ru-RU" dirty="0" smtClean="0"/>
              <a:t> </a:t>
            </a:r>
            <a:r>
              <a:rPr lang="ru-RU" dirty="0" err="1" smtClean="0"/>
              <a:t>дощі</a:t>
            </a:r>
            <a:r>
              <a:rPr lang="ru-RU" dirty="0" smtClean="0"/>
              <a:t> </a:t>
            </a:r>
            <a:r>
              <a:rPr lang="ru-RU" dirty="0" err="1" smtClean="0"/>
              <a:t>поливають</a:t>
            </a:r>
            <a:r>
              <a:rPr lang="ru-RU" dirty="0" smtClean="0"/>
              <a:t> всю </a:t>
            </a:r>
            <a:r>
              <a:rPr lang="ru-RU" dirty="0" err="1" smtClean="0"/>
              <a:t>територію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. В </a:t>
            </a:r>
            <a:r>
              <a:rPr lang="ru-RU" dirty="0" err="1" smtClean="0"/>
              <a:t>кінці</a:t>
            </a:r>
            <a:r>
              <a:rPr lang="ru-RU" dirty="0" smtClean="0"/>
              <a:t> </a:t>
            </a:r>
            <a:r>
              <a:rPr lang="ru-RU" dirty="0" err="1" smtClean="0"/>
              <a:t>літа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на початку </a:t>
            </a:r>
            <a:r>
              <a:rPr lang="ru-RU" dirty="0" err="1" smtClean="0"/>
              <a:t>осені</a:t>
            </a:r>
            <a:r>
              <a:rPr lang="ru-RU" dirty="0" smtClean="0"/>
              <a:t> </a:t>
            </a:r>
            <a:r>
              <a:rPr lang="ru-RU" dirty="0" err="1" smtClean="0"/>
              <a:t>узбережжі</a:t>
            </a:r>
            <a:r>
              <a:rPr lang="ru-RU" dirty="0" smtClean="0"/>
              <a:t> </a:t>
            </a:r>
            <a:r>
              <a:rPr lang="ru-RU" dirty="0" err="1" smtClean="0"/>
              <a:t>В'єтнаму</a:t>
            </a:r>
            <a:r>
              <a:rPr lang="ru-RU" dirty="0" smtClean="0"/>
              <a:t> </a:t>
            </a:r>
            <a:r>
              <a:rPr lang="ru-RU" dirty="0" err="1" smtClean="0"/>
              <a:t>відвідують</a:t>
            </a:r>
            <a:r>
              <a:rPr lang="ru-RU" dirty="0" smtClean="0"/>
              <a:t> </a:t>
            </a:r>
            <a:r>
              <a:rPr lang="ru-RU" dirty="0" err="1" smtClean="0"/>
              <a:t>руйнівної</a:t>
            </a:r>
            <a:r>
              <a:rPr lang="ru-RU" dirty="0" smtClean="0"/>
              <a:t> </a:t>
            </a:r>
            <a:r>
              <a:rPr lang="ru-RU" dirty="0" err="1" smtClean="0"/>
              <a:t>сили</a:t>
            </a:r>
            <a:r>
              <a:rPr lang="ru-RU" dirty="0" smtClean="0"/>
              <a:t> </a:t>
            </a:r>
            <a:r>
              <a:rPr lang="ru-RU" dirty="0" err="1" smtClean="0"/>
              <a:t>тайфуни</a:t>
            </a:r>
            <a:r>
              <a:rPr lang="ru-RU" dirty="0" smtClean="0"/>
              <a:t>. На </a:t>
            </a:r>
            <a:r>
              <a:rPr lang="ru-RU" dirty="0" err="1" smtClean="0"/>
              <a:t>навітряних</a:t>
            </a:r>
            <a:r>
              <a:rPr lang="ru-RU" dirty="0" smtClean="0"/>
              <a:t> </a:t>
            </a:r>
            <a:r>
              <a:rPr lang="ru-RU" dirty="0" err="1" smtClean="0"/>
              <a:t>схилах</a:t>
            </a:r>
            <a:r>
              <a:rPr lang="ru-RU" dirty="0" smtClean="0"/>
              <a:t> </a:t>
            </a:r>
            <a:r>
              <a:rPr lang="ru-RU" dirty="0" err="1" smtClean="0"/>
              <a:t>гір</a:t>
            </a:r>
            <a:r>
              <a:rPr lang="ru-RU" dirty="0" smtClean="0"/>
              <a:t> у </a:t>
            </a:r>
            <a:r>
              <a:rPr lang="ru-RU" dirty="0" err="1" smtClean="0"/>
              <a:t>рік</a:t>
            </a:r>
            <a:r>
              <a:rPr lang="ru-RU" dirty="0" smtClean="0"/>
              <a:t> </a:t>
            </a:r>
            <a:r>
              <a:rPr lang="ru-RU" dirty="0" err="1" smtClean="0"/>
              <a:t>випадає</a:t>
            </a:r>
            <a:r>
              <a:rPr lang="ru-RU" dirty="0" smtClean="0"/>
              <a:t> 2500-3000 мм </a:t>
            </a:r>
            <a:r>
              <a:rPr lang="ru-RU" dirty="0" err="1" smtClean="0"/>
              <a:t>опадів</a:t>
            </a:r>
            <a:r>
              <a:rPr lang="ru-RU" dirty="0" smtClean="0"/>
              <a:t>, на </a:t>
            </a:r>
            <a:r>
              <a:rPr lang="ru-RU" dirty="0" err="1" smtClean="0"/>
              <a:t>Підвітряних</a:t>
            </a:r>
            <a:r>
              <a:rPr lang="ru-RU" dirty="0" smtClean="0"/>
              <a:t> - 700-900 мм.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WordArt 4"/>
          <p:cNvSpPr>
            <a:spLocks noChangeArrowheads="1" noChangeShapeType="1" noTextEdit="1"/>
          </p:cNvSpPr>
          <p:nvPr/>
        </p:nvSpPr>
        <p:spPr bwMode="auto">
          <a:xfrm>
            <a:off x="500034" y="0"/>
            <a:ext cx="2571768" cy="92867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720" dirty="0" err="1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Економіка</a:t>
            </a:r>
            <a:endParaRPr lang="ru-RU" sz="3600" kern="10" spc="72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AAAAAA"/>
                  </a:gs>
                  <a:gs pos="100000">
                    <a:srgbClr val="FFFFFF"/>
                  </a:gs>
                </a:gsLst>
                <a:lin ang="5400000" scaled="1"/>
              </a:gradFill>
              <a:effectLst>
                <a:outerShdw dist="45791" dir="3378596" algn="ctr" rotWithShape="0">
                  <a:srgbClr val="4D4D4D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11270" name="Picture 6" descr="vietn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997200"/>
            <a:ext cx="4349750" cy="308768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1271" name="Picture 7" descr="hanoiriceresearchinstitu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997200"/>
            <a:ext cx="4319587" cy="31083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000100" y="857232"/>
            <a:ext cx="735811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  <a:r>
              <a:rPr lang="ru-RU" dirty="0" err="1" smtClean="0"/>
              <a:t>Переваги</a:t>
            </a:r>
            <a:r>
              <a:rPr lang="ru-RU" dirty="0" smtClean="0"/>
              <a:t>: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ресурсів</a:t>
            </a:r>
            <a:r>
              <a:rPr lang="ru-RU" dirty="0" smtClean="0"/>
              <a:t>. </a:t>
            </a:r>
            <a:r>
              <a:rPr lang="ru-RU" dirty="0" err="1" smtClean="0"/>
              <a:t>Нерозвідані</a:t>
            </a:r>
            <a:r>
              <a:rPr lang="ru-RU" dirty="0" smtClean="0"/>
              <a:t> запаси газу. Молода, добре </a:t>
            </a:r>
            <a:r>
              <a:rPr lang="ru-RU" dirty="0" err="1" smtClean="0"/>
              <a:t>освічена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дешева </a:t>
            </a:r>
            <a:r>
              <a:rPr lang="ru-RU" dirty="0" err="1" smtClean="0"/>
              <a:t>робоча</a:t>
            </a:r>
            <a:r>
              <a:rPr lang="ru-RU" dirty="0" smtClean="0"/>
              <a:t> сила. </a:t>
            </a:r>
            <a:r>
              <a:rPr lang="ru-RU" dirty="0" err="1" smtClean="0"/>
              <a:t>Розвинена</a:t>
            </a:r>
            <a:r>
              <a:rPr lang="ru-RU" dirty="0" smtClean="0"/>
              <a:t> легка </a:t>
            </a:r>
            <a:r>
              <a:rPr lang="ru-RU" dirty="0" err="1" smtClean="0"/>
              <a:t>промисловість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великий </a:t>
            </a:r>
            <a:r>
              <a:rPr lang="ru-RU" dirty="0" err="1" smtClean="0"/>
              <a:t>обсяг</a:t>
            </a:r>
            <a:r>
              <a:rPr lang="ru-RU" dirty="0" smtClean="0"/>
              <a:t> </a:t>
            </a:r>
            <a:r>
              <a:rPr lang="ru-RU" dirty="0" err="1" smtClean="0"/>
              <a:t>експорту</a:t>
            </a:r>
            <a:r>
              <a:rPr lang="ru-RU" dirty="0" smtClean="0"/>
              <a:t> </a:t>
            </a:r>
            <a:r>
              <a:rPr lang="ru-RU" dirty="0" err="1" smtClean="0"/>
              <a:t>ремісничих</a:t>
            </a:r>
            <a:r>
              <a:rPr lang="ru-RU" dirty="0" smtClean="0"/>
              <a:t> </a:t>
            </a:r>
            <a:r>
              <a:rPr lang="ru-RU" dirty="0" err="1" smtClean="0"/>
              <a:t>товарів</a:t>
            </a:r>
            <a:r>
              <a:rPr lang="ru-RU" dirty="0" smtClean="0"/>
              <a:t>. </a:t>
            </a:r>
          </a:p>
          <a:p>
            <a:r>
              <a:rPr lang="ru-RU" dirty="0" smtClean="0"/>
              <a:t>	</a:t>
            </a:r>
            <a:r>
              <a:rPr lang="ru-RU" dirty="0" err="1" smtClean="0"/>
              <a:t>Недоліки</a:t>
            </a:r>
            <a:r>
              <a:rPr lang="ru-RU" dirty="0" smtClean="0"/>
              <a:t>: слабо </a:t>
            </a:r>
            <a:r>
              <a:rPr lang="ru-RU" dirty="0" err="1" smtClean="0"/>
              <a:t>розвинена</a:t>
            </a:r>
            <a:r>
              <a:rPr lang="ru-RU" dirty="0" smtClean="0"/>
              <a:t> структура </a:t>
            </a:r>
            <a:r>
              <a:rPr lang="ru-RU" dirty="0" err="1" smtClean="0"/>
              <a:t>економіки</a:t>
            </a:r>
            <a:r>
              <a:rPr lang="ru-RU" dirty="0" smtClean="0"/>
              <a:t>. </a:t>
            </a:r>
            <a:r>
              <a:rPr lang="ru-RU" dirty="0" err="1" smtClean="0"/>
              <a:t>Висока</a:t>
            </a:r>
            <a:r>
              <a:rPr lang="ru-RU" dirty="0" smtClean="0"/>
              <a:t> </a:t>
            </a:r>
            <a:r>
              <a:rPr lang="ru-RU" dirty="0" err="1" smtClean="0"/>
              <a:t>бюрократизація</a:t>
            </a:r>
            <a:r>
              <a:rPr lang="ru-RU" dirty="0" smtClean="0"/>
              <a:t>. Сильна </a:t>
            </a:r>
            <a:r>
              <a:rPr lang="ru-RU" dirty="0" err="1" smtClean="0"/>
              <a:t>залежність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допомоги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. </a:t>
            </a:r>
            <a:r>
              <a:rPr lang="ru-RU" dirty="0" err="1" smtClean="0"/>
              <a:t>Триваюча</a:t>
            </a:r>
            <a:r>
              <a:rPr lang="ru-RU" dirty="0" smtClean="0"/>
              <a:t> ненависть </a:t>
            </a:r>
            <a:r>
              <a:rPr lang="ru-RU" dirty="0" err="1" smtClean="0"/>
              <a:t>проти</a:t>
            </a:r>
            <a:r>
              <a:rPr lang="ru-RU" dirty="0" smtClean="0"/>
              <a:t> </a:t>
            </a:r>
            <a:r>
              <a:rPr lang="ru-RU" dirty="0" err="1" smtClean="0"/>
              <a:t>індивідуалізму</a:t>
            </a:r>
            <a:r>
              <a:rPr lang="ru-RU" dirty="0" smtClean="0"/>
              <a:t> та духу </a:t>
            </a:r>
            <a:r>
              <a:rPr lang="ru-RU" dirty="0" err="1" smtClean="0"/>
              <a:t>підприємництва</a:t>
            </a:r>
            <a:r>
              <a:rPr lang="ru-RU" dirty="0" smtClean="0"/>
              <a:t> на </a:t>
            </a:r>
            <a:r>
              <a:rPr lang="ru-RU" dirty="0" err="1" smtClean="0"/>
              <a:t>півдні</a:t>
            </a:r>
            <a:r>
              <a:rPr lang="ru-RU" dirty="0" smtClean="0"/>
              <a:t>. </a:t>
            </a:r>
            <a:r>
              <a:rPr lang="ru-RU" dirty="0" err="1" smtClean="0"/>
              <a:t>Корупція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00" name="Picture 12" descr="вьетнам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3" y="2349500"/>
            <a:ext cx="3810000" cy="3810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14282" y="357167"/>
            <a:ext cx="864399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Показники</a:t>
            </a:r>
            <a:r>
              <a:rPr lang="ru-RU" dirty="0" smtClean="0"/>
              <a:t> </a:t>
            </a:r>
            <a:r>
              <a:rPr lang="ru-RU" dirty="0" err="1" smtClean="0"/>
              <a:t>економіки</a:t>
            </a:r>
            <a:r>
              <a:rPr lang="ru-RU" dirty="0" smtClean="0"/>
              <a:t> </a:t>
            </a:r>
            <a:r>
              <a:rPr lang="ru-RU" dirty="0" err="1" smtClean="0"/>
              <a:t>В'єтнаму</a:t>
            </a:r>
            <a:r>
              <a:rPr lang="ru-RU" dirty="0" smtClean="0"/>
              <a:t> за 2007 </a:t>
            </a:r>
            <a:r>
              <a:rPr lang="ru-RU" dirty="0" err="1" smtClean="0"/>
              <a:t>рік</a:t>
            </a:r>
            <a:r>
              <a:rPr lang="ru-RU" dirty="0" smtClean="0"/>
              <a:t> </a:t>
            </a:r>
          </a:p>
          <a:p>
            <a:r>
              <a:rPr lang="ru-RU" dirty="0" err="1" smtClean="0"/>
              <a:t>Приріст</a:t>
            </a:r>
            <a:r>
              <a:rPr lang="ru-RU" dirty="0" smtClean="0"/>
              <a:t> ВВП - 8.44%. </a:t>
            </a:r>
            <a:r>
              <a:rPr lang="ru-RU" dirty="0" err="1" smtClean="0"/>
              <a:t>Приріст</a:t>
            </a:r>
            <a:r>
              <a:rPr lang="ru-RU" dirty="0" smtClean="0"/>
              <a:t> у </a:t>
            </a:r>
            <a:r>
              <a:rPr lang="ru-RU" dirty="0" err="1" smtClean="0"/>
              <a:t>промисловості</a:t>
            </a:r>
            <a:r>
              <a:rPr lang="ru-RU" dirty="0" smtClean="0"/>
              <a:t> та </a:t>
            </a:r>
            <a:r>
              <a:rPr lang="ru-RU" dirty="0" err="1" smtClean="0"/>
              <a:t>будівництві</a:t>
            </a:r>
            <a:r>
              <a:rPr lang="ru-RU" dirty="0" smtClean="0"/>
              <a:t> - 10.6%, у </a:t>
            </a:r>
            <a:r>
              <a:rPr lang="ru-RU" dirty="0" err="1" smtClean="0"/>
              <a:t>сфері</a:t>
            </a:r>
            <a:r>
              <a:rPr lang="ru-RU" dirty="0" smtClean="0"/>
              <a:t> </a:t>
            </a:r>
            <a:r>
              <a:rPr lang="ru-RU" dirty="0" err="1" smtClean="0"/>
              <a:t>послуг</a:t>
            </a:r>
            <a:r>
              <a:rPr lang="ru-RU" dirty="0" smtClean="0"/>
              <a:t> - 8.7%. </a:t>
            </a:r>
            <a:r>
              <a:rPr lang="ru-RU" dirty="0" err="1" smtClean="0"/>
              <a:t>Дефіцит</a:t>
            </a:r>
            <a:r>
              <a:rPr lang="ru-RU" dirty="0" smtClean="0"/>
              <a:t> </a:t>
            </a:r>
            <a:r>
              <a:rPr lang="ru-RU" dirty="0" err="1" smtClean="0"/>
              <a:t>держбюджету</a:t>
            </a:r>
            <a:r>
              <a:rPr lang="ru-RU" dirty="0" smtClean="0"/>
              <a:t> - 5%. </a:t>
            </a:r>
            <a:r>
              <a:rPr lang="ru-RU" dirty="0" err="1" smtClean="0"/>
              <a:t>Інфляція</a:t>
            </a:r>
            <a:r>
              <a:rPr lang="ru-RU" dirty="0" smtClean="0"/>
              <a:t> - 12.6% (у 2008 р. </a:t>
            </a:r>
            <a:r>
              <a:rPr lang="ru-RU" dirty="0" err="1" smtClean="0"/>
              <a:t>інфляція</a:t>
            </a:r>
            <a:r>
              <a:rPr lang="ru-RU" dirty="0" smtClean="0"/>
              <a:t> </a:t>
            </a:r>
            <a:r>
              <a:rPr lang="ru-RU" dirty="0" err="1" smtClean="0"/>
              <a:t>склала</a:t>
            </a:r>
            <a:r>
              <a:rPr lang="ru-RU" dirty="0" smtClean="0"/>
              <a:t> </a:t>
            </a:r>
            <a:r>
              <a:rPr lang="ru-RU" dirty="0" err="1" smtClean="0"/>
              <a:t>вже</a:t>
            </a:r>
            <a:r>
              <a:rPr lang="ru-RU" dirty="0" smtClean="0"/>
              <a:t> 25%). Створено 1.7 млн. </a:t>
            </a:r>
            <a:r>
              <a:rPr lang="ru-RU" dirty="0" err="1" smtClean="0"/>
              <a:t>нових</a:t>
            </a:r>
            <a:r>
              <a:rPr lang="ru-RU" dirty="0" smtClean="0"/>
              <a:t> </a:t>
            </a:r>
            <a:r>
              <a:rPr lang="ru-RU" dirty="0" err="1" smtClean="0"/>
              <a:t>робочих</a:t>
            </a:r>
            <a:r>
              <a:rPr lang="ru-RU" dirty="0" smtClean="0"/>
              <a:t> </a:t>
            </a:r>
            <a:r>
              <a:rPr lang="ru-RU" dirty="0" err="1" smtClean="0"/>
              <a:t>мест.Проізведено</a:t>
            </a:r>
            <a:r>
              <a:rPr lang="ru-RU" dirty="0" smtClean="0"/>
              <a:t> у млн. тонн: сира </a:t>
            </a:r>
            <a:r>
              <a:rPr lang="ru-RU" dirty="0" err="1" smtClean="0"/>
              <a:t>нафта</a:t>
            </a:r>
            <a:r>
              <a:rPr lang="ru-RU" dirty="0" smtClean="0"/>
              <a:t> 15.52, </a:t>
            </a:r>
            <a:r>
              <a:rPr lang="ru-RU" dirty="0" err="1" smtClean="0"/>
              <a:t>кам'яне</a:t>
            </a:r>
            <a:r>
              <a:rPr lang="ru-RU" dirty="0" smtClean="0"/>
              <a:t> </a:t>
            </a:r>
            <a:r>
              <a:rPr lang="ru-RU" dirty="0" err="1" smtClean="0"/>
              <a:t>вугілля</a:t>
            </a:r>
            <a:r>
              <a:rPr lang="ru-RU" dirty="0" smtClean="0"/>
              <a:t>, сталь 4.25, цемент 36.4, </a:t>
            </a:r>
            <a:r>
              <a:rPr lang="ru-RU" dirty="0" err="1" smtClean="0"/>
              <a:t>папір</a:t>
            </a:r>
            <a:r>
              <a:rPr lang="ru-RU" dirty="0" smtClean="0"/>
              <a:t> 1.2.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вироблено</a:t>
            </a:r>
            <a:r>
              <a:rPr lang="ru-RU" dirty="0" smtClean="0"/>
              <a:t> 1.8 млрд. </a:t>
            </a:r>
            <a:r>
              <a:rPr lang="ru-RU" dirty="0" err="1" smtClean="0"/>
              <a:t>літрів</a:t>
            </a:r>
            <a:r>
              <a:rPr lang="ru-RU" dirty="0" smtClean="0"/>
              <a:t> пива, 4.3 млрд. </a:t>
            </a:r>
            <a:r>
              <a:rPr lang="ru-RU" dirty="0" err="1" smtClean="0"/>
              <a:t>пачок</a:t>
            </a:r>
            <a:r>
              <a:rPr lang="ru-RU" dirty="0" smtClean="0"/>
              <a:t> сигарет.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2143116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Економіка</a:t>
            </a:r>
            <a:r>
              <a:rPr lang="ru-RU" dirty="0" smtClean="0"/>
              <a:t> </a:t>
            </a:r>
            <a:r>
              <a:rPr lang="ru-RU" dirty="0" err="1" smtClean="0"/>
              <a:t>В'єтнаму</a:t>
            </a:r>
            <a:r>
              <a:rPr lang="ru-RU" dirty="0" smtClean="0"/>
              <a:t> в </a:t>
            </a:r>
            <a:r>
              <a:rPr lang="ru-RU" dirty="0" err="1" smtClean="0"/>
              <a:t>умовах</a:t>
            </a:r>
            <a:r>
              <a:rPr lang="ru-RU" dirty="0" smtClean="0"/>
              <a:t> </a:t>
            </a:r>
            <a:r>
              <a:rPr lang="ru-RU" dirty="0" err="1" smtClean="0"/>
              <a:t>світової</a:t>
            </a:r>
            <a:r>
              <a:rPr lang="ru-RU" dirty="0" smtClean="0"/>
              <a:t> </a:t>
            </a:r>
            <a:r>
              <a:rPr lang="ru-RU" dirty="0" err="1" smtClean="0"/>
              <a:t>фінансової</a:t>
            </a:r>
            <a:r>
              <a:rPr lang="ru-RU" dirty="0" smtClean="0"/>
              <a:t> </a:t>
            </a:r>
            <a:r>
              <a:rPr lang="ru-RU" dirty="0" err="1" smtClean="0"/>
              <a:t>кризи</a:t>
            </a:r>
            <a:r>
              <a:rPr lang="ru-RU" dirty="0" smtClean="0"/>
              <a:t> </a:t>
            </a:r>
          </a:p>
          <a:p>
            <a:r>
              <a:rPr lang="ru-RU" dirty="0" err="1" smtClean="0"/>
              <a:t>Протягом</a:t>
            </a:r>
            <a:r>
              <a:rPr lang="ru-RU" dirty="0" smtClean="0"/>
              <a:t> </a:t>
            </a:r>
            <a:r>
              <a:rPr lang="ru-RU" dirty="0" err="1" smtClean="0"/>
              <a:t>останніх</a:t>
            </a:r>
            <a:r>
              <a:rPr lang="ru-RU" dirty="0" smtClean="0"/>
              <a:t> 15-ти </a:t>
            </a:r>
            <a:r>
              <a:rPr lang="ru-RU" dirty="0" err="1" smtClean="0"/>
              <a:t>років</a:t>
            </a:r>
            <a:r>
              <a:rPr lang="ru-RU" dirty="0" smtClean="0"/>
              <a:t> </a:t>
            </a:r>
            <a:r>
              <a:rPr lang="ru-RU" dirty="0" err="1" smtClean="0"/>
              <a:t>В'єтнам</a:t>
            </a:r>
            <a:r>
              <a:rPr lang="ru-RU" dirty="0" smtClean="0"/>
              <a:t> став одним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найпомітніших</a:t>
            </a:r>
            <a:r>
              <a:rPr lang="ru-RU" dirty="0" smtClean="0"/>
              <a:t> </a:t>
            </a:r>
            <a:r>
              <a:rPr lang="ru-RU" dirty="0" err="1" smtClean="0"/>
              <a:t>експортерів</a:t>
            </a:r>
            <a:r>
              <a:rPr lang="ru-RU" dirty="0" smtClean="0"/>
              <a:t> у США. </a:t>
            </a:r>
            <a:r>
              <a:rPr lang="ru-RU" dirty="0" err="1" smtClean="0"/>
              <a:t>Починаючи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жовтня</a:t>
            </a:r>
            <a:r>
              <a:rPr lang="ru-RU" dirty="0" smtClean="0"/>
              <a:t> </a:t>
            </a:r>
            <a:r>
              <a:rPr lang="ru-RU" dirty="0" err="1" smtClean="0"/>
              <a:t>поступово</a:t>
            </a:r>
            <a:r>
              <a:rPr lang="ru-RU" dirty="0" smtClean="0"/>
              <a:t> стали </a:t>
            </a:r>
            <a:r>
              <a:rPr lang="ru-RU" dirty="0" err="1" smtClean="0"/>
              <a:t>відчуватися</a:t>
            </a:r>
            <a:r>
              <a:rPr lang="ru-RU" dirty="0" smtClean="0"/>
              <a:t> </a:t>
            </a:r>
            <a:r>
              <a:rPr lang="ru-RU" dirty="0" err="1" smtClean="0"/>
              <a:t>наслідки</a:t>
            </a:r>
            <a:r>
              <a:rPr lang="ru-RU" dirty="0" smtClean="0"/>
              <a:t> </a:t>
            </a:r>
            <a:r>
              <a:rPr lang="ru-RU" dirty="0" err="1" smtClean="0"/>
              <a:t>зменшення</a:t>
            </a:r>
            <a:r>
              <a:rPr lang="ru-RU" dirty="0" smtClean="0"/>
              <a:t> </a:t>
            </a:r>
            <a:r>
              <a:rPr lang="ru-RU" dirty="0" err="1" smtClean="0"/>
              <a:t>попиту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боку </a:t>
            </a:r>
            <a:r>
              <a:rPr lang="ru-RU" dirty="0" err="1" smtClean="0"/>
              <a:t>американських</a:t>
            </a:r>
            <a:r>
              <a:rPr lang="ru-RU" dirty="0" smtClean="0"/>
              <a:t> </a:t>
            </a:r>
            <a:r>
              <a:rPr lang="ru-RU" dirty="0" err="1" smtClean="0"/>
              <a:t>споживачів</a:t>
            </a:r>
            <a:r>
              <a:rPr lang="ru-RU" dirty="0" smtClean="0"/>
              <a:t>. </a:t>
            </a:r>
            <a:r>
              <a:rPr lang="ru-RU" dirty="0" err="1" smtClean="0"/>
              <a:t>Експорт</a:t>
            </a:r>
            <a:r>
              <a:rPr lang="ru-RU" dirty="0" smtClean="0"/>
              <a:t> </a:t>
            </a:r>
            <a:r>
              <a:rPr lang="ru-RU" dirty="0" err="1" smtClean="0"/>
              <a:t>починає</a:t>
            </a:r>
            <a:r>
              <a:rPr lang="ru-RU" dirty="0" smtClean="0"/>
              <a:t> </a:t>
            </a:r>
            <a:r>
              <a:rPr lang="ru-RU" dirty="0" err="1" smtClean="0"/>
              <a:t>трохи</a:t>
            </a:r>
            <a:r>
              <a:rPr lang="ru-RU" dirty="0" smtClean="0"/>
              <a:t> </a:t>
            </a:r>
            <a:r>
              <a:rPr lang="ru-RU" dirty="0" err="1" smtClean="0"/>
              <a:t>уменьшаться.Вместе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тим</a:t>
            </a:r>
            <a:r>
              <a:rPr lang="ru-RU" dirty="0" smtClean="0"/>
              <a:t>, при </a:t>
            </a:r>
            <a:r>
              <a:rPr lang="ru-RU" dirty="0" err="1" smtClean="0"/>
              <a:t>зменшенні</a:t>
            </a:r>
            <a:r>
              <a:rPr lang="ru-RU" dirty="0" smtClean="0"/>
              <a:t> </a:t>
            </a:r>
            <a:r>
              <a:rPr lang="ru-RU" dirty="0" err="1" smtClean="0"/>
              <a:t>валових</a:t>
            </a:r>
            <a:r>
              <a:rPr lang="ru-RU" dirty="0" smtClean="0"/>
              <a:t> </a:t>
            </a:r>
            <a:r>
              <a:rPr lang="ru-RU" dirty="0" err="1" smtClean="0"/>
              <a:t>показників</a:t>
            </a:r>
            <a:r>
              <a:rPr lang="ru-RU" dirty="0" smtClean="0"/>
              <a:t> </a:t>
            </a:r>
            <a:r>
              <a:rPr lang="ru-RU" dirty="0" err="1" smtClean="0"/>
              <a:t>експорту</a:t>
            </a:r>
            <a:r>
              <a:rPr lang="ru-RU" dirty="0" smtClean="0"/>
              <a:t>, у </a:t>
            </a:r>
            <a:r>
              <a:rPr lang="ru-RU" dirty="0" err="1" smtClean="0"/>
              <a:t>в'єтнамських</a:t>
            </a:r>
            <a:r>
              <a:rPr lang="ru-RU" dirty="0" smtClean="0"/>
              <a:t> </a:t>
            </a:r>
            <a:r>
              <a:rPr lang="ru-RU" dirty="0" err="1" smtClean="0"/>
              <a:t>виробів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з'явитися</a:t>
            </a:r>
            <a:r>
              <a:rPr lang="ru-RU" dirty="0" smtClean="0"/>
              <a:t> шанс </a:t>
            </a:r>
            <a:r>
              <a:rPr lang="ru-RU" dirty="0" err="1" smtClean="0"/>
              <a:t>зайняти</a:t>
            </a:r>
            <a:r>
              <a:rPr lang="ru-RU" dirty="0" smtClean="0"/>
              <a:t> </a:t>
            </a:r>
            <a:r>
              <a:rPr lang="ru-RU" dirty="0" err="1" smtClean="0"/>
              <a:t>більшу</a:t>
            </a:r>
            <a:r>
              <a:rPr lang="ru-RU" dirty="0" smtClean="0"/>
              <a:t> </a:t>
            </a:r>
            <a:r>
              <a:rPr lang="ru-RU" dirty="0" err="1" smtClean="0"/>
              <a:t>частку</a:t>
            </a:r>
            <a:r>
              <a:rPr lang="ru-RU" dirty="0" smtClean="0"/>
              <a:t> </a:t>
            </a:r>
            <a:r>
              <a:rPr lang="ru-RU" dirty="0" err="1" smtClean="0"/>
              <a:t>американського</a:t>
            </a:r>
            <a:r>
              <a:rPr lang="ru-RU" dirty="0" smtClean="0"/>
              <a:t> </a:t>
            </a:r>
            <a:r>
              <a:rPr lang="ru-RU" dirty="0" err="1" smtClean="0"/>
              <a:t>імпорту</a:t>
            </a:r>
            <a:r>
              <a:rPr lang="ru-RU" dirty="0" smtClean="0"/>
              <a:t> за </a:t>
            </a:r>
            <a:r>
              <a:rPr lang="ru-RU" dirty="0" err="1" smtClean="0"/>
              <a:t>рахунок</a:t>
            </a:r>
            <a:r>
              <a:rPr lang="ru-RU" dirty="0" smtClean="0"/>
              <a:t> </a:t>
            </a:r>
            <a:r>
              <a:rPr lang="ru-RU" dirty="0" err="1" smtClean="0"/>
              <a:t>витіснення</a:t>
            </a:r>
            <a:r>
              <a:rPr lang="ru-RU" dirty="0" smtClean="0"/>
              <a:t> </a:t>
            </a:r>
            <a:r>
              <a:rPr lang="ru-RU" dirty="0" err="1" smtClean="0"/>
              <a:t>виробів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КНР, </a:t>
            </a:r>
            <a:r>
              <a:rPr lang="ru-RU" dirty="0" err="1" smtClean="0"/>
              <a:t>Індії</a:t>
            </a:r>
            <a:r>
              <a:rPr lang="ru-RU" dirty="0" smtClean="0"/>
              <a:t>, Мексики </a:t>
            </a:r>
            <a:r>
              <a:rPr lang="ru-RU" dirty="0" err="1" smtClean="0"/>
              <a:t>завдяки</a:t>
            </a:r>
            <a:r>
              <a:rPr lang="ru-RU" dirty="0" smtClean="0"/>
              <a:t> </a:t>
            </a:r>
            <a:r>
              <a:rPr lang="ru-RU" dirty="0" err="1" smtClean="0"/>
              <a:t>меншій</a:t>
            </a:r>
            <a:r>
              <a:rPr lang="ru-RU" dirty="0" smtClean="0"/>
              <a:t> </a:t>
            </a:r>
            <a:r>
              <a:rPr lang="ru-RU" dirty="0" err="1" smtClean="0"/>
              <a:t>себестімості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Строительство моста через Мекон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857628"/>
            <a:ext cx="6481763" cy="26860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00034" y="285728"/>
            <a:ext cx="8215370" cy="3558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 smtClean="0"/>
              <a:t>Експорт</a:t>
            </a:r>
            <a:r>
              <a:rPr lang="ru-RU" sz="2800" dirty="0" smtClean="0"/>
              <a:t> та </a:t>
            </a:r>
            <a:r>
              <a:rPr lang="ru-RU" sz="2800" dirty="0" err="1" smtClean="0"/>
              <a:t>імпорт</a:t>
            </a:r>
            <a:r>
              <a:rPr lang="ru-RU" sz="2800" dirty="0" smtClean="0"/>
              <a:t> </a:t>
            </a:r>
          </a:p>
          <a:p>
            <a:r>
              <a:rPr lang="ru-RU" dirty="0" err="1" smtClean="0"/>
              <a:t>Головні</a:t>
            </a:r>
            <a:r>
              <a:rPr lang="ru-RU" dirty="0" smtClean="0"/>
              <a:t> </a:t>
            </a:r>
            <a:r>
              <a:rPr lang="ru-RU" dirty="0" err="1" smtClean="0"/>
              <a:t>статті</a:t>
            </a:r>
            <a:r>
              <a:rPr lang="ru-RU" dirty="0" smtClean="0"/>
              <a:t> </a:t>
            </a:r>
            <a:r>
              <a:rPr lang="ru-RU" dirty="0" err="1" smtClean="0"/>
              <a:t>експорту</a:t>
            </a:r>
            <a:r>
              <a:rPr lang="ru-RU" dirty="0" smtClean="0"/>
              <a:t>: сира </a:t>
            </a:r>
            <a:r>
              <a:rPr lang="ru-RU" dirty="0" err="1" smtClean="0"/>
              <a:t>нафта</a:t>
            </a:r>
            <a:r>
              <a:rPr lang="ru-RU" dirty="0" smtClean="0"/>
              <a:t>, текстиль, </a:t>
            </a:r>
            <a:r>
              <a:rPr lang="ru-RU" dirty="0" err="1" smtClean="0"/>
              <a:t>шкіряне</a:t>
            </a:r>
            <a:r>
              <a:rPr lang="ru-RU" dirty="0" smtClean="0"/>
              <a:t> </a:t>
            </a:r>
            <a:r>
              <a:rPr lang="ru-RU" dirty="0" err="1" smtClean="0"/>
              <a:t>взуття</a:t>
            </a:r>
            <a:r>
              <a:rPr lang="ru-RU" dirty="0" smtClean="0"/>
              <a:t>, </a:t>
            </a:r>
            <a:r>
              <a:rPr lang="ru-RU" dirty="0" err="1" smtClean="0"/>
              <a:t>морепродукти.В</a:t>
            </a:r>
            <a:r>
              <a:rPr lang="ru-RU" dirty="0" smtClean="0"/>
              <a:t> 2006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експортовано</a:t>
            </a:r>
            <a:r>
              <a:rPr lang="ru-RU" dirty="0" smtClean="0"/>
              <a:t> </a:t>
            </a:r>
            <a:r>
              <a:rPr lang="ru-RU" dirty="0" err="1" smtClean="0"/>
              <a:t>продукції</a:t>
            </a:r>
            <a:r>
              <a:rPr lang="ru-RU" dirty="0" smtClean="0"/>
              <a:t> на $ 39.6 </a:t>
            </a:r>
            <a:r>
              <a:rPr lang="ru-RU" dirty="0" err="1" smtClean="0"/>
              <a:t>мільярдів</a:t>
            </a:r>
            <a:r>
              <a:rPr lang="ru-RU" dirty="0" smtClean="0"/>
              <a:t>. 20% </a:t>
            </a:r>
            <a:r>
              <a:rPr lang="ru-RU" dirty="0" err="1" smtClean="0"/>
              <a:t>експорту</a:t>
            </a:r>
            <a:r>
              <a:rPr lang="ru-RU" dirty="0" smtClean="0"/>
              <a:t> </a:t>
            </a:r>
            <a:r>
              <a:rPr lang="ru-RU" dirty="0" err="1" smtClean="0"/>
              <a:t>йшло</a:t>
            </a:r>
            <a:r>
              <a:rPr lang="ru-RU" dirty="0" smtClean="0"/>
              <a:t> в США, 18% - в </a:t>
            </a:r>
            <a:r>
              <a:rPr lang="ru-RU" dirty="0" err="1" smtClean="0"/>
              <a:t>країни</a:t>
            </a:r>
            <a:r>
              <a:rPr lang="ru-RU" dirty="0" smtClean="0"/>
              <a:t> </a:t>
            </a:r>
            <a:r>
              <a:rPr lang="ru-RU" dirty="0" err="1" smtClean="0"/>
              <a:t>Європейського</a:t>
            </a:r>
            <a:r>
              <a:rPr lang="ru-RU" dirty="0" smtClean="0"/>
              <a:t> Союзу, 13% - до </a:t>
            </a:r>
            <a:r>
              <a:rPr lang="ru-RU" dirty="0" err="1" smtClean="0"/>
              <a:t>Японії</a:t>
            </a:r>
            <a:r>
              <a:rPr lang="ru-RU" dirty="0" smtClean="0"/>
              <a:t>. </a:t>
            </a:r>
            <a:r>
              <a:rPr lang="ru-RU" dirty="0" err="1" smtClean="0"/>
              <a:t>Питома</a:t>
            </a:r>
            <a:r>
              <a:rPr lang="ru-RU" dirty="0" smtClean="0"/>
              <a:t> вага в </a:t>
            </a:r>
            <a:r>
              <a:rPr lang="ru-RU" dirty="0" err="1" smtClean="0"/>
              <a:t>експорті</a:t>
            </a:r>
            <a:r>
              <a:rPr lang="ru-RU" dirty="0" smtClean="0"/>
              <a:t> </a:t>
            </a:r>
            <a:r>
              <a:rPr lang="ru-RU" dirty="0" err="1" smtClean="0"/>
              <a:t>продукції</a:t>
            </a:r>
            <a:r>
              <a:rPr lang="ru-RU" dirty="0" smtClean="0"/>
              <a:t> </a:t>
            </a:r>
            <a:r>
              <a:rPr lang="ru-RU" dirty="0" err="1" smtClean="0"/>
              <a:t>глибокої</a:t>
            </a:r>
            <a:r>
              <a:rPr lang="ru-RU" dirty="0" smtClean="0"/>
              <a:t> </a:t>
            </a:r>
            <a:r>
              <a:rPr lang="ru-RU" dirty="0" err="1" smtClean="0"/>
              <a:t>переробки</a:t>
            </a:r>
            <a:r>
              <a:rPr lang="ru-RU" dirty="0" smtClean="0"/>
              <a:t> </a:t>
            </a:r>
            <a:r>
              <a:rPr lang="ru-RU" dirty="0" err="1" smtClean="0"/>
              <a:t>неухильно</a:t>
            </a:r>
            <a:r>
              <a:rPr lang="ru-RU" dirty="0" smtClean="0"/>
              <a:t> </a:t>
            </a:r>
            <a:r>
              <a:rPr lang="ru-RU" dirty="0" err="1" smtClean="0"/>
              <a:t>збільшується</a:t>
            </a:r>
            <a:r>
              <a:rPr lang="ru-RU" dirty="0" smtClean="0"/>
              <a:t>. </a:t>
            </a:r>
            <a:r>
              <a:rPr lang="ru-RU" dirty="0" err="1" smtClean="0"/>
              <a:t>Постійно</a:t>
            </a:r>
            <a:r>
              <a:rPr lang="ru-RU" dirty="0" smtClean="0"/>
              <a:t> </a:t>
            </a:r>
            <a:r>
              <a:rPr lang="ru-RU" dirty="0" err="1" smtClean="0"/>
              <a:t>нарощується</a:t>
            </a:r>
            <a:r>
              <a:rPr lang="ru-RU" dirty="0" smtClean="0"/>
              <a:t> </a:t>
            </a:r>
            <a:r>
              <a:rPr lang="ru-RU" dirty="0" err="1" smtClean="0"/>
              <a:t>експорт</a:t>
            </a:r>
            <a:r>
              <a:rPr lang="ru-RU" dirty="0" smtClean="0"/>
              <a:t> чаю. </a:t>
            </a:r>
          </a:p>
          <a:p>
            <a:r>
              <a:rPr lang="ru-RU" dirty="0" err="1" smtClean="0"/>
              <a:t>Вєтнамська</a:t>
            </a:r>
            <a:r>
              <a:rPr lang="ru-RU" dirty="0" smtClean="0"/>
              <a:t> рис став </a:t>
            </a:r>
            <a:r>
              <a:rPr lang="ru-RU" dirty="0" err="1" smtClean="0"/>
              <a:t>поставлятися</a:t>
            </a:r>
            <a:r>
              <a:rPr lang="ru-RU" dirty="0" smtClean="0"/>
              <a:t> </a:t>
            </a:r>
            <a:r>
              <a:rPr lang="ru-RU" dirty="0" err="1" smtClean="0"/>
              <a:t>вже</a:t>
            </a:r>
            <a:r>
              <a:rPr lang="ru-RU" dirty="0" smtClean="0"/>
              <a:t> </a:t>
            </a:r>
            <a:r>
              <a:rPr lang="ru-RU" dirty="0" err="1" smtClean="0"/>
              <a:t>більш</a:t>
            </a:r>
            <a:r>
              <a:rPr lang="ru-RU" dirty="0" smtClean="0"/>
              <a:t> </a:t>
            </a:r>
            <a:r>
              <a:rPr lang="ru-RU" dirty="0" err="1" smtClean="0"/>
              <a:t>ніж</a:t>
            </a:r>
            <a:r>
              <a:rPr lang="ru-RU" dirty="0" smtClean="0"/>
              <a:t> в 70 </a:t>
            </a:r>
            <a:r>
              <a:rPr lang="ru-RU" dirty="0" err="1" smtClean="0"/>
              <a:t>країн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. </a:t>
            </a:r>
            <a:r>
              <a:rPr lang="ru-RU" dirty="0" err="1" smtClean="0"/>
              <a:t>Експорт</a:t>
            </a:r>
            <a:r>
              <a:rPr lang="ru-RU" dirty="0" smtClean="0"/>
              <a:t> </a:t>
            </a:r>
            <a:r>
              <a:rPr lang="ru-RU" dirty="0" err="1" smtClean="0"/>
              <a:t>кави</a:t>
            </a:r>
            <a:r>
              <a:rPr lang="ru-RU" dirty="0" smtClean="0"/>
              <a:t> </a:t>
            </a:r>
            <a:r>
              <a:rPr lang="ru-RU" dirty="0" err="1" smtClean="0"/>
              <a:t>вперше</a:t>
            </a:r>
            <a:r>
              <a:rPr lang="ru-RU" dirty="0" smtClean="0"/>
              <a:t> </a:t>
            </a:r>
            <a:r>
              <a:rPr lang="ru-RU" dirty="0" err="1" smtClean="0"/>
              <a:t>перевищив</a:t>
            </a:r>
            <a:r>
              <a:rPr lang="ru-RU" dirty="0" smtClean="0"/>
              <a:t> </a:t>
            </a:r>
            <a:r>
              <a:rPr lang="ru-RU" dirty="0" err="1" smtClean="0"/>
              <a:t>експорт</a:t>
            </a:r>
            <a:r>
              <a:rPr lang="ru-RU" dirty="0" smtClean="0"/>
              <a:t> рису. У 2007 р. </a:t>
            </a:r>
            <a:r>
              <a:rPr lang="ru-RU" dirty="0" err="1" smtClean="0"/>
              <a:t>В'єтнам</a:t>
            </a:r>
            <a:r>
              <a:rPr lang="ru-RU" dirty="0" smtClean="0"/>
              <a:t> </a:t>
            </a:r>
            <a:r>
              <a:rPr lang="ru-RU" dirty="0" err="1" smtClean="0"/>
              <a:t>обійшов</a:t>
            </a:r>
            <a:r>
              <a:rPr lang="ru-RU" dirty="0" smtClean="0"/>
              <a:t> </a:t>
            </a:r>
            <a:r>
              <a:rPr lang="ru-RU" dirty="0" err="1" smtClean="0"/>
              <a:t>Таїланд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Індонезію</a:t>
            </a:r>
            <a:r>
              <a:rPr lang="ru-RU" dirty="0" smtClean="0"/>
              <a:t> в ПСА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експорту</a:t>
            </a:r>
            <a:r>
              <a:rPr lang="ru-RU" dirty="0" smtClean="0"/>
              <a:t> </a:t>
            </a:r>
            <a:r>
              <a:rPr lang="ru-RU" dirty="0" err="1" smtClean="0"/>
              <a:t>мебелі.По</a:t>
            </a:r>
            <a:r>
              <a:rPr lang="ru-RU" dirty="0" smtClean="0"/>
              <a:t> </a:t>
            </a:r>
            <a:r>
              <a:rPr lang="ru-RU" dirty="0" err="1" smtClean="0"/>
              <a:t>експорту</a:t>
            </a:r>
            <a:r>
              <a:rPr lang="ru-RU" dirty="0" smtClean="0"/>
              <a:t> </a:t>
            </a:r>
            <a:r>
              <a:rPr lang="ru-RU" dirty="0" err="1" smtClean="0"/>
              <a:t>горіхів</a:t>
            </a:r>
            <a:r>
              <a:rPr lang="ru-RU" dirty="0" smtClean="0"/>
              <a:t> </a:t>
            </a:r>
            <a:r>
              <a:rPr lang="ru-RU" dirty="0" err="1" smtClean="0"/>
              <a:t>кешью-В'єтнам</a:t>
            </a:r>
            <a:r>
              <a:rPr lang="ru-RU" dirty="0" smtClean="0"/>
              <a:t> </a:t>
            </a:r>
            <a:r>
              <a:rPr lang="ru-RU" dirty="0" err="1" smtClean="0"/>
              <a:t>тримається</a:t>
            </a:r>
            <a:r>
              <a:rPr lang="ru-RU" dirty="0" smtClean="0"/>
              <a:t> на 1-му </a:t>
            </a:r>
            <a:r>
              <a:rPr lang="ru-RU" dirty="0" err="1" smtClean="0"/>
              <a:t>місці</a:t>
            </a:r>
            <a:r>
              <a:rPr lang="ru-RU" dirty="0" smtClean="0"/>
              <a:t>. </a:t>
            </a:r>
            <a:r>
              <a:rPr lang="ru-RU" dirty="0" err="1" smtClean="0"/>
              <a:t>В'єтнам</a:t>
            </a:r>
            <a:r>
              <a:rPr lang="ru-RU" dirty="0" smtClean="0"/>
              <a:t> </a:t>
            </a:r>
            <a:r>
              <a:rPr lang="ru-RU" dirty="0" err="1" smtClean="0"/>
              <a:t>тримає</a:t>
            </a:r>
            <a:r>
              <a:rPr lang="ru-RU" dirty="0" smtClean="0"/>
              <a:t> половину </a:t>
            </a:r>
            <a:r>
              <a:rPr lang="ru-RU" dirty="0" err="1" smtClean="0"/>
              <a:t>світового</a:t>
            </a:r>
            <a:r>
              <a:rPr lang="ru-RU" dirty="0" smtClean="0"/>
              <a:t> ринку </a:t>
            </a:r>
            <a:r>
              <a:rPr lang="ru-RU" dirty="0" err="1" smtClean="0"/>
              <a:t>чорного</a:t>
            </a:r>
            <a:r>
              <a:rPr lang="ru-RU" dirty="0" smtClean="0"/>
              <a:t> </a:t>
            </a:r>
            <a:r>
              <a:rPr lang="ru-RU" dirty="0" err="1" smtClean="0"/>
              <a:t>перцю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дозволяє</a:t>
            </a:r>
            <a:r>
              <a:rPr lang="ru-RU" dirty="0" smtClean="0"/>
              <a:t> </a:t>
            </a:r>
            <a:r>
              <a:rPr lang="ru-RU" dirty="0" err="1" smtClean="0"/>
              <a:t>йому</a:t>
            </a:r>
            <a:r>
              <a:rPr lang="ru-RU" dirty="0" smtClean="0"/>
              <a:t> </a:t>
            </a:r>
            <a:r>
              <a:rPr lang="ru-RU" dirty="0" err="1" smtClean="0"/>
              <a:t>певною</a:t>
            </a:r>
            <a:r>
              <a:rPr lang="ru-RU" dirty="0" smtClean="0"/>
              <a:t> </a:t>
            </a:r>
            <a:r>
              <a:rPr lang="ru-RU" dirty="0" err="1" smtClean="0"/>
              <a:t>мірою</a:t>
            </a:r>
            <a:r>
              <a:rPr lang="ru-RU" dirty="0" smtClean="0"/>
              <a:t> </a:t>
            </a:r>
            <a:r>
              <a:rPr lang="ru-RU" dirty="0" err="1" smtClean="0"/>
              <a:t>впливати</a:t>
            </a:r>
            <a:r>
              <a:rPr lang="ru-RU" dirty="0" smtClean="0"/>
              <a:t> на </a:t>
            </a:r>
            <a:r>
              <a:rPr lang="ru-RU" dirty="0" err="1" smtClean="0"/>
              <a:t>ціни</a:t>
            </a:r>
            <a:r>
              <a:rPr lang="ru-RU" dirty="0" smtClean="0"/>
              <a:t>. У 2007 р. </a:t>
            </a:r>
            <a:r>
              <a:rPr lang="ru-RU" dirty="0" err="1" smtClean="0"/>
              <a:t>експорт</a:t>
            </a:r>
            <a:r>
              <a:rPr lang="ru-RU" dirty="0" smtClean="0"/>
              <a:t> </a:t>
            </a:r>
            <a:r>
              <a:rPr lang="ru-RU" dirty="0" err="1" smtClean="0"/>
              <a:t>чорного</a:t>
            </a:r>
            <a:r>
              <a:rPr lang="ru-RU" dirty="0" smtClean="0"/>
              <a:t> </a:t>
            </a:r>
            <a:r>
              <a:rPr lang="ru-RU" dirty="0" err="1" smtClean="0"/>
              <a:t>перцю</a:t>
            </a:r>
            <a:r>
              <a:rPr lang="ru-RU" dirty="0" smtClean="0"/>
              <a:t> </a:t>
            </a:r>
            <a:r>
              <a:rPr lang="ru-RU" dirty="0" err="1" smtClean="0"/>
              <a:t>подвоївся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929454" y="4286256"/>
            <a:ext cx="192882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Інфраструктурним</a:t>
            </a:r>
            <a:r>
              <a:rPr lang="ru-RU" dirty="0" smtClean="0"/>
              <a:t> проектам </a:t>
            </a:r>
            <a:r>
              <a:rPr lang="ru-RU" dirty="0" err="1" smtClean="0"/>
              <a:t>приділяється</a:t>
            </a:r>
            <a:r>
              <a:rPr lang="ru-RU" dirty="0" smtClean="0"/>
              <a:t> велика </a:t>
            </a:r>
            <a:r>
              <a:rPr lang="ru-RU" dirty="0" err="1" smtClean="0"/>
              <a:t>увага</a:t>
            </a:r>
            <a:r>
              <a:rPr lang="ru-RU" dirty="0" smtClean="0"/>
              <a:t>. </a:t>
            </a:r>
            <a:r>
              <a:rPr lang="ru-RU" dirty="0" err="1" smtClean="0"/>
              <a:t>Будівництво</a:t>
            </a:r>
            <a:r>
              <a:rPr lang="ru-RU" dirty="0" smtClean="0"/>
              <a:t> мосту через Меконг.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9" name="Picture 9" descr="album_image_14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997200"/>
            <a:ext cx="5435600" cy="36226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00034" y="357166"/>
            <a:ext cx="835824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/>
              <a:t>Деревообробка</a:t>
            </a:r>
            <a:r>
              <a:rPr lang="ru-RU" sz="2800" dirty="0" smtClean="0"/>
              <a:t> </a:t>
            </a:r>
          </a:p>
          <a:p>
            <a:r>
              <a:rPr lang="ru-RU" dirty="0" err="1" smtClean="0"/>
              <a:t>Однією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важливих</a:t>
            </a:r>
            <a:r>
              <a:rPr lang="ru-RU" dirty="0" smtClean="0"/>
              <a:t> статей </a:t>
            </a:r>
            <a:r>
              <a:rPr lang="ru-RU" dirty="0" err="1" smtClean="0"/>
              <a:t>в'єтнамського</a:t>
            </a:r>
            <a:r>
              <a:rPr lang="ru-RU" dirty="0" smtClean="0"/>
              <a:t> </a:t>
            </a:r>
            <a:r>
              <a:rPr lang="ru-RU" dirty="0" err="1" smtClean="0"/>
              <a:t>експорту</a:t>
            </a:r>
            <a:r>
              <a:rPr lang="ru-RU" dirty="0" smtClean="0"/>
              <a:t> </a:t>
            </a:r>
            <a:r>
              <a:rPr lang="ru-RU" dirty="0" err="1" smtClean="0"/>
              <a:t>стає</a:t>
            </a:r>
            <a:r>
              <a:rPr lang="ru-RU" dirty="0" smtClean="0"/>
              <a:t> </a:t>
            </a:r>
            <a:r>
              <a:rPr lang="ru-RU" dirty="0" err="1" smtClean="0"/>
              <a:t>продукція</a:t>
            </a:r>
            <a:r>
              <a:rPr lang="ru-RU" dirty="0" smtClean="0"/>
              <a:t> </a:t>
            </a:r>
            <a:r>
              <a:rPr lang="ru-RU" dirty="0" err="1" smtClean="0"/>
              <a:t>деревообробки</a:t>
            </a:r>
            <a:r>
              <a:rPr lang="ru-RU" dirty="0" smtClean="0"/>
              <a:t>. </a:t>
            </a:r>
            <a:r>
              <a:rPr lang="ru-RU" dirty="0" err="1" smtClean="0"/>
              <a:t>Дохід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експорту</a:t>
            </a:r>
            <a:r>
              <a:rPr lang="ru-RU" dirty="0" smtClean="0"/>
              <a:t> </a:t>
            </a:r>
            <a:r>
              <a:rPr lang="ru-RU" dirty="0" err="1" smtClean="0"/>
              <a:t>сягає</a:t>
            </a:r>
            <a:r>
              <a:rPr lang="ru-RU" dirty="0" smtClean="0"/>
              <a:t> $ 1 млрд. </a:t>
            </a:r>
            <a:r>
              <a:rPr lang="ru-RU" dirty="0" err="1" smtClean="0"/>
              <a:t>В'єтнам</a:t>
            </a:r>
            <a:r>
              <a:rPr lang="ru-RU" dirty="0" smtClean="0"/>
              <a:t> </a:t>
            </a:r>
            <a:r>
              <a:rPr lang="ru-RU" dirty="0" err="1" smtClean="0"/>
              <a:t>експортує</a:t>
            </a:r>
            <a:r>
              <a:rPr lang="ru-RU" dirty="0" smtClean="0"/>
              <a:t> </a:t>
            </a:r>
            <a:r>
              <a:rPr lang="ru-RU" dirty="0" err="1" smtClean="0"/>
              <a:t>лісопродукцію</a:t>
            </a:r>
            <a:r>
              <a:rPr lang="ru-RU" dirty="0" smtClean="0"/>
              <a:t> у 120 </a:t>
            </a:r>
            <a:r>
              <a:rPr lang="ru-RU" dirty="0" err="1" smtClean="0"/>
              <a:t>країн</a:t>
            </a:r>
            <a:r>
              <a:rPr lang="ru-RU" dirty="0" smtClean="0"/>
              <a:t>. </a:t>
            </a:r>
            <a:r>
              <a:rPr lang="ru-RU" dirty="0" err="1" smtClean="0"/>
              <a:t>Найбільший</a:t>
            </a:r>
            <a:r>
              <a:rPr lang="ru-RU" dirty="0" smtClean="0"/>
              <a:t> </a:t>
            </a:r>
            <a:r>
              <a:rPr lang="ru-RU" dirty="0" err="1" smtClean="0"/>
              <a:t>імпортер</a:t>
            </a:r>
            <a:r>
              <a:rPr lang="ru-RU" dirty="0" smtClean="0"/>
              <a:t> - США,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Японія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 </a:t>
            </a:r>
            <a:r>
              <a:rPr lang="ru-RU" dirty="0" err="1" smtClean="0"/>
              <a:t>Евросоюза.Основние</a:t>
            </a:r>
            <a:r>
              <a:rPr lang="ru-RU" dirty="0" smtClean="0"/>
              <a:t> </a:t>
            </a:r>
            <a:r>
              <a:rPr lang="ru-RU" dirty="0" err="1" smtClean="0"/>
              <a:t>деревообробні</a:t>
            </a:r>
            <a:r>
              <a:rPr lang="ru-RU" dirty="0" smtClean="0"/>
              <a:t> </a:t>
            </a:r>
            <a:r>
              <a:rPr lang="ru-RU" dirty="0" err="1" smtClean="0"/>
              <a:t>підприємства</a:t>
            </a:r>
            <a:r>
              <a:rPr lang="ru-RU" dirty="0" smtClean="0"/>
              <a:t> </a:t>
            </a:r>
            <a:r>
              <a:rPr lang="ru-RU" dirty="0" err="1" smtClean="0"/>
              <a:t>розташовані</a:t>
            </a:r>
            <a:r>
              <a:rPr lang="ru-RU" dirty="0" smtClean="0"/>
              <a:t> на </a:t>
            </a:r>
            <a:r>
              <a:rPr lang="ru-RU" dirty="0" err="1" smtClean="0"/>
              <a:t>півдні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в </a:t>
            </a:r>
            <a:r>
              <a:rPr lang="ru-RU" dirty="0" err="1" smtClean="0"/>
              <a:t>центральній</a:t>
            </a:r>
            <a:r>
              <a:rPr lang="ru-RU" dirty="0" smtClean="0"/>
              <a:t> </a:t>
            </a:r>
            <a:r>
              <a:rPr lang="ru-RU" dirty="0" err="1" smtClean="0"/>
              <a:t>частині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. </a:t>
            </a:r>
            <a:r>
              <a:rPr lang="ru-RU" dirty="0" err="1" smtClean="0"/>
              <a:t>Тільки</a:t>
            </a:r>
            <a:r>
              <a:rPr lang="ru-RU" dirty="0" smtClean="0"/>
              <a:t> в </a:t>
            </a:r>
            <a:r>
              <a:rPr lang="ru-RU" dirty="0" err="1" smtClean="0"/>
              <a:t>одній</a:t>
            </a:r>
            <a:r>
              <a:rPr lang="ru-RU" dirty="0" smtClean="0"/>
              <a:t> </a:t>
            </a:r>
            <a:r>
              <a:rPr lang="ru-RU" dirty="0" err="1" smtClean="0"/>
              <a:t>південній</a:t>
            </a:r>
            <a:r>
              <a:rPr lang="ru-RU" dirty="0" smtClean="0"/>
              <a:t> </a:t>
            </a:r>
            <a:r>
              <a:rPr lang="ru-RU" dirty="0" err="1" smtClean="0"/>
              <a:t>провінції</a:t>
            </a:r>
            <a:r>
              <a:rPr lang="ru-RU" dirty="0" smtClean="0"/>
              <a:t> </a:t>
            </a:r>
            <a:r>
              <a:rPr lang="ru-RU" dirty="0" err="1" smtClean="0"/>
              <a:t>Бінь</a:t>
            </a:r>
            <a:r>
              <a:rPr lang="ru-RU" dirty="0" smtClean="0"/>
              <a:t> </a:t>
            </a:r>
            <a:r>
              <a:rPr lang="ru-RU" dirty="0" err="1" smtClean="0"/>
              <a:t>Дуонг</a:t>
            </a:r>
            <a:r>
              <a:rPr lang="ru-RU" dirty="0" smtClean="0"/>
              <a:t> </a:t>
            </a:r>
            <a:r>
              <a:rPr lang="ru-RU" dirty="0" err="1" smtClean="0"/>
              <a:t>розташовані</a:t>
            </a:r>
            <a:r>
              <a:rPr lang="ru-RU" dirty="0" smtClean="0"/>
              <a:t> 200 </a:t>
            </a:r>
            <a:r>
              <a:rPr lang="ru-RU" dirty="0" err="1" smtClean="0"/>
              <a:t>деревообробних</a:t>
            </a:r>
            <a:r>
              <a:rPr lang="ru-RU" dirty="0" smtClean="0"/>
              <a:t> </a:t>
            </a:r>
            <a:r>
              <a:rPr lang="ru-RU" dirty="0" err="1" smtClean="0"/>
              <a:t>компаній</a:t>
            </a:r>
            <a:r>
              <a:rPr lang="ru-RU" dirty="0" smtClean="0"/>
              <a:t>, 64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-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іноземними</a:t>
            </a:r>
            <a:r>
              <a:rPr lang="ru-RU" dirty="0" smtClean="0"/>
              <a:t> </a:t>
            </a:r>
            <a:r>
              <a:rPr lang="ru-RU" dirty="0" err="1" smtClean="0"/>
              <a:t>інвестиціями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929322" y="2928934"/>
            <a:ext cx="2928926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Машинобудування</a:t>
            </a:r>
            <a:endParaRPr lang="ru-RU" sz="2400" dirty="0" smtClean="0"/>
          </a:p>
          <a:p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відносно</a:t>
            </a:r>
            <a:r>
              <a:rPr lang="ru-RU" dirty="0" smtClean="0"/>
              <a:t> новою </a:t>
            </a:r>
            <a:r>
              <a:rPr lang="ru-RU" dirty="0" err="1" smtClean="0"/>
              <a:t>галуззю</a:t>
            </a:r>
            <a:r>
              <a:rPr lang="ru-RU" dirty="0" smtClean="0"/>
              <a:t>. Великих </a:t>
            </a:r>
            <a:r>
              <a:rPr lang="ru-RU" dirty="0" err="1" smtClean="0"/>
              <a:t>успіхів</a:t>
            </a:r>
            <a:r>
              <a:rPr lang="ru-RU" dirty="0" smtClean="0"/>
              <a:t> </a:t>
            </a:r>
            <a:r>
              <a:rPr lang="ru-RU" dirty="0" err="1" smtClean="0"/>
              <a:t>досягла</a:t>
            </a:r>
            <a:r>
              <a:rPr lang="ru-RU" dirty="0" smtClean="0"/>
              <a:t> </a:t>
            </a:r>
            <a:r>
              <a:rPr lang="ru-RU" dirty="0" err="1" smtClean="0"/>
              <a:t>суднобудування</a:t>
            </a:r>
            <a:r>
              <a:rPr lang="ru-RU" dirty="0" smtClean="0"/>
              <a:t>. </a:t>
            </a:r>
            <a:r>
              <a:rPr lang="ru-RU" dirty="0" err="1" smtClean="0"/>
              <a:t>В'єтнам</a:t>
            </a:r>
            <a:r>
              <a:rPr lang="ru-RU" dirty="0" smtClean="0"/>
              <a:t> </a:t>
            </a:r>
            <a:r>
              <a:rPr lang="ru-RU" dirty="0" err="1" smtClean="0"/>
              <a:t>займає</a:t>
            </a:r>
            <a:r>
              <a:rPr lang="ru-RU" dirty="0" smtClean="0"/>
              <a:t> 5-е </a:t>
            </a:r>
            <a:r>
              <a:rPr lang="ru-RU" dirty="0" err="1" smtClean="0"/>
              <a:t>місце</a:t>
            </a:r>
            <a:r>
              <a:rPr lang="ru-RU" dirty="0" smtClean="0"/>
              <a:t> в </a:t>
            </a:r>
            <a:r>
              <a:rPr lang="ru-RU" dirty="0" err="1" smtClean="0"/>
              <a:t>світі</a:t>
            </a:r>
            <a:r>
              <a:rPr lang="ru-RU" dirty="0" smtClean="0"/>
              <a:t> за тоннажем </a:t>
            </a:r>
            <a:r>
              <a:rPr lang="ru-RU" dirty="0" err="1" smtClean="0"/>
              <a:t>споруджуваних</a:t>
            </a:r>
            <a:r>
              <a:rPr lang="ru-RU" dirty="0" smtClean="0"/>
              <a:t> </a:t>
            </a:r>
            <a:r>
              <a:rPr lang="ru-RU" dirty="0" err="1" smtClean="0"/>
              <a:t>судів</a:t>
            </a:r>
            <a:r>
              <a:rPr lang="ru-RU" dirty="0" smtClean="0"/>
              <a:t>, </a:t>
            </a:r>
            <a:r>
              <a:rPr lang="ru-RU" dirty="0" err="1" smtClean="0"/>
              <a:t>випереджаючи</a:t>
            </a:r>
            <a:r>
              <a:rPr lang="ru-RU" dirty="0" smtClean="0"/>
              <a:t>, в тому </a:t>
            </a:r>
            <a:r>
              <a:rPr lang="ru-RU" dirty="0" err="1" smtClean="0"/>
              <a:t>числі</a:t>
            </a:r>
            <a:r>
              <a:rPr lang="ru-RU" dirty="0" smtClean="0"/>
              <a:t>, </a:t>
            </a:r>
            <a:r>
              <a:rPr lang="ru-RU" dirty="0" err="1" smtClean="0"/>
              <a:t>Росії</a:t>
            </a:r>
            <a:r>
              <a:rPr lang="ru-RU" dirty="0" smtClean="0"/>
              <a:t>. </a:t>
            </a:r>
            <a:r>
              <a:rPr lang="ru-RU" dirty="0" err="1" smtClean="0"/>
              <a:t>Автомобілів</a:t>
            </a:r>
            <a:r>
              <a:rPr lang="ru-RU" dirty="0" smtClean="0"/>
              <a:t> проводиться 80 тис. на </a:t>
            </a:r>
            <a:r>
              <a:rPr lang="ru-RU" dirty="0" err="1" smtClean="0"/>
              <a:t>рік</a:t>
            </a:r>
            <a:r>
              <a:rPr lang="ru-RU" dirty="0" smtClean="0"/>
              <a:t>, </a:t>
            </a:r>
            <a:r>
              <a:rPr lang="ru-RU" dirty="0" err="1" smtClean="0"/>
              <a:t>майже</a:t>
            </a:r>
            <a:r>
              <a:rPr lang="ru-RU" dirty="0" smtClean="0"/>
              <a:t> все - на </a:t>
            </a:r>
            <a:r>
              <a:rPr lang="ru-RU" dirty="0" err="1" smtClean="0"/>
              <a:t>спільних</a:t>
            </a:r>
            <a:r>
              <a:rPr lang="ru-RU" dirty="0" smtClean="0"/>
              <a:t> </a:t>
            </a:r>
            <a:r>
              <a:rPr lang="ru-RU" dirty="0" err="1" smtClean="0"/>
              <a:t>підприємствах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 descr="0907Ec24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714356"/>
            <a:ext cx="4427538" cy="5715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85720" y="428604"/>
            <a:ext cx="421484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Сільське</a:t>
            </a:r>
            <a:r>
              <a:rPr lang="ru-RU" sz="2400" dirty="0" smtClean="0"/>
              <a:t> </a:t>
            </a:r>
            <a:r>
              <a:rPr lang="ru-RU" sz="2400" dirty="0" err="1" smtClean="0"/>
              <a:t>господарство</a:t>
            </a:r>
            <a:endParaRPr lang="ru-RU" sz="2400" dirty="0" smtClean="0"/>
          </a:p>
          <a:p>
            <a:r>
              <a:rPr lang="ru-RU" dirty="0" err="1" smtClean="0"/>
              <a:t>Основна</a:t>
            </a:r>
            <a:r>
              <a:rPr lang="ru-RU" dirty="0" smtClean="0"/>
              <a:t> </a:t>
            </a:r>
            <a:r>
              <a:rPr lang="ru-RU" dirty="0" err="1" smtClean="0"/>
              <a:t>сільськогосподарська</a:t>
            </a:r>
            <a:r>
              <a:rPr lang="ru-RU" dirty="0" smtClean="0"/>
              <a:t> культура у </a:t>
            </a:r>
            <a:r>
              <a:rPr lang="ru-RU" dirty="0" err="1" smtClean="0"/>
              <a:t>В'єтнамі</a:t>
            </a:r>
            <a:r>
              <a:rPr lang="ru-RU" dirty="0" smtClean="0"/>
              <a:t> - рис,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займає</a:t>
            </a:r>
            <a:r>
              <a:rPr lang="ru-RU" dirty="0" smtClean="0"/>
              <a:t> </a:t>
            </a:r>
            <a:r>
              <a:rPr lang="ru-RU" dirty="0" err="1" smtClean="0"/>
              <a:t>величезні</a:t>
            </a:r>
            <a:r>
              <a:rPr lang="ru-RU" dirty="0" smtClean="0"/>
              <a:t> </a:t>
            </a:r>
            <a:r>
              <a:rPr lang="ru-RU" dirty="0" err="1" smtClean="0"/>
              <a:t>площі</a:t>
            </a:r>
            <a:r>
              <a:rPr lang="ru-RU" dirty="0" smtClean="0"/>
              <a:t> по </a:t>
            </a:r>
            <a:r>
              <a:rPr lang="ru-RU" dirty="0" err="1" smtClean="0"/>
              <a:t>всій</a:t>
            </a:r>
            <a:r>
              <a:rPr lang="ru-RU" dirty="0" smtClean="0"/>
              <a:t> </a:t>
            </a:r>
            <a:r>
              <a:rPr lang="ru-RU" dirty="0" err="1" smtClean="0"/>
              <a:t>країні</a:t>
            </a:r>
            <a:r>
              <a:rPr lang="ru-RU" dirty="0" smtClean="0"/>
              <a:t> на </a:t>
            </a:r>
            <a:r>
              <a:rPr lang="ru-RU" dirty="0" err="1" smtClean="0"/>
              <a:t>рівнинах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, </a:t>
            </a:r>
            <a:r>
              <a:rPr lang="ru-RU" dirty="0" err="1" smtClean="0"/>
              <a:t>де-не-де</a:t>
            </a:r>
            <a:r>
              <a:rPr lang="ru-RU" dirty="0" smtClean="0"/>
              <a:t>, в </a:t>
            </a:r>
            <a:r>
              <a:rPr lang="ru-RU" dirty="0" err="1" smtClean="0"/>
              <a:t>гірській</a:t>
            </a:r>
            <a:r>
              <a:rPr lang="ru-RU" dirty="0" smtClean="0"/>
              <a:t> </a:t>
            </a:r>
            <a:r>
              <a:rPr lang="ru-RU" dirty="0" err="1" smtClean="0"/>
              <a:t>місцевості</a:t>
            </a:r>
            <a:r>
              <a:rPr lang="ru-RU" dirty="0" smtClean="0"/>
              <a:t>. З 1990 р. по 2005 р. </a:t>
            </a:r>
            <a:r>
              <a:rPr lang="ru-RU" dirty="0" err="1" smtClean="0"/>
              <a:t>виробництво</a:t>
            </a:r>
            <a:r>
              <a:rPr lang="ru-RU" dirty="0" smtClean="0"/>
              <a:t> рису у </a:t>
            </a:r>
            <a:r>
              <a:rPr lang="ru-RU" sz="2000" dirty="0" err="1" smtClean="0"/>
              <a:t>В'єтнамі</a:t>
            </a:r>
            <a:r>
              <a:rPr lang="ru-RU" dirty="0" smtClean="0"/>
              <a:t> </a:t>
            </a:r>
            <a:r>
              <a:rPr lang="ru-RU" dirty="0" err="1" smtClean="0"/>
              <a:t>зросла</a:t>
            </a:r>
            <a:r>
              <a:rPr lang="ru-RU" dirty="0" smtClean="0"/>
              <a:t> </a:t>
            </a:r>
            <a:r>
              <a:rPr lang="ru-RU" dirty="0" err="1" smtClean="0"/>
              <a:t>втричі</a:t>
            </a:r>
            <a:r>
              <a:rPr lang="ru-RU" dirty="0" smtClean="0"/>
              <a:t>.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культури</a:t>
            </a:r>
            <a:r>
              <a:rPr lang="ru-RU" dirty="0" smtClean="0"/>
              <a:t>: </a:t>
            </a:r>
            <a:r>
              <a:rPr lang="ru-RU" dirty="0" err="1" smtClean="0"/>
              <a:t>кукурудза</a:t>
            </a:r>
            <a:r>
              <a:rPr lang="ru-RU" dirty="0" smtClean="0"/>
              <a:t>, </a:t>
            </a:r>
            <a:r>
              <a:rPr lang="ru-RU" dirty="0" err="1" smtClean="0"/>
              <a:t>горіхи</a:t>
            </a:r>
            <a:r>
              <a:rPr lang="ru-RU" dirty="0" smtClean="0"/>
              <a:t> </a:t>
            </a:r>
            <a:r>
              <a:rPr lang="ru-RU" dirty="0" err="1" smtClean="0"/>
              <a:t>кеш'ю</a:t>
            </a:r>
            <a:r>
              <a:rPr lang="ru-RU" dirty="0" smtClean="0"/>
              <a:t>, </a:t>
            </a:r>
            <a:r>
              <a:rPr lang="ru-RU" dirty="0" err="1" smtClean="0"/>
              <a:t>різні</a:t>
            </a:r>
            <a:r>
              <a:rPr lang="ru-RU" dirty="0" smtClean="0"/>
              <a:t> </a:t>
            </a:r>
            <a:r>
              <a:rPr lang="ru-RU" dirty="0" err="1" smtClean="0"/>
              <a:t>овочі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фрукти</a:t>
            </a:r>
            <a:r>
              <a:rPr lang="ru-RU" dirty="0" smtClean="0"/>
              <a:t>. Добре </a:t>
            </a:r>
            <a:r>
              <a:rPr lang="ru-RU" dirty="0" err="1" smtClean="0"/>
              <a:t>розвинене</a:t>
            </a:r>
            <a:r>
              <a:rPr lang="ru-RU" dirty="0" smtClean="0"/>
              <a:t> </a:t>
            </a:r>
            <a:r>
              <a:rPr lang="ru-RU" dirty="0" err="1" smtClean="0"/>
              <a:t>птахівництво</a:t>
            </a:r>
            <a:r>
              <a:rPr lang="ru-RU" dirty="0" smtClean="0"/>
              <a:t>, </a:t>
            </a:r>
            <a:r>
              <a:rPr lang="ru-RU" dirty="0" err="1" smtClean="0"/>
              <a:t>свинарство</a:t>
            </a:r>
            <a:r>
              <a:rPr lang="ru-RU" dirty="0" smtClean="0"/>
              <a:t>, </a:t>
            </a:r>
            <a:r>
              <a:rPr lang="ru-RU" dirty="0" err="1" smtClean="0"/>
              <a:t>бджільництво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Чайними</a:t>
            </a:r>
            <a:r>
              <a:rPr lang="ru-RU" dirty="0" smtClean="0"/>
              <a:t> </a:t>
            </a:r>
            <a:r>
              <a:rPr lang="ru-RU" dirty="0" err="1" smtClean="0"/>
              <a:t>плантаціями</a:t>
            </a:r>
            <a:r>
              <a:rPr lang="ru-RU" dirty="0" smtClean="0"/>
              <a:t> </a:t>
            </a:r>
            <a:r>
              <a:rPr lang="ru-RU" dirty="0" err="1" smtClean="0"/>
              <a:t>зайняті</a:t>
            </a:r>
            <a:r>
              <a:rPr lang="ru-RU" dirty="0" smtClean="0"/>
              <a:t> 125 тис. га в 33 </a:t>
            </a:r>
            <a:r>
              <a:rPr lang="ru-RU" dirty="0" err="1" smtClean="0"/>
              <a:t>провінціях</a:t>
            </a:r>
            <a:r>
              <a:rPr lang="ru-RU" dirty="0" smtClean="0"/>
              <a:t>, у </a:t>
            </a:r>
            <a:r>
              <a:rPr lang="ru-RU" dirty="0" err="1" smtClean="0"/>
              <a:t>чайній</a:t>
            </a:r>
            <a:r>
              <a:rPr lang="ru-RU" dirty="0" smtClean="0"/>
              <a:t> </a:t>
            </a:r>
            <a:r>
              <a:rPr lang="ru-RU" dirty="0" err="1" smtClean="0"/>
              <a:t>галузі</a:t>
            </a:r>
            <a:r>
              <a:rPr lang="ru-RU" dirty="0" smtClean="0"/>
              <a:t> </a:t>
            </a:r>
            <a:r>
              <a:rPr lang="ru-RU" dirty="0" err="1" smtClean="0"/>
              <a:t>зайняті</a:t>
            </a:r>
            <a:r>
              <a:rPr lang="ru-RU" dirty="0" smtClean="0"/>
              <a:t> </a:t>
            </a:r>
            <a:r>
              <a:rPr lang="ru-RU" dirty="0" err="1" smtClean="0"/>
              <a:t>півмільйона</a:t>
            </a:r>
            <a:r>
              <a:rPr lang="ru-RU" dirty="0" smtClean="0"/>
              <a:t> </a:t>
            </a:r>
            <a:r>
              <a:rPr lang="ru-RU" dirty="0" err="1" smtClean="0"/>
              <a:t>працівників</a:t>
            </a:r>
            <a:r>
              <a:rPr lang="ru-RU" dirty="0" smtClean="0"/>
              <a:t>. 350 000 </a:t>
            </a:r>
            <a:r>
              <a:rPr lang="ru-RU" dirty="0" err="1" smtClean="0"/>
              <a:t>гектарів</a:t>
            </a:r>
            <a:r>
              <a:rPr lang="ru-RU" dirty="0" smtClean="0"/>
              <a:t> </a:t>
            </a:r>
            <a:r>
              <a:rPr lang="ru-RU" dirty="0" err="1" smtClean="0"/>
              <a:t>зайняті</a:t>
            </a:r>
            <a:r>
              <a:rPr lang="ru-RU" dirty="0" smtClean="0"/>
              <a:t> </a:t>
            </a:r>
            <a:r>
              <a:rPr lang="ru-RU" dirty="0" err="1" smtClean="0"/>
              <a:t>горіхами</a:t>
            </a:r>
            <a:r>
              <a:rPr lang="ru-RU" dirty="0" smtClean="0"/>
              <a:t> кешью. Активно </a:t>
            </a:r>
            <a:r>
              <a:rPr lang="ru-RU" dirty="0" err="1" smtClean="0"/>
              <a:t>розвивається</a:t>
            </a:r>
            <a:r>
              <a:rPr lang="ru-RU" dirty="0" smtClean="0"/>
              <a:t> </a:t>
            </a:r>
            <a:r>
              <a:rPr lang="ru-RU" dirty="0" err="1" smtClean="0"/>
              <a:t>рибальство</a:t>
            </a:r>
            <a:r>
              <a:rPr lang="ru-RU" dirty="0" smtClean="0"/>
              <a:t> та </a:t>
            </a:r>
            <a:r>
              <a:rPr lang="ru-RU" dirty="0" err="1" smtClean="0"/>
              <a:t>рибництво</a:t>
            </a:r>
            <a:r>
              <a:rPr lang="ru-RU" dirty="0" smtClean="0"/>
              <a:t>, </a:t>
            </a:r>
            <a:r>
              <a:rPr lang="ru-RU" dirty="0" err="1" smtClean="0"/>
              <a:t>видобуток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вирощування</a:t>
            </a:r>
            <a:r>
              <a:rPr lang="ru-RU" dirty="0" smtClean="0"/>
              <a:t> </a:t>
            </a:r>
            <a:r>
              <a:rPr lang="ru-RU" dirty="0" err="1" smtClean="0"/>
              <a:t>морепродуктів</a:t>
            </a:r>
            <a:r>
              <a:rPr lang="ru-RU" dirty="0" smtClean="0"/>
              <a:t>. </a:t>
            </a:r>
            <a:r>
              <a:rPr lang="ru-RU" dirty="0" err="1" smtClean="0"/>
              <a:t>Морепродукти</a:t>
            </a:r>
            <a:r>
              <a:rPr lang="ru-RU" dirty="0" smtClean="0"/>
              <a:t> у </a:t>
            </a:r>
            <a:r>
              <a:rPr lang="ru-RU" dirty="0" err="1" smtClean="0"/>
              <a:t>В'єтнамі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дешеві</a:t>
            </a:r>
            <a:r>
              <a:rPr lang="ru-RU" dirty="0" smtClean="0"/>
              <a:t>. </a:t>
            </a:r>
            <a:r>
              <a:rPr lang="ru-RU" dirty="0" err="1" smtClean="0"/>
              <a:t>Загальний</a:t>
            </a:r>
            <a:r>
              <a:rPr lang="ru-RU" dirty="0" smtClean="0"/>
              <a:t> </a:t>
            </a:r>
            <a:r>
              <a:rPr lang="ru-RU" dirty="0" err="1" smtClean="0"/>
              <a:t>експорт</a:t>
            </a:r>
            <a:r>
              <a:rPr lang="ru-RU" dirty="0" smtClean="0"/>
              <a:t> </a:t>
            </a:r>
            <a:r>
              <a:rPr lang="ru-RU" dirty="0" err="1" smtClean="0"/>
              <a:t>морепродуктів</a:t>
            </a:r>
            <a:r>
              <a:rPr lang="ru-RU" dirty="0" smtClean="0"/>
              <a:t> становить </a:t>
            </a:r>
            <a:r>
              <a:rPr lang="ru-RU" dirty="0" err="1" smtClean="0"/>
              <a:t>близько</a:t>
            </a:r>
            <a:r>
              <a:rPr lang="ru-RU" dirty="0" smtClean="0"/>
              <a:t> $ 3,5 млрд. на </a:t>
            </a:r>
            <a:r>
              <a:rPr lang="ru-RU" dirty="0" err="1" smtClean="0"/>
              <a:t>рік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dsc_82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 descr="0408Ec01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2276475"/>
            <a:ext cx="5715000" cy="40290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00034" y="214290"/>
            <a:ext cx="778674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Виробництво</a:t>
            </a:r>
            <a:r>
              <a:rPr lang="ru-RU" sz="2400" dirty="0" smtClean="0"/>
              <a:t> </a:t>
            </a:r>
            <a:r>
              <a:rPr lang="ru-RU" sz="2400" dirty="0" err="1" smtClean="0"/>
              <a:t>одягу</a:t>
            </a:r>
            <a:r>
              <a:rPr lang="ru-RU" sz="2400" dirty="0" smtClean="0"/>
              <a:t> та </a:t>
            </a:r>
            <a:r>
              <a:rPr lang="ru-RU" sz="2400" dirty="0" err="1" smtClean="0"/>
              <a:t>взуття</a:t>
            </a:r>
            <a:r>
              <a:rPr lang="ru-RU" sz="2400" dirty="0" smtClean="0"/>
              <a:t> </a:t>
            </a:r>
          </a:p>
          <a:p>
            <a:r>
              <a:rPr lang="ru-RU" dirty="0" err="1" smtClean="0"/>
              <a:t>В'єтнам</a:t>
            </a:r>
            <a:r>
              <a:rPr lang="ru-RU" dirty="0" smtClean="0"/>
              <a:t> </a:t>
            </a:r>
            <a:r>
              <a:rPr lang="ru-RU" dirty="0" err="1" smtClean="0"/>
              <a:t>виробляє</a:t>
            </a:r>
            <a:r>
              <a:rPr lang="ru-RU" dirty="0" smtClean="0"/>
              <a:t> </a:t>
            </a:r>
            <a:r>
              <a:rPr lang="ru-RU" dirty="0" err="1" smtClean="0"/>
              <a:t>величезну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одягу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взуття</a:t>
            </a:r>
            <a:r>
              <a:rPr lang="ru-RU" dirty="0" smtClean="0"/>
              <a:t>, в основному, на </a:t>
            </a:r>
            <a:r>
              <a:rPr lang="ru-RU" dirty="0" err="1" smtClean="0"/>
              <a:t>експорт</a:t>
            </a:r>
            <a:r>
              <a:rPr lang="ru-RU" dirty="0" smtClean="0"/>
              <a:t>. </a:t>
            </a:r>
            <a:r>
              <a:rPr lang="ru-RU" dirty="0" err="1" smtClean="0"/>
              <a:t>Країни</a:t>
            </a:r>
            <a:r>
              <a:rPr lang="ru-RU" dirty="0" smtClean="0"/>
              <a:t> ЄС </a:t>
            </a:r>
            <a:r>
              <a:rPr lang="ru-RU" dirty="0" err="1" smtClean="0"/>
              <a:t>неодноразово</a:t>
            </a:r>
            <a:r>
              <a:rPr lang="ru-RU" dirty="0" smtClean="0"/>
              <a:t> </a:t>
            </a:r>
            <a:r>
              <a:rPr lang="ru-RU" dirty="0" err="1" smtClean="0"/>
              <a:t>робили</a:t>
            </a:r>
            <a:r>
              <a:rPr lang="ru-RU" dirty="0" smtClean="0"/>
              <a:t> </a:t>
            </a:r>
            <a:r>
              <a:rPr lang="ru-RU" dirty="0" err="1" smtClean="0"/>
              <a:t>зусилля</a:t>
            </a:r>
            <a:r>
              <a:rPr lang="ru-RU" dirty="0" smtClean="0"/>
              <a:t> по </a:t>
            </a:r>
            <a:r>
              <a:rPr lang="ru-RU" dirty="0" err="1" smtClean="0"/>
              <a:t>огорожі</a:t>
            </a:r>
            <a:r>
              <a:rPr lang="ru-RU" dirty="0" smtClean="0"/>
              <a:t> </a:t>
            </a:r>
            <a:r>
              <a:rPr lang="ru-RU" dirty="0" err="1" smtClean="0"/>
              <a:t>свого</a:t>
            </a:r>
            <a:r>
              <a:rPr lang="ru-RU" dirty="0" smtClean="0"/>
              <a:t> ринку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якісних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дешевих</a:t>
            </a:r>
            <a:r>
              <a:rPr lang="ru-RU" dirty="0" smtClean="0"/>
              <a:t> </a:t>
            </a:r>
            <a:r>
              <a:rPr lang="ru-RU" dirty="0" err="1" smtClean="0"/>
              <a:t>товарів</a:t>
            </a:r>
            <a:r>
              <a:rPr lang="ru-RU" dirty="0" smtClean="0"/>
              <a:t> </a:t>
            </a:r>
            <a:r>
              <a:rPr lang="ru-RU" dirty="0" err="1" smtClean="0"/>
              <a:t>легкої</a:t>
            </a:r>
            <a:r>
              <a:rPr lang="ru-RU" dirty="0" smtClean="0"/>
              <a:t> </a:t>
            </a:r>
            <a:r>
              <a:rPr lang="ru-RU" dirty="0" err="1" smtClean="0"/>
              <a:t>промисловості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В'єтнаму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марно</a:t>
            </a:r>
            <a:r>
              <a:rPr lang="ru-RU" dirty="0" smtClean="0"/>
              <a:t>. </a:t>
            </a:r>
            <a:r>
              <a:rPr lang="ru-RU" dirty="0" err="1" smtClean="0"/>
              <a:t>Ринок</a:t>
            </a:r>
            <a:r>
              <a:rPr lang="ru-RU" dirty="0" smtClean="0"/>
              <a:t> </a:t>
            </a:r>
            <a:r>
              <a:rPr lang="ru-RU" dirty="0" err="1" smtClean="0"/>
              <a:t>диктує</a:t>
            </a:r>
            <a:r>
              <a:rPr lang="ru-RU" dirty="0" smtClean="0"/>
              <a:t> </a:t>
            </a:r>
            <a:r>
              <a:rPr lang="ru-RU" dirty="0" err="1" smtClean="0"/>
              <a:t>свої</a:t>
            </a:r>
            <a:r>
              <a:rPr lang="ru-RU" dirty="0" smtClean="0"/>
              <a:t> </a:t>
            </a:r>
            <a:r>
              <a:rPr lang="ru-RU" dirty="0" err="1" smtClean="0"/>
              <a:t>умови</a:t>
            </a:r>
            <a:r>
              <a:rPr lang="ru-RU" dirty="0" smtClean="0"/>
              <a:t>, </a:t>
            </a:r>
            <a:r>
              <a:rPr lang="ru-RU" dirty="0" err="1" smtClean="0"/>
              <a:t>європейські</a:t>
            </a:r>
            <a:r>
              <a:rPr lang="ru-RU" dirty="0" smtClean="0"/>
              <a:t> </a:t>
            </a:r>
            <a:r>
              <a:rPr lang="ru-RU" dirty="0" err="1" smtClean="0"/>
              <a:t>покупці</a:t>
            </a:r>
            <a:r>
              <a:rPr lang="ru-RU" dirty="0" smtClean="0"/>
              <a:t> </a:t>
            </a:r>
            <a:r>
              <a:rPr lang="ru-RU" dirty="0" err="1" smtClean="0"/>
              <a:t>роблять</a:t>
            </a:r>
            <a:r>
              <a:rPr lang="ru-RU" dirty="0" smtClean="0"/>
              <a:t> </a:t>
            </a:r>
            <a:r>
              <a:rPr lang="ru-RU" dirty="0" err="1" smtClean="0"/>
              <a:t>вибір</a:t>
            </a:r>
            <a:r>
              <a:rPr lang="ru-RU" dirty="0" smtClean="0"/>
              <a:t> на </a:t>
            </a:r>
            <a:r>
              <a:rPr lang="ru-RU" dirty="0" err="1" smtClean="0"/>
              <a:t>користь</a:t>
            </a:r>
            <a:r>
              <a:rPr lang="ru-RU" dirty="0" smtClean="0"/>
              <a:t> </a:t>
            </a:r>
            <a:r>
              <a:rPr lang="ru-RU" dirty="0" err="1" smtClean="0"/>
              <a:t>в'єтнамських</a:t>
            </a:r>
            <a:r>
              <a:rPr lang="ru-RU" dirty="0" smtClean="0"/>
              <a:t> </a:t>
            </a:r>
            <a:r>
              <a:rPr lang="ru-RU" dirty="0" err="1" smtClean="0"/>
              <a:t>товарів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WordArt 5"/>
          <p:cNvSpPr>
            <a:spLocks noChangeArrowheads="1" noChangeShapeType="1" noTextEdit="1"/>
          </p:cNvSpPr>
          <p:nvPr/>
        </p:nvSpPr>
        <p:spPr bwMode="auto">
          <a:xfrm>
            <a:off x="250825" y="115888"/>
            <a:ext cx="3678233" cy="81278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720" dirty="0" err="1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Населення</a:t>
            </a:r>
            <a:endParaRPr lang="ru-RU" sz="3600" kern="10" spc="72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AAAAAA"/>
                  </a:gs>
                  <a:gs pos="100000">
                    <a:srgbClr val="FFFFFF"/>
                  </a:gs>
                </a:gsLst>
                <a:lin ang="5400000" scaled="1"/>
              </a:gradFill>
              <a:effectLst>
                <a:outerShdw dist="45791" dir="3378596" algn="ctr" rotWithShape="0">
                  <a:srgbClr val="4D4D4D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13319" name="Picture 7" descr="bud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3789363"/>
            <a:ext cx="4716462" cy="289083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3320" name="Picture 8" descr="vietnam_peop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357166"/>
            <a:ext cx="4392613" cy="32416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14282" y="1214422"/>
            <a:ext cx="41434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Найчисленніша</a:t>
            </a:r>
            <a:r>
              <a:rPr lang="ru-RU" dirty="0" smtClean="0"/>
              <a:t> </a:t>
            </a:r>
            <a:r>
              <a:rPr lang="ru-RU" dirty="0" err="1" smtClean="0"/>
              <a:t>етнічна</a:t>
            </a:r>
            <a:r>
              <a:rPr lang="ru-RU" dirty="0" smtClean="0"/>
              <a:t> </a:t>
            </a:r>
            <a:r>
              <a:rPr lang="ru-RU" dirty="0" err="1" smtClean="0"/>
              <a:t>група</a:t>
            </a:r>
            <a:r>
              <a:rPr lang="ru-RU" dirty="0" smtClean="0"/>
              <a:t> - </a:t>
            </a:r>
            <a:r>
              <a:rPr lang="ru-RU" dirty="0" err="1" smtClean="0"/>
              <a:t>в'є</a:t>
            </a:r>
            <a:r>
              <a:rPr lang="ru-RU" dirty="0" smtClean="0"/>
              <a:t> (</a:t>
            </a:r>
            <a:r>
              <a:rPr lang="ru-RU" dirty="0" err="1" smtClean="0"/>
              <a:t>більше</a:t>
            </a:r>
            <a:r>
              <a:rPr lang="ru-RU" dirty="0" smtClean="0"/>
              <a:t> 85%). У </a:t>
            </a:r>
            <a:r>
              <a:rPr lang="ru-RU" dirty="0" err="1" smtClean="0"/>
              <a:t>країні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проживають</a:t>
            </a:r>
            <a:r>
              <a:rPr lang="ru-RU" dirty="0" smtClean="0"/>
              <a:t> </a:t>
            </a:r>
            <a:r>
              <a:rPr lang="ru-RU" dirty="0" err="1" smtClean="0"/>
              <a:t>китайці</a:t>
            </a:r>
            <a:r>
              <a:rPr lang="ru-RU" dirty="0" smtClean="0"/>
              <a:t>, </a:t>
            </a:r>
            <a:r>
              <a:rPr lang="ru-RU" dirty="0" err="1" smtClean="0"/>
              <a:t>тайці</a:t>
            </a:r>
            <a:r>
              <a:rPr lang="ru-RU" dirty="0" smtClean="0"/>
              <a:t>, </a:t>
            </a:r>
            <a:r>
              <a:rPr lang="ru-RU" dirty="0" err="1" smtClean="0"/>
              <a:t>кхмери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другіе.85% </a:t>
            </a:r>
            <a:r>
              <a:rPr lang="ru-RU" dirty="0" err="1" smtClean="0"/>
              <a:t>населення</a:t>
            </a:r>
            <a:r>
              <a:rPr lang="ru-RU" dirty="0" smtClean="0"/>
              <a:t> </a:t>
            </a:r>
            <a:r>
              <a:rPr lang="ru-RU" dirty="0" err="1" smtClean="0"/>
              <a:t>сповідують</a:t>
            </a:r>
            <a:r>
              <a:rPr lang="ru-RU" dirty="0" smtClean="0"/>
              <a:t> буддизм </a:t>
            </a:r>
            <a:r>
              <a:rPr lang="ru-RU" dirty="0" err="1" smtClean="0"/>
              <a:t>Махаяни</a:t>
            </a:r>
            <a:r>
              <a:rPr lang="ru-RU" dirty="0" smtClean="0"/>
              <a:t>, 8% - </a:t>
            </a:r>
            <a:r>
              <a:rPr lang="ru-RU" dirty="0" err="1" smtClean="0"/>
              <a:t>християни</a:t>
            </a:r>
            <a:r>
              <a:rPr lang="ru-RU" dirty="0" smtClean="0"/>
              <a:t> (7% католики </a:t>
            </a:r>
            <a:r>
              <a:rPr lang="ru-RU" dirty="0" err="1" smtClean="0"/>
              <a:t>і</a:t>
            </a:r>
            <a:r>
              <a:rPr lang="ru-RU" dirty="0" smtClean="0"/>
              <a:t> 1% </a:t>
            </a:r>
            <a:r>
              <a:rPr lang="ru-RU" dirty="0" err="1" smtClean="0"/>
              <a:t>протестанти</a:t>
            </a:r>
            <a:r>
              <a:rPr lang="ru-RU" dirty="0" smtClean="0"/>
              <a:t>), 3% </a:t>
            </a:r>
            <a:r>
              <a:rPr lang="ru-RU" dirty="0" err="1" smtClean="0"/>
              <a:t>дотримуються</a:t>
            </a:r>
            <a:r>
              <a:rPr lang="ru-RU" dirty="0" smtClean="0"/>
              <a:t> </a:t>
            </a:r>
            <a:r>
              <a:rPr lang="ru-RU" dirty="0" err="1" smtClean="0"/>
              <a:t>вчення</a:t>
            </a:r>
            <a:r>
              <a:rPr lang="ru-RU" dirty="0" smtClean="0"/>
              <a:t> </a:t>
            </a:r>
            <a:r>
              <a:rPr lang="ru-RU" dirty="0" err="1" smtClean="0"/>
              <a:t>синкретичної</a:t>
            </a:r>
            <a:r>
              <a:rPr lang="ru-RU" dirty="0" smtClean="0"/>
              <a:t> </a:t>
            </a:r>
            <a:r>
              <a:rPr lang="ru-RU" dirty="0" err="1" smtClean="0"/>
              <a:t>релігії</a:t>
            </a:r>
            <a:r>
              <a:rPr lang="ru-RU" dirty="0" smtClean="0"/>
              <a:t> </a:t>
            </a:r>
            <a:r>
              <a:rPr lang="ru-RU" dirty="0" err="1" smtClean="0"/>
              <a:t>Као</a:t>
            </a:r>
            <a:r>
              <a:rPr lang="ru-RU" dirty="0" smtClean="0"/>
              <a:t> Дай.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715008" y="4786322"/>
            <a:ext cx="3143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Діюча</a:t>
            </a:r>
            <a:r>
              <a:rPr lang="ru-RU" dirty="0" smtClean="0"/>
              <a:t> </a:t>
            </a:r>
            <a:r>
              <a:rPr lang="ru-RU" dirty="0" err="1" smtClean="0"/>
              <a:t>буддійська</a:t>
            </a:r>
            <a:r>
              <a:rPr lang="ru-RU" dirty="0" smtClean="0"/>
              <a:t> пагода в м. </a:t>
            </a:r>
            <a:r>
              <a:rPr lang="ru-RU" dirty="0" err="1" smtClean="0"/>
              <a:t>Хошіміне</a:t>
            </a:r>
            <a:endParaRPr lang="ru-RU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179388" y="0"/>
            <a:ext cx="40322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44037" name="Picture 5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6100" y="333375"/>
            <a:ext cx="4567238" cy="63357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57158" y="785794"/>
            <a:ext cx="364333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Сама </a:t>
            </a:r>
            <a:r>
              <a:rPr lang="ru-RU" dirty="0" err="1" smtClean="0"/>
              <a:t>назва</a:t>
            </a:r>
            <a:r>
              <a:rPr lang="ru-RU" dirty="0" smtClean="0"/>
              <a:t> </a:t>
            </a:r>
            <a:r>
              <a:rPr lang="ru-RU" dirty="0" err="1" smtClean="0"/>
              <a:t>В'єтнам</a:t>
            </a:r>
            <a:r>
              <a:rPr lang="ru-RU" dirty="0" smtClean="0"/>
              <a:t> </a:t>
            </a:r>
            <a:r>
              <a:rPr lang="ru-RU" dirty="0" err="1" smtClean="0"/>
              <a:t>викликає</a:t>
            </a:r>
            <a:r>
              <a:rPr lang="ru-RU" dirty="0" smtClean="0"/>
              <a:t> в </a:t>
            </a:r>
            <a:r>
              <a:rPr lang="ru-RU" dirty="0" err="1" smtClean="0"/>
              <a:t>уяві</a:t>
            </a:r>
            <a:r>
              <a:rPr lang="ru-RU" dirty="0" smtClean="0"/>
              <a:t> образ </a:t>
            </a:r>
            <a:r>
              <a:rPr lang="ru-RU" dirty="0" err="1" smtClean="0"/>
              <a:t>країни</a:t>
            </a:r>
            <a:r>
              <a:rPr lang="ru-RU" dirty="0" smtClean="0"/>
              <a:t>, </a:t>
            </a:r>
            <a:r>
              <a:rPr lang="ru-RU" dirty="0" err="1" smtClean="0"/>
              <a:t>обіймів</a:t>
            </a:r>
            <a:r>
              <a:rPr lang="ru-RU" dirty="0" smtClean="0"/>
              <a:t> </a:t>
            </a:r>
            <a:r>
              <a:rPr lang="ru-RU" dirty="0" err="1" smtClean="0"/>
              <a:t>десятиліттями</a:t>
            </a:r>
            <a:r>
              <a:rPr lang="ru-RU" dirty="0" smtClean="0"/>
              <a:t> </a:t>
            </a:r>
            <a:r>
              <a:rPr lang="ru-RU" dirty="0" err="1" smtClean="0"/>
              <a:t>війни</a:t>
            </a:r>
            <a:r>
              <a:rPr lang="ru-RU" dirty="0" smtClean="0"/>
              <a:t>, людей,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біжать</a:t>
            </a:r>
            <a:r>
              <a:rPr lang="ru-RU" dirty="0" smtClean="0"/>
              <a:t> в </a:t>
            </a:r>
            <a:r>
              <a:rPr lang="ru-RU" dirty="0" err="1" smtClean="0"/>
              <a:t>укриття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бомб, </a:t>
            </a:r>
            <a:r>
              <a:rPr lang="ru-RU" dirty="0" err="1" smtClean="0"/>
              <a:t>зенітки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б'ють</a:t>
            </a:r>
            <a:r>
              <a:rPr lang="ru-RU" dirty="0" smtClean="0"/>
              <a:t> в небо.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образи</a:t>
            </a:r>
            <a:r>
              <a:rPr lang="ru-RU" dirty="0" smtClean="0"/>
              <a:t>,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відразу</a:t>
            </a:r>
            <a:r>
              <a:rPr lang="ru-RU" dirty="0" smtClean="0"/>
              <a:t> ж </a:t>
            </a:r>
            <a:r>
              <a:rPr lang="ru-RU" dirty="0" err="1" smtClean="0"/>
              <a:t>спливаючі</a:t>
            </a:r>
            <a:r>
              <a:rPr lang="ru-RU" dirty="0" smtClean="0"/>
              <a:t> в </a:t>
            </a:r>
            <a:r>
              <a:rPr lang="ru-RU" dirty="0" err="1" smtClean="0"/>
              <a:t>пам'яті</a:t>
            </a:r>
            <a:r>
              <a:rPr lang="ru-RU" dirty="0" smtClean="0"/>
              <a:t>, -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мальовнича</a:t>
            </a:r>
            <a:r>
              <a:rPr lang="ru-RU" dirty="0" smtClean="0"/>
              <a:t> Бухта </a:t>
            </a:r>
            <a:r>
              <a:rPr lang="ru-RU" dirty="0" err="1" smtClean="0"/>
              <a:t>Халонг</a:t>
            </a:r>
            <a:r>
              <a:rPr lang="ru-RU" dirty="0" smtClean="0"/>
              <a:t>, </a:t>
            </a:r>
            <a:r>
              <a:rPr lang="ru-RU" dirty="0" err="1" smtClean="0"/>
              <a:t>селяни</a:t>
            </a:r>
            <a:r>
              <a:rPr lang="ru-RU" dirty="0" smtClean="0"/>
              <a:t> на </a:t>
            </a:r>
            <a:r>
              <a:rPr lang="ru-RU" dirty="0" err="1" smtClean="0"/>
              <a:t>безкрайніх</a:t>
            </a:r>
            <a:r>
              <a:rPr lang="ru-RU" dirty="0" smtClean="0"/>
              <a:t> </a:t>
            </a:r>
            <a:r>
              <a:rPr lang="ru-RU" dirty="0" err="1" smtClean="0"/>
              <a:t>рисових</a:t>
            </a:r>
            <a:r>
              <a:rPr lang="ru-RU" dirty="0" smtClean="0"/>
              <a:t> полях, </a:t>
            </a:r>
            <a:r>
              <a:rPr lang="ru-RU" dirty="0" err="1" smtClean="0"/>
              <a:t>традиційні</a:t>
            </a:r>
            <a:r>
              <a:rPr lang="ru-RU" dirty="0" smtClean="0"/>
              <a:t> </a:t>
            </a:r>
            <a:r>
              <a:rPr lang="ru-RU" dirty="0" err="1" smtClean="0"/>
              <a:t>трикутні</a:t>
            </a:r>
            <a:r>
              <a:rPr lang="ru-RU" dirty="0" smtClean="0"/>
              <a:t> </a:t>
            </a:r>
            <a:r>
              <a:rPr lang="ru-RU" dirty="0" err="1" smtClean="0"/>
              <a:t>капелюхи</a:t>
            </a:r>
            <a:r>
              <a:rPr lang="ru-RU" dirty="0" smtClean="0"/>
              <a:t> ... </a:t>
            </a:r>
          </a:p>
          <a:p>
            <a:r>
              <a:rPr lang="ru-RU" dirty="0" err="1" smtClean="0"/>
              <a:t>Однак</a:t>
            </a:r>
            <a:r>
              <a:rPr lang="ru-RU" dirty="0" smtClean="0"/>
              <a:t> правдою </a:t>
            </a:r>
            <a:r>
              <a:rPr lang="ru-RU" dirty="0" err="1" smtClean="0"/>
              <a:t>є</a:t>
            </a:r>
            <a:r>
              <a:rPr lang="ru-RU" dirty="0" smtClean="0"/>
              <a:t> те,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В'єтнам</a:t>
            </a:r>
            <a:r>
              <a:rPr lang="ru-RU" dirty="0" smtClean="0"/>
              <a:t> </a:t>
            </a:r>
            <a:r>
              <a:rPr lang="ru-RU" dirty="0" err="1" smtClean="0"/>
              <a:t>набагато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, </a:t>
            </a:r>
            <a:r>
              <a:rPr lang="ru-RU" dirty="0" err="1" smtClean="0"/>
              <a:t>ніж</a:t>
            </a:r>
            <a:r>
              <a:rPr lang="ru-RU" dirty="0" smtClean="0"/>
              <a:t> </a:t>
            </a:r>
            <a:r>
              <a:rPr lang="ru-RU" dirty="0" err="1" smtClean="0"/>
              <a:t>усі</a:t>
            </a:r>
            <a:r>
              <a:rPr lang="ru-RU" dirty="0" smtClean="0"/>
              <a:t>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образи</a:t>
            </a:r>
            <a:r>
              <a:rPr lang="ru-RU" dirty="0" smtClean="0"/>
              <a:t>.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війни</a:t>
            </a:r>
            <a:r>
              <a:rPr lang="ru-RU" dirty="0" smtClean="0"/>
              <a:t> </a:t>
            </a:r>
            <a:r>
              <a:rPr lang="ru-RU" dirty="0" err="1" smtClean="0"/>
              <a:t>країна</a:t>
            </a:r>
            <a:r>
              <a:rPr lang="ru-RU" dirty="0" smtClean="0"/>
              <a:t> </a:t>
            </a:r>
            <a:r>
              <a:rPr lang="ru-RU" dirty="0" err="1" smtClean="0"/>
              <a:t>зуміла</a:t>
            </a:r>
            <a:r>
              <a:rPr lang="ru-RU" dirty="0" smtClean="0"/>
              <a:t> </a:t>
            </a:r>
            <a:r>
              <a:rPr lang="ru-RU" dirty="0" err="1" smtClean="0"/>
              <a:t>піднятися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економічної</a:t>
            </a:r>
            <a:r>
              <a:rPr lang="ru-RU" dirty="0" smtClean="0"/>
              <a:t> </a:t>
            </a:r>
            <a:r>
              <a:rPr lang="ru-RU" dirty="0" err="1" smtClean="0"/>
              <a:t>розрухи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прагне</a:t>
            </a:r>
            <a:r>
              <a:rPr lang="ru-RU" dirty="0" smtClean="0"/>
              <a:t> </a:t>
            </a:r>
            <a:r>
              <a:rPr lang="ru-RU" dirty="0" err="1" smtClean="0"/>
              <a:t>знову</a:t>
            </a:r>
            <a:r>
              <a:rPr lang="ru-RU" dirty="0" smtClean="0"/>
              <a:t> </a:t>
            </a:r>
            <a:r>
              <a:rPr lang="ru-RU" dirty="0" err="1" smtClean="0"/>
              <a:t>знайти</a:t>
            </a:r>
            <a:r>
              <a:rPr lang="ru-RU" dirty="0" smtClean="0"/>
              <a:t> себе в </a:t>
            </a:r>
            <a:r>
              <a:rPr lang="ru-RU" dirty="0" err="1" smtClean="0"/>
              <a:t>якості</a:t>
            </a:r>
            <a:r>
              <a:rPr lang="ru-RU" dirty="0" smtClean="0"/>
              <a:t> потужного </a:t>
            </a:r>
            <a:r>
              <a:rPr lang="ru-RU" dirty="0" err="1" smtClean="0"/>
              <a:t>промислового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торгового </a:t>
            </a:r>
            <a:r>
              <a:rPr lang="ru-RU" dirty="0" err="1" smtClean="0"/>
              <a:t>вузла</a:t>
            </a:r>
            <a:r>
              <a:rPr lang="ru-RU" dirty="0" smtClean="0"/>
              <a:t> </a:t>
            </a:r>
            <a:r>
              <a:rPr lang="ru-RU" dirty="0" err="1" smtClean="0"/>
              <a:t>Південно-Східної</a:t>
            </a:r>
            <a:r>
              <a:rPr lang="ru-RU" dirty="0" smtClean="0"/>
              <a:t> </a:t>
            </a:r>
            <a:r>
              <a:rPr lang="ru-RU" dirty="0" err="1" smtClean="0"/>
              <a:t>Азії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323850" y="188913"/>
            <a:ext cx="71151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3600" dirty="0" err="1" smtClean="0">
                <a:solidFill>
                  <a:schemeClr val="tx2"/>
                </a:solidFill>
                <a:latin typeface="Monotype Corsiva" pitchFamily="66" charset="0"/>
              </a:rPr>
              <a:t>Соціалістична</a:t>
            </a:r>
            <a:r>
              <a:rPr lang="ru-RU" sz="3600" dirty="0" smtClean="0">
                <a:solidFill>
                  <a:schemeClr val="tx2"/>
                </a:solidFill>
                <a:latin typeface="Monotype Corsiva" pitchFamily="66" charset="0"/>
              </a:rPr>
              <a:t> </a:t>
            </a:r>
            <a:r>
              <a:rPr lang="ru-RU" sz="3600" dirty="0" err="1" smtClean="0">
                <a:solidFill>
                  <a:schemeClr val="tx2"/>
                </a:solidFill>
                <a:latin typeface="Monotype Corsiva" pitchFamily="66" charset="0"/>
              </a:rPr>
              <a:t>Республіка</a:t>
            </a:r>
            <a:r>
              <a:rPr lang="ru-RU" sz="3600" dirty="0" smtClean="0">
                <a:solidFill>
                  <a:schemeClr val="tx2"/>
                </a:solidFill>
                <a:latin typeface="Monotype Corsiva" pitchFamily="66" charset="0"/>
              </a:rPr>
              <a:t> </a:t>
            </a:r>
            <a:r>
              <a:rPr lang="ru-RU" sz="3600" dirty="0" err="1" smtClean="0">
                <a:solidFill>
                  <a:schemeClr val="tx2"/>
                </a:solidFill>
                <a:latin typeface="Monotype Corsiva" pitchFamily="66" charset="0"/>
              </a:rPr>
              <a:t>В'єтнам</a:t>
            </a:r>
            <a:r>
              <a:rPr lang="ru-RU" sz="3600" dirty="0" smtClean="0">
                <a:solidFill>
                  <a:schemeClr val="tx2"/>
                </a:solidFill>
                <a:latin typeface="Monotype Corsiva" pitchFamily="66" charset="0"/>
              </a:rPr>
              <a:t> </a:t>
            </a:r>
            <a:r>
              <a:rPr lang="ru-RU" sz="3600" dirty="0">
                <a:solidFill>
                  <a:schemeClr val="tx2"/>
                </a:solidFill>
                <a:latin typeface="Monotype Corsiva" pitchFamily="66" charset="0"/>
              </a:rPr>
              <a:t/>
            </a:r>
            <a:br>
              <a:rPr lang="ru-RU" sz="3600" dirty="0">
                <a:solidFill>
                  <a:schemeClr val="tx2"/>
                </a:solidFill>
                <a:latin typeface="Monotype Corsiva" pitchFamily="66" charset="0"/>
              </a:rPr>
            </a:br>
            <a:r>
              <a:rPr lang="ru-RU" sz="3600" b="1" dirty="0" err="1">
                <a:solidFill>
                  <a:schemeClr val="tx2"/>
                </a:solidFill>
                <a:latin typeface="Monotype Corsiva" pitchFamily="66" charset="0"/>
              </a:rPr>
              <a:t>Cộng Hòa</a:t>
            </a:r>
            <a:r>
              <a:rPr lang="ru-RU" sz="3600" b="1" dirty="0">
                <a:solidFill>
                  <a:schemeClr val="tx2"/>
                </a:solidFill>
                <a:latin typeface="Monotype Corsiva" pitchFamily="66" charset="0"/>
              </a:rPr>
              <a:t> </a:t>
            </a:r>
            <a:r>
              <a:rPr lang="ru-RU" sz="3600" b="1" dirty="0" err="1">
                <a:solidFill>
                  <a:schemeClr val="tx2"/>
                </a:solidFill>
                <a:latin typeface="Monotype Corsiva" pitchFamily="66" charset="0"/>
              </a:rPr>
              <a:t>Xã</a:t>
            </a:r>
            <a:r>
              <a:rPr lang="ru-RU" sz="3600" b="1" dirty="0">
                <a:solidFill>
                  <a:schemeClr val="tx2"/>
                </a:solidFill>
                <a:latin typeface="Monotype Corsiva" pitchFamily="66" charset="0"/>
              </a:rPr>
              <a:t> </a:t>
            </a:r>
            <a:r>
              <a:rPr lang="ru-RU" sz="3600" b="1" dirty="0" err="1">
                <a:solidFill>
                  <a:schemeClr val="tx2"/>
                </a:solidFill>
                <a:latin typeface="Monotype Corsiva" pitchFamily="66" charset="0"/>
              </a:rPr>
              <a:t>Hội Chủ Nghĩa</a:t>
            </a:r>
            <a:r>
              <a:rPr lang="ru-RU" sz="3600" b="1" dirty="0">
                <a:solidFill>
                  <a:schemeClr val="tx2"/>
                </a:solidFill>
                <a:latin typeface="Monotype Corsiva" pitchFamily="66" charset="0"/>
              </a:rPr>
              <a:t> </a:t>
            </a:r>
            <a:r>
              <a:rPr lang="ru-RU" sz="3600" b="1" dirty="0" err="1">
                <a:solidFill>
                  <a:schemeClr val="tx2"/>
                </a:solidFill>
                <a:latin typeface="Monotype Corsiva" pitchFamily="66" charset="0"/>
              </a:rPr>
              <a:t>Việt Nam</a:t>
            </a:r>
            <a:r>
              <a:rPr lang="ru-RU" sz="3600" dirty="0">
                <a:solidFill>
                  <a:schemeClr val="tx2"/>
                </a:solidFill>
                <a:latin typeface="Monotype Corsiva" pitchFamily="66" charset="0"/>
              </a:rPr>
              <a:t> </a:t>
            </a:r>
          </a:p>
        </p:txBody>
      </p:sp>
      <p:pic>
        <p:nvPicPr>
          <p:cNvPr id="19465" name="Picture 9" descr="vetn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1412875"/>
            <a:ext cx="3333750" cy="2667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9466" name="Picture 10" descr="pic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4292600"/>
            <a:ext cx="3527425" cy="235743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71472" y="1643050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Дата </a:t>
            </a:r>
            <a:r>
              <a:rPr lang="ru-RU" dirty="0" err="1" smtClean="0"/>
              <a:t>незалежності</a:t>
            </a:r>
            <a:r>
              <a:rPr lang="ru-RU" dirty="0" smtClean="0"/>
              <a:t> 2 </a:t>
            </a:r>
            <a:r>
              <a:rPr lang="ru-RU" dirty="0" err="1" smtClean="0"/>
              <a:t>вересня</a:t>
            </a:r>
            <a:r>
              <a:rPr lang="ru-RU" dirty="0" smtClean="0"/>
              <a:t> 1945 (</a:t>
            </a:r>
            <a:r>
              <a:rPr lang="ru-RU" dirty="0" err="1" smtClean="0"/>
              <a:t>проголошена</a:t>
            </a:r>
            <a:r>
              <a:rPr lang="ru-RU" dirty="0" smtClean="0"/>
              <a:t>) </a:t>
            </a:r>
          </a:p>
          <a:p>
            <a:r>
              <a:rPr lang="ru-RU" dirty="0" smtClean="0"/>
              <a:t>1954 (</a:t>
            </a:r>
            <a:r>
              <a:rPr lang="ru-RU" dirty="0" err="1" smtClean="0"/>
              <a:t>Визнано</a:t>
            </a:r>
            <a:r>
              <a:rPr lang="ru-RU" dirty="0" smtClean="0"/>
              <a:t>) (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Франції</a:t>
            </a:r>
            <a:r>
              <a:rPr lang="ru-RU" dirty="0" smtClean="0"/>
              <a:t>) </a:t>
            </a:r>
          </a:p>
          <a:p>
            <a:r>
              <a:rPr lang="ru-RU" dirty="0" err="1" smtClean="0"/>
              <a:t>Офіційна</a:t>
            </a:r>
            <a:r>
              <a:rPr lang="ru-RU" dirty="0" smtClean="0"/>
              <a:t> </a:t>
            </a:r>
            <a:r>
              <a:rPr lang="ru-RU" dirty="0" err="1" smtClean="0"/>
              <a:t>мова</a:t>
            </a:r>
            <a:r>
              <a:rPr lang="ru-RU" dirty="0" smtClean="0"/>
              <a:t> </a:t>
            </a:r>
            <a:r>
              <a:rPr lang="ru-RU" dirty="0" err="1" smtClean="0"/>
              <a:t>Вєтнамська</a:t>
            </a:r>
            <a:r>
              <a:rPr lang="ru-RU" dirty="0" smtClean="0"/>
              <a:t> </a:t>
            </a:r>
          </a:p>
          <a:p>
            <a:r>
              <a:rPr lang="ru-RU" dirty="0" err="1" smtClean="0"/>
              <a:t>Столиця</a:t>
            </a:r>
            <a:r>
              <a:rPr lang="ru-RU" dirty="0" smtClean="0"/>
              <a:t> Ханой </a:t>
            </a:r>
          </a:p>
          <a:p>
            <a:r>
              <a:rPr lang="ru-RU" dirty="0" err="1" smtClean="0"/>
              <a:t>Найбільші</a:t>
            </a:r>
            <a:r>
              <a:rPr lang="ru-RU" dirty="0" smtClean="0"/>
              <a:t> </a:t>
            </a:r>
            <a:r>
              <a:rPr lang="ru-RU" dirty="0" err="1" smtClean="0"/>
              <a:t>міста</a:t>
            </a:r>
            <a:r>
              <a:rPr lang="ru-RU" dirty="0" smtClean="0"/>
              <a:t> </a:t>
            </a:r>
            <a:r>
              <a:rPr lang="ru-RU" dirty="0" err="1" smtClean="0"/>
              <a:t>Хошімін</a:t>
            </a:r>
            <a:r>
              <a:rPr lang="ru-RU" dirty="0" smtClean="0"/>
              <a:t>, Ханой </a:t>
            </a:r>
          </a:p>
          <a:p>
            <a:r>
              <a:rPr lang="ru-RU" dirty="0" smtClean="0"/>
              <a:t>Форма </a:t>
            </a:r>
            <a:r>
              <a:rPr lang="ru-RU" dirty="0" err="1" smtClean="0"/>
              <a:t>правління</a:t>
            </a:r>
            <a:r>
              <a:rPr lang="ru-RU" dirty="0" smtClean="0"/>
              <a:t> </a:t>
            </a:r>
            <a:r>
              <a:rPr lang="ru-RU" dirty="0" err="1" smtClean="0"/>
              <a:t>Парламентська</a:t>
            </a:r>
            <a:r>
              <a:rPr lang="ru-RU" dirty="0" smtClean="0"/>
              <a:t> </a:t>
            </a:r>
            <a:r>
              <a:rPr lang="ru-RU" dirty="0" err="1" smtClean="0"/>
              <a:t>республіка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однопартійною</a:t>
            </a:r>
            <a:r>
              <a:rPr lang="ru-RU" dirty="0" smtClean="0"/>
              <a:t> системою </a:t>
            </a:r>
          </a:p>
          <a:p>
            <a:r>
              <a:rPr lang="ru-RU" dirty="0" smtClean="0"/>
              <a:t>Президент </a:t>
            </a:r>
            <a:r>
              <a:rPr lang="ru-RU" dirty="0" err="1" smtClean="0"/>
              <a:t>Нгуєн</a:t>
            </a:r>
            <a:r>
              <a:rPr lang="ru-RU" dirty="0" smtClean="0"/>
              <a:t> </a:t>
            </a:r>
            <a:r>
              <a:rPr lang="ru-RU" dirty="0" err="1" smtClean="0"/>
              <a:t>Мінь</a:t>
            </a:r>
            <a:r>
              <a:rPr lang="ru-RU" dirty="0" smtClean="0"/>
              <a:t> </a:t>
            </a:r>
            <a:r>
              <a:rPr lang="ru-RU" dirty="0" err="1" smtClean="0"/>
              <a:t>ЧіетПремьер-міністр</a:t>
            </a:r>
            <a:r>
              <a:rPr lang="ru-RU" dirty="0" smtClean="0"/>
              <a:t> </a:t>
            </a:r>
            <a:r>
              <a:rPr lang="ru-RU" dirty="0" err="1" smtClean="0"/>
              <a:t>Нгуен</a:t>
            </a:r>
            <a:r>
              <a:rPr lang="ru-RU" dirty="0" smtClean="0"/>
              <a:t> Тан </a:t>
            </a:r>
            <a:r>
              <a:rPr lang="ru-RU" dirty="0" err="1" smtClean="0"/>
              <a:t>ЗунгТерріторія</a:t>
            </a:r>
            <a:r>
              <a:rPr lang="ru-RU" dirty="0" smtClean="0"/>
              <a:t> 65-а у </a:t>
            </a:r>
            <a:r>
              <a:rPr lang="ru-RU" dirty="0" err="1" smtClean="0"/>
              <a:t>світі</a:t>
            </a:r>
            <a:r>
              <a:rPr lang="ru-RU" dirty="0" smtClean="0"/>
              <a:t> (329 560 км ²) </a:t>
            </a:r>
          </a:p>
          <a:p>
            <a:r>
              <a:rPr lang="ru-RU" dirty="0" smtClean="0"/>
              <a:t>1,3% </a:t>
            </a:r>
            <a:r>
              <a:rPr lang="ru-RU" dirty="0" err="1" smtClean="0"/>
              <a:t>водної</a:t>
            </a:r>
            <a:r>
              <a:rPr lang="ru-RU" dirty="0" smtClean="0"/>
              <a:t> </a:t>
            </a:r>
            <a:r>
              <a:rPr lang="ru-RU" dirty="0" err="1" smtClean="0"/>
              <a:t>поверхні</a:t>
            </a:r>
            <a:r>
              <a:rPr lang="ru-RU" dirty="0" smtClean="0"/>
              <a:t> </a:t>
            </a:r>
          </a:p>
          <a:p>
            <a:r>
              <a:rPr lang="ru-RU" dirty="0" err="1" smtClean="0"/>
              <a:t>Населення</a:t>
            </a:r>
            <a:r>
              <a:rPr lang="ru-RU" dirty="0" smtClean="0"/>
              <a:t> • </a:t>
            </a:r>
            <a:r>
              <a:rPr lang="ru-RU" dirty="0" err="1" smtClean="0"/>
              <a:t>Всього</a:t>
            </a:r>
            <a:r>
              <a:rPr lang="ru-RU" dirty="0" smtClean="0"/>
              <a:t> (2005) 83535576 </a:t>
            </a:r>
            <a:r>
              <a:rPr lang="ru-RU" dirty="0" err="1" smtClean="0"/>
              <a:t>чол</a:t>
            </a:r>
            <a:r>
              <a:rPr lang="ru-RU" dirty="0" smtClean="0"/>
              <a:t>. • </a:t>
            </a:r>
            <a:r>
              <a:rPr lang="ru-RU" dirty="0" err="1" smtClean="0"/>
              <a:t>Щільність</a:t>
            </a:r>
            <a:r>
              <a:rPr lang="ru-RU" dirty="0" smtClean="0"/>
              <a:t> 13-е у </a:t>
            </a:r>
            <a:r>
              <a:rPr lang="ru-RU" dirty="0" err="1" smtClean="0"/>
              <a:t>світі</a:t>
            </a:r>
            <a:r>
              <a:rPr lang="ru-RU" dirty="0" smtClean="0"/>
              <a:t> 253 </a:t>
            </a:r>
            <a:r>
              <a:rPr lang="ru-RU" dirty="0" err="1" smtClean="0"/>
              <a:t>чол</a:t>
            </a:r>
            <a:r>
              <a:rPr lang="ru-RU" dirty="0" smtClean="0"/>
              <a:t>. / км ² </a:t>
            </a:r>
          </a:p>
          <a:p>
            <a:r>
              <a:rPr lang="ru-RU" dirty="0" smtClean="0"/>
              <a:t>ВВП $ 81,328 </a:t>
            </a:r>
            <a:r>
              <a:rPr lang="ru-RU" dirty="0" err="1" smtClean="0"/>
              <a:t>млрдВалюта</a:t>
            </a:r>
            <a:r>
              <a:rPr lang="ru-RU" dirty="0" smtClean="0"/>
              <a:t> </a:t>
            </a:r>
            <a:r>
              <a:rPr lang="ru-RU" dirty="0" err="1" smtClean="0"/>
              <a:t>в'єтнамських</a:t>
            </a:r>
            <a:r>
              <a:rPr lang="ru-RU" dirty="0" smtClean="0"/>
              <a:t> </a:t>
            </a:r>
            <a:r>
              <a:rPr lang="ru-RU" dirty="0" err="1" smtClean="0"/>
              <a:t>донгів</a:t>
            </a:r>
            <a:r>
              <a:rPr lang="ru-RU" dirty="0" smtClean="0"/>
              <a:t> (</a:t>
            </a:r>
            <a:r>
              <a:rPr lang="en-US" dirty="0" smtClean="0"/>
              <a:t>VND)</a:t>
            </a:r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2" name="Picture 6" descr="27hano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722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383px-Рельеф_Вьетнам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333375"/>
            <a:ext cx="3952875" cy="619283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929190" y="642918"/>
            <a:ext cx="40004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	На </a:t>
            </a:r>
            <a:r>
              <a:rPr lang="ru-RU" sz="2000" dirty="0" err="1" smtClean="0"/>
              <a:t>заході</a:t>
            </a:r>
            <a:r>
              <a:rPr lang="ru-RU" sz="2000" dirty="0" smtClean="0"/>
              <a:t> </a:t>
            </a:r>
            <a:r>
              <a:rPr lang="ru-RU" sz="2000" dirty="0" err="1" smtClean="0"/>
              <a:t>межує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Лаосом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Камбоджею</a:t>
            </a:r>
            <a:r>
              <a:rPr lang="ru-RU" sz="2000" dirty="0" smtClean="0"/>
              <a:t>. На </a:t>
            </a:r>
            <a:r>
              <a:rPr lang="ru-RU" sz="2000" dirty="0" err="1" smtClean="0"/>
              <a:t>півночі</a:t>
            </a:r>
            <a:r>
              <a:rPr lang="ru-RU" sz="2000" dirty="0" smtClean="0"/>
              <a:t> -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Китаєм</a:t>
            </a:r>
            <a:r>
              <a:rPr lang="ru-RU" sz="2000" dirty="0" smtClean="0"/>
              <a:t>. </a:t>
            </a:r>
            <a:r>
              <a:rPr lang="ru-RU" sz="2000" dirty="0" err="1" smtClean="0"/>
              <a:t>Зі</a:t>
            </a:r>
            <a:r>
              <a:rPr lang="ru-RU" sz="2000" dirty="0" smtClean="0"/>
              <a:t> сходу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півдня</a:t>
            </a:r>
            <a:r>
              <a:rPr lang="ru-RU" sz="2000" dirty="0" smtClean="0"/>
              <a:t> </a:t>
            </a:r>
            <a:r>
              <a:rPr lang="ru-RU" sz="2000" dirty="0" err="1" smtClean="0"/>
              <a:t>омивається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Південно-Китайським</a:t>
            </a:r>
            <a:r>
              <a:rPr lang="ru-RU" sz="2000" dirty="0" smtClean="0"/>
              <a:t> морем. </a:t>
            </a:r>
          </a:p>
          <a:p>
            <a:r>
              <a:rPr lang="ru-RU" sz="2000" dirty="0" err="1" smtClean="0"/>
              <a:t>В'єтнам</a:t>
            </a:r>
            <a:r>
              <a:rPr lang="ru-RU" sz="2000" dirty="0" smtClean="0"/>
              <a:t> </a:t>
            </a:r>
            <a:r>
              <a:rPr lang="ru-RU" sz="2000" dirty="0" err="1" smtClean="0"/>
              <a:t>ділиться</a:t>
            </a:r>
            <a:r>
              <a:rPr lang="ru-RU" sz="2000" dirty="0" smtClean="0"/>
              <a:t> на 59 </a:t>
            </a:r>
            <a:r>
              <a:rPr lang="ru-RU" sz="2000" dirty="0" err="1" smtClean="0"/>
              <a:t>провінцій</a:t>
            </a:r>
            <a:r>
              <a:rPr lang="ru-RU" sz="2000" dirty="0" smtClean="0"/>
              <a:t>. </a:t>
            </a:r>
          </a:p>
          <a:p>
            <a:r>
              <a:rPr lang="ru-RU" sz="2000" dirty="0" err="1" smtClean="0"/>
              <a:t>Назва</a:t>
            </a:r>
            <a:r>
              <a:rPr lang="ru-RU" sz="2000" dirty="0" smtClean="0"/>
              <a:t> </a:t>
            </a:r>
            <a:r>
              <a:rPr lang="ru-RU" sz="2000" dirty="0" err="1" smtClean="0"/>
              <a:t>країни</a:t>
            </a:r>
            <a:r>
              <a:rPr lang="ru-RU" sz="2000" dirty="0" smtClean="0"/>
              <a:t> </a:t>
            </a:r>
            <a:r>
              <a:rPr lang="ru-RU" sz="2000" dirty="0" err="1" smtClean="0"/>
              <a:t>складається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двох</a:t>
            </a:r>
            <a:r>
              <a:rPr lang="ru-RU" sz="2000" dirty="0" smtClean="0"/>
              <a:t> </a:t>
            </a:r>
            <a:r>
              <a:rPr lang="ru-RU" sz="2000" dirty="0" err="1" smtClean="0"/>
              <a:t>слів</a:t>
            </a:r>
            <a:r>
              <a:rPr lang="ru-RU" sz="2000" dirty="0" smtClean="0"/>
              <a:t>: «</a:t>
            </a:r>
            <a:r>
              <a:rPr lang="en-US" sz="2000" dirty="0" err="1" smtClean="0"/>
              <a:t>Việt</a:t>
            </a:r>
            <a:r>
              <a:rPr lang="en-US" sz="2000" dirty="0" smtClean="0"/>
              <a:t>» </a:t>
            </a:r>
            <a:r>
              <a:rPr lang="ru-RU" sz="2000" dirty="0" err="1" smtClean="0"/>
              <a:t>означає</a:t>
            </a:r>
            <a:r>
              <a:rPr lang="ru-RU" sz="2000" dirty="0" smtClean="0"/>
              <a:t> </a:t>
            </a:r>
            <a:r>
              <a:rPr lang="ru-RU" sz="2000" dirty="0" err="1" smtClean="0"/>
              <a:t>титульну</a:t>
            </a:r>
            <a:r>
              <a:rPr lang="ru-RU" sz="2000" dirty="0" smtClean="0"/>
              <a:t> </a:t>
            </a:r>
            <a:r>
              <a:rPr lang="ru-RU" sz="2000" dirty="0" err="1" smtClean="0"/>
              <a:t>націю</a:t>
            </a:r>
            <a:r>
              <a:rPr lang="ru-RU" sz="2000" dirty="0" smtClean="0"/>
              <a:t> - </a:t>
            </a:r>
            <a:r>
              <a:rPr lang="ru-RU" sz="2000" dirty="0" err="1" smtClean="0"/>
              <a:t>в'ється</a:t>
            </a:r>
            <a:r>
              <a:rPr lang="ru-RU" sz="2000" dirty="0" smtClean="0"/>
              <a:t>, а «</a:t>
            </a:r>
            <a:r>
              <a:rPr lang="en-US" sz="2000" dirty="0" smtClean="0"/>
              <a:t>Nam» - «</a:t>
            </a:r>
            <a:r>
              <a:rPr lang="ru-RU" sz="2000" dirty="0" err="1" smtClean="0"/>
              <a:t>південь</a:t>
            </a:r>
            <a:r>
              <a:rPr lang="ru-RU" sz="2000" dirty="0" smtClean="0"/>
              <a:t>». 	</a:t>
            </a:r>
            <a:r>
              <a:rPr lang="ru-RU" sz="2000" dirty="0" err="1" smtClean="0"/>
              <a:t>Етимологія</a:t>
            </a:r>
            <a:r>
              <a:rPr lang="ru-RU" sz="2000" dirty="0" smtClean="0"/>
              <a:t> </a:t>
            </a:r>
            <a:r>
              <a:rPr lang="ru-RU" sz="2000" dirty="0" err="1" smtClean="0"/>
              <a:t>назви</a:t>
            </a:r>
            <a:r>
              <a:rPr lang="ru-RU" sz="2000" dirty="0" smtClean="0"/>
              <a:t> </a:t>
            </a:r>
            <a:r>
              <a:rPr lang="ru-RU" sz="2000" dirty="0" err="1" smtClean="0"/>
              <a:t>викликана</a:t>
            </a:r>
            <a:r>
              <a:rPr lang="ru-RU" sz="2000" dirty="0" smtClean="0"/>
              <a:t> </a:t>
            </a:r>
            <a:r>
              <a:rPr lang="ru-RU" sz="2000" dirty="0" err="1" smtClean="0"/>
              <a:t>взаємовідношенням</a:t>
            </a:r>
            <a:r>
              <a:rPr lang="ru-RU" sz="2000" dirty="0" smtClean="0"/>
              <a:t> </a:t>
            </a:r>
            <a:r>
              <a:rPr lang="ru-RU" sz="2000" dirty="0" err="1" smtClean="0"/>
              <a:t>в'ється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зі</a:t>
            </a:r>
            <a:r>
              <a:rPr lang="ru-RU" sz="2000" dirty="0" smtClean="0"/>
              <a:t> </a:t>
            </a:r>
            <a:r>
              <a:rPr lang="ru-RU" sz="2000" dirty="0" err="1" smtClean="0"/>
              <a:t>своїм</a:t>
            </a:r>
            <a:r>
              <a:rPr lang="ru-RU" sz="2000" dirty="0" smtClean="0"/>
              <a:t> </a:t>
            </a:r>
            <a:r>
              <a:rPr lang="ru-RU" sz="2000" dirty="0" err="1" smtClean="0"/>
              <a:t>північним</a:t>
            </a:r>
            <a:r>
              <a:rPr lang="ru-RU" sz="2000" dirty="0" smtClean="0"/>
              <a:t> </a:t>
            </a:r>
            <a:r>
              <a:rPr lang="ru-RU" sz="2000" dirty="0" err="1" smtClean="0"/>
              <a:t>сусідом</a:t>
            </a:r>
            <a:r>
              <a:rPr lang="ru-RU" sz="2000" dirty="0" smtClean="0"/>
              <a:t> - </a:t>
            </a:r>
            <a:r>
              <a:rPr lang="ru-RU" sz="2000" dirty="0" err="1" smtClean="0"/>
              <a:t>Китаєм</a:t>
            </a:r>
            <a:r>
              <a:rPr lang="ru-RU" sz="2000" dirty="0" smtClean="0"/>
              <a:t>, </a:t>
            </a:r>
            <a:r>
              <a:rPr lang="ru-RU" sz="2000" dirty="0" err="1" smtClean="0"/>
              <a:t>який</a:t>
            </a:r>
            <a:r>
              <a:rPr lang="ru-RU" sz="2000" dirty="0" smtClean="0"/>
              <a:t> вони, на </a:t>
            </a:r>
            <a:r>
              <a:rPr lang="ru-RU" sz="2000" dirty="0" err="1" smtClean="0"/>
              <a:t>відміну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своєї</a:t>
            </a:r>
            <a:r>
              <a:rPr lang="ru-RU" sz="2000" dirty="0" smtClean="0"/>
              <a:t> «</a:t>
            </a:r>
            <a:r>
              <a:rPr lang="ru-RU" sz="2000" dirty="0" err="1" smtClean="0"/>
              <a:t>Південної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країни</a:t>
            </a:r>
            <a:r>
              <a:rPr lang="ru-RU" sz="2000" dirty="0" smtClean="0"/>
              <a:t> </a:t>
            </a:r>
            <a:r>
              <a:rPr lang="ru-RU" sz="2000" dirty="0" err="1" smtClean="0"/>
              <a:t>в'ється</a:t>
            </a:r>
            <a:r>
              <a:rPr lang="ru-RU" sz="2000" dirty="0" smtClean="0"/>
              <a:t>», так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називають</a:t>
            </a:r>
            <a:r>
              <a:rPr lang="ru-RU" sz="2000" dirty="0" smtClean="0"/>
              <a:t>: «</a:t>
            </a:r>
            <a:r>
              <a:rPr lang="ru-RU" sz="2000" dirty="0" err="1" smtClean="0"/>
              <a:t>Північна</a:t>
            </a:r>
            <a:r>
              <a:rPr lang="ru-RU" sz="2000" dirty="0" smtClean="0"/>
              <a:t> </a:t>
            </a:r>
            <a:r>
              <a:rPr lang="ru-RU" sz="2000" dirty="0" err="1" smtClean="0"/>
              <a:t>країна</a:t>
            </a:r>
            <a:r>
              <a:rPr lang="ru-RU" sz="2000" dirty="0" smtClean="0"/>
              <a:t>».</a:t>
            </a:r>
            <a:endParaRPr lang="ru-RU" sz="2000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 descr="19_Halong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3141663"/>
            <a:ext cx="5257800" cy="347503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714348" y="1000108"/>
            <a:ext cx="792961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  <a:r>
              <a:rPr lang="ru-RU" dirty="0" err="1" smtClean="0"/>
              <a:t>Цивілізація</a:t>
            </a:r>
            <a:r>
              <a:rPr lang="ru-RU" dirty="0" smtClean="0"/>
              <a:t> </a:t>
            </a:r>
            <a:r>
              <a:rPr lang="ru-RU" dirty="0" err="1" smtClean="0"/>
              <a:t>в'єтів</a:t>
            </a:r>
            <a:r>
              <a:rPr lang="ru-RU" dirty="0" smtClean="0"/>
              <a:t> </a:t>
            </a:r>
            <a:r>
              <a:rPr lang="ru-RU" dirty="0" err="1" smtClean="0"/>
              <a:t>виникла</a:t>
            </a:r>
            <a:r>
              <a:rPr lang="ru-RU" dirty="0" smtClean="0"/>
              <a:t> в </a:t>
            </a:r>
            <a:r>
              <a:rPr lang="ru-RU" dirty="0" err="1" smtClean="0"/>
              <a:t>басейні</a:t>
            </a:r>
            <a:r>
              <a:rPr lang="ru-RU" dirty="0" smtClean="0"/>
              <a:t> </a:t>
            </a:r>
            <a:r>
              <a:rPr lang="ru-RU" dirty="0" err="1" smtClean="0"/>
              <a:t>річки</a:t>
            </a:r>
            <a:r>
              <a:rPr lang="ru-RU" dirty="0" smtClean="0"/>
              <a:t> </a:t>
            </a:r>
            <a:r>
              <a:rPr lang="ru-RU" dirty="0" err="1" smtClean="0"/>
              <a:t>Червоної</a:t>
            </a:r>
            <a:r>
              <a:rPr lang="ru-RU" dirty="0" smtClean="0"/>
              <a:t>. </a:t>
            </a:r>
            <a:r>
              <a:rPr lang="ru-RU" dirty="0" err="1" smtClean="0"/>
              <a:t>Перші</a:t>
            </a:r>
            <a:r>
              <a:rPr lang="ru-RU" dirty="0" smtClean="0"/>
              <a:t> </a:t>
            </a:r>
            <a:r>
              <a:rPr lang="ru-RU" dirty="0" err="1" smtClean="0"/>
              <a:t>державні</a:t>
            </a:r>
            <a:r>
              <a:rPr lang="ru-RU" dirty="0" smtClean="0"/>
              <a:t> </a:t>
            </a:r>
            <a:r>
              <a:rPr lang="ru-RU" dirty="0" err="1" smtClean="0"/>
              <a:t>утворення</a:t>
            </a:r>
            <a:r>
              <a:rPr lang="ru-RU" dirty="0" smtClean="0"/>
              <a:t> </a:t>
            </a:r>
            <a:r>
              <a:rPr lang="ru-RU" dirty="0" err="1" smtClean="0"/>
              <a:t>з'явилися</a:t>
            </a:r>
            <a:r>
              <a:rPr lang="ru-RU" dirty="0" smtClean="0"/>
              <a:t> в </a:t>
            </a:r>
            <a:r>
              <a:rPr lang="en-US" dirty="0" smtClean="0"/>
              <a:t>III </a:t>
            </a:r>
            <a:r>
              <a:rPr lang="ru-RU" dirty="0" err="1" smtClean="0"/>
              <a:t>столітті</a:t>
            </a:r>
            <a:r>
              <a:rPr lang="ru-RU" dirty="0" smtClean="0"/>
              <a:t> до н. Е.. Король </a:t>
            </a:r>
            <a:r>
              <a:rPr lang="ru-RU" dirty="0" err="1" smtClean="0"/>
              <a:t>Хунг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вважається</a:t>
            </a:r>
            <a:r>
              <a:rPr lang="ru-RU" dirty="0" smtClean="0"/>
              <a:t> старшим </a:t>
            </a:r>
            <a:r>
              <a:rPr lang="ru-RU" dirty="0" err="1" smtClean="0"/>
              <a:t>сином</a:t>
            </a:r>
            <a:r>
              <a:rPr lang="ru-RU" dirty="0" smtClean="0"/>
              <a:t> Дракона Лак Лонг </a:t>
            </a:r>
            <a:r>
              <a:rPr lang="ru-RU" dirty="0" err="1" smtClean="0"/>
              <a:t>Куанана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феї-птиці</a:t>
            </a:r>
            <a:r>
              <a:rPr lang="ru-RU" dirty="0" smtClean="0"/>
              <a:t> Ау Ко, </a:t>
            </a:r>
            <a:r>
              <a:rPr lang="ru-RU" dirty="0" err="1" smtClean="0"/>
              <a:t>заснував</a:t>
            </a:r>
            <a:r>
              <a:rPr lang="ru-RU" dirty="0" smtClean="0"/>
              <a:t> </a:t>
            </a:r>
            <a:r>
              <a:rPr lang="ru-RU" dirty="0" err="1" smtClean="0"/>
              <a:t>столицю</a:t>
            </a:r>
            <a:r>
              <a:rPr lang="ru-RU" dirty="0" smtClean="0"/>
              <a:t> в </a:t>
            </a:r>
            <a:r>
              <a:rPr lang="ru-RU" dirty="0" err="1" smtClean="0"/>
              <a:t>Фонг</a:t>
            </a:r>
            <a:r>
              <a:rPr lang="ru-RU" dirty="0" smtClean="0"/>
              <a:t> </a:t>
            </a:r>
            <a:r>
              <a:rPr lang="ru-RU" dirty="0" err="1" smtClean="0"/>
              <a:t>Тяу</a:t>
            </a:r>
            <a:r>
              <a:rPr lang="ru-RU" dirty="0" smtClean="0"/>
              <a:t> (</a:t>
            </a:r>
            <a:r>
              <a:rPr lang="ru-RU" dirty="0" err="1" smtClean="0"/>
              <a:t>нинішня</a:t>
            </a:r>
            <a:r>
              <a:rPr lang="ru-RU" dirty="0" smtClean="0"/>
              <a:t> </a:t>
            </a:r>
            <a:r>
              <a:rPr lang="ru-RU" dirty="0" err="1" smtClean="0"/>
              <a:t>провінція</a:t>
            </a:r>
            <a:r>
              <a:rPr lang="ru-RU" dirty="0" smtClean="0"/>
              <a:t> </a:t>
            </a:r>
            <a:r>
              <a:rPr lang="ru-RU" dirty="0" err="1" smtClean="0"/>
              <a:t>Вінь</a:t>
            </a:r>
            <a:r>
              <a:rPr lang="ru-RU" dirty="0" smtClean="0"/>
              <a:t> Фу), </a:t>
            </a:r>
            <a:r>
              <a:rPr lang="ru-RU" dirty="0" err="1" smtClean="0"/>
              <a:t>поклав</a:t>
            </a:r>
            <a:r>
              <a:rPr lang="ru-RU" dirty="0" smtClean="0"/>
              <a:t> початок </a:t>
            </a:r>
            <a:r>
              <a:rPr lang="ru-RU" dirty="0" err="1" smtClean="0"/>
              <a:t>династії</a:t>
            </a:r>
            <a:r>
              <a:rPr lang="ru-RU" dirty="0" smtClean="0"/>
              <a:t> </a:t>
            </a:r>
            <a:r>
              <a:rPr lang="ru-RU" dirty="0" err="1" smtClean="0"/>
              <a:t>Хунг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назвав свою </a:t>
            </a:r>
            <a:r>
              <a:rPr lang="ru-RU" dirty="0" err="1" smtClean="0"/>
              <a:t>країну</a:t>
            </a:r>
            <a:r>
              <a:rPr lang="ru-RU" dirty="0" smtClean="0"/>
              <a:t> </a:t>
            </a:r>
            <a:r>
              <a:rPr lang="ru-RU" dirty="0" err="1" smtClean="0"/>
              <a:t>Ванланг</a:t>
            </a:r>
            <a:r>
              <a:rPr lang="ru-RU" dirty="0" smtClean="0"/>
              <a:t>. </a:t>
            </a:r>
          </a:p>
          <a:p>
            <a:r>
              <a:rPr lang="ru-RU" dirty="0" smtClean="0"/>
              <a:t>	</a:t>
            </a:r>
            <a:r>
              <a:rPr lang="ru-RU" dirty="0" err="1" smtClean="0"/>
              <a:t>Королівство</a:t>
            </a:r>
            <a:r>
              <a:rPr lang="ru-RU" dirty="0" smtClean="0"/>
              <a:t> </a:t>
            </a:r>
            <a:r>
              <a:rPr lang="ru-RU" dirty="0" err="1" smtClean="0"/>
              <a:t>В'єтнам</a:t>
            </a:r>
            <a:r>
              <a:rPr lang="ru-RU" dirty="0" smtClean="0"/>
              <a:t> </a:t>
            </a:r>
            <a:r>
              <a:rPr lang="ru-RU" dirty="0" err="1" smtClean="0"/>
              <a:t>існувало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100 року, </a:t>
            </a:r>
            <a:r>
              <a:rPr lang="ru-RU" dirty="0" err="1" smtClean="0"/>
              <a:t>деякий</a:t>
            </a:r>
            <a:r>
              <a:rPr lang="ru-RU" dirty="0" smtClean="0"/>
              <a:t> час </a:t>
            </a:r>
            <a:r>
              <a:rPr lang="ru-RU" dirty="0" err="1" smtClean="0"/>
              <a:t>В'єтнам</a:t>
            </a:r>
            <a:r>
              <a:rPr lang="ru-RU" dirty="0" smtClean="0"/>
              <a:t> входив до складу Китаю.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304410" y="214290"/>
            <a:ext cx="25351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Історія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180px-Французский_Вьетна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25" y="692150"/>
            <a:ext cx="2665413" cy="576103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28596" y="214290"/>
            <a:ext cx="58579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 </a:t>
            </a:r>
            <a:r>
              <a:rPr lang="ru-RU" dirty="0" err="1" smtClean="0"/>
              <a:t>другій</a:t>
            </a:r>
            <a:r>
              <a:rPr lang="ru-RU" dirty="0" smtClean="0"/>
              <a:t> </a:t>
            </a:r>
            <a:r>
              <a:rPr lang="ru-RU" dirty="0" err="1" smtClean="0"/>
              <a:t>половині</a:t>
            </a:r>
            <a:r>
              <a:rPr lang="ru-RU" dirty="0" smtClean="0"/>
              <a:t> </a:t>
            </a:r>
            <a:r>
              <a:rPr lang="en-US" dirty="0" smtClean="0"/>
              <a:t>XIX </a:t>
            </a:r>
            <a:r>
              <a:rPr lang="ru-RU" dirty="0" err="1" smtClean="0"/>
              <a:t>століття</a:t>
            </a:r>
            <a:r>
              <a:rPr lang="ru-RU" dirty="0" smtClean="0"/>
              <a:t> </a:t>
            </a:r>
            <a:r>
              <a:rPr lang="ru-RU" dirty="0" err="1" smtClean="0"/>
              <a:t>В'єтнам</a:t>
            </a:r>
            <a:r>
              <a:rPr lang="ru-RU" dirty="0" smtClean="0"/>
              <a:t> </a:t>
            </a:r>
            <a:r>
              <a:rPr lang="ru-RU" dirty="0" err="1" smtClean="0"/>
              <a:t>потрапляє</a:t>
            </a:r>
            <a:r>
              <a:rPr lang="ru-RU" dirty="0" smtClean="0"/>
              <a:t> в </a:t>
            </a:r>
            <a:r>
              <a:rPr lang="ru-RU" dirty="0" err="1" smtClean="0"/>
              <a:t>колоніальну</a:t>
            </a:r>
            <a:r>
              <a:rPr lang="ru-RU" dirty="0" smtClean="0"/>
              <a:t> </a:t>
            </a:r>
            <a:r>
              <a:rPr lang="ru-RU" dirty="0" err="1" smtClean="0"/>
              <a:t>залежність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Франції</a:t>
            </a:r>
            <a:r>
              <a:rPr lang="ru-RU" dirty="0" smtClean="0"/>
              <a:t>. </a:t>
            </a:r>
            <a:r>
              <a:rPr lang="ru-RU" dirty="0" err="1" smtClean="0"/>
              <a:t>Країна</a:t>
            </a:r>
            <a:r>
              <a:rPr lang="ru-RU" dirty="0" smtClean="0"/>
              <a:t> штучно </a:t>
            </a:r>
            <a:r>
              <a:rPr lang="ru-RU" dirty="0" err="1" smtClean="0"/>
              <a:t>поділяється</a:t>
            </a:r>
            <a:r>
              <a:rPr lang="ru-RU" dirty="0" smtClean="0"/>
              <a:t> на три </a:t>
            </a:r>
            <a:r>
              <a:rPr lang="ru-RU" dirty="0" err="1" smtClean="0"/>
              <a:t>частини</a:t>
            </a:r>
            <a:r>
              <a:rPr lang="ru-RU" dirty="0" smtClean="0"/>
              <a:t> - </a:t>
            </a:r>
            <a:r>
              <a:rPr lang="ru-RU" dirty="0" err="1" smtClean="0"/>
              <a:t>колонію</a:t>
            </a:r>
            <a:r>
              <a:rPr lang="ru-RU" dirty="0" smtClean="0"/>
              <a:t> </a:t>
            </a:r>
            <a:r>
              <a:rPr lang="ru-RU" dirty="0" err="1" smtClean="0"/>
              <a:t>Кохінхіна</a:t>
            </a:r>
            <a:r>
              <a:rPr lang="ru-RU" dirty="0" smtClean="0"/>
              <a:t> (</a:t>
            </a:r>
            <a:r>
              <a:rPr lang="ru-RU" dirty="0" err="1" smtClean="0"/>
              <a:t>Південний</a:t>
            </a:r>
            <a:r>
              <a:rPr lang="ru-RU" dirty="0" smtClean="0"/>
              <a:t> </a:t>
            </a:r>
            <a:r>
              <a:rPr lang="ru-RU" dirty="0" err="1" smtClean="0"/>
              <a:t>В'єтнам</a:t>
            </a:r>
            <a:r>
              <a:rPr lang="ru-RU" dirty="0" smtClean="0"/>
              <a:t>), </a:t>
            </a:r>
            <a:r>
              <a:rPr lang="ru-RU" dirty="0" err="1" smtClean="0"/>
              <a:t>протекторати</a:t>
            </a:r>
            <a:r>
              <a:rPr lang="ru-RU" dirty="0" smtClean="0"/>
              <a:t> Аннам (</a:t>
            </a:r>
            <a:r>
              <a:rPr lang="ru-RU" dirty="0" err="1" smtClean="0"/>
              <a:t>Центральний</a:t>
            </a:r>
            <a:r>
              <a:rPr lang="ru-RU" dirty="0" smtClean="0"/>
              <a:t> </a:t>
            </a:r>
            <a:r>
              <a:rPr lang="ru-RU" dirty="0" err="1" smtClean="0"/>
              <a:t>В'єтнам</a:t>
            </a:r>
            <a:r>
              <a:rPr lang="ru-RU" dirty="0" smtClean="0"/>
              <a:t>)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Тонкін</a:t>
            </a:r>
            <a:r>
              <a:rPr lang="ru-RU" dirty="0" smtClean="0"/>
              <a:t> (</a:t>
            </a:r>
            <a:r>
              <a:rPr lang="ru-RU" dirty="0" err="1" smtClean="0"/>
              <a:t>Північний</a:t>
            </a:r>
            <a:r>
              <a:rPr lang="ru-RU" dirty="0" smtClean="0"/>
              <a:t> </a:t>
            </a:r>
            <a:r>
              <a:rPr lang="ru-RU" dirty="0" err="1" smtClean="0"/>
              <a:t>В'єтнам</a:t>
            </a:r>
            <a:r>
              <a:rPr lang="ru-RU" dirty="0" smtClean="0"/>
              <a:t>) .. </a:t>
            </a:r>
          </a:p>
          <a:p>
            <a:r>
              <a:rPr lang="ru-RU" dirty="0" smtClean="0"/>
              <a:t>До 1930-х </a:t>
            </a:r>
            <a:r>
              <a:rPr lang="ru-RU" dirty="0" err="1" smtClean="0"/>
              <a:t>років</a:t>
            </a:r>
            <a:r>
              <a:rPr lang="ru-RU" dirty="0" smtClean="0"/>
              <a:t> в </a:t>
            </a:r>
            <a:r>
              <a:rPr lang="ru-RU" dirty="0" err="1" smtClean="0"/>
              <a:t>країні</a:t>
            </a:r>
            <a:r>
              <a:rPr lang="ru-RU" dirty="0" smtClean="0"/>
              <a:t> </a:t>
            </a:r>
            <a:r>
              <a:rPr lang="ru-RU" dirty="0" err="1" smtClean="0"/>
              <a:t>складається</a:t>
            </a:r>
            <a:r>
              <a:rPr lang="ru-RU" dirty="0" smtClean="0"/>
              <a:t> </a:t>
            </a:r>
            <a:r>
              <a:rPr lang="ru-RU" dirty="0" err="1" smtClean="0"/>
              <a:t>потужний</a:t>
            </a:r>
            <a:r>
              <a:rPr lang="ru-RU" dirty="0" smtClean="0"/>
              <a:t> </a:t>
            </a:r>
            <a:r>
              <a:rPr lang="ru-RU" dirty="0" err="1" smtClean="0"/>
              <a:t>національно-визвольний</a:t>
            </a:r>
            <a:r>
              <a:rPr lang="ru-RU" dirty="0" smtClean="0"/>
              <a:t> </a:t>
            </a:r>
            <a:r>
              <a:rPr lang="ru-RU" dirty="0" err="1" smtClean="0"/>
              <a:t>рух</a:t>
            </a:r>
            <a:r>
              <a:rPr lang="ru-RU" dirty="0" smtClean="0"/>
              <a:t>, </a:t>
            </a:r>
            <a:r>
              <a:rPr lang="ru-RU" dirty="0" err="1" smtClean="0"/>
              <a:t>очолюване</a:t>
            </a:r>
            <a:r>
              <a:rPr lang="ru-RU" dirty="0" smtClean="0"/>
              <a:t> </a:t>
            </a:r>
            <a:r>
              <a:rPr lang="ru-RU" dirty="0" err="1" smtClean="0"/>
              <a:t>Комуністичною</a:t>
            </a:r>
            <a:r>
              <a:rPr lang="ru-RU" dirty="0" smtClean="0"/>
              <a:t> </a:t>
            </a:r>
            <a:r>
              <a:rPr lang="ru-RU" dirty="0" err="1" smtClean="0"/>
              <a:t>партією</a:t>
            </a:r>
            <a:r>
              <a:rPr lang="ru-RU" dirty="0" smtClean="0"/>
              <a:t> </a:t>
            </a:r>
            <a:r>
              <a:rPr lang="ru-RU" dirty="0" err="1" smtClean="0"/>
              <a:t>Індокитаю</a:t>
            </a:r>
            <a:r>
              <a:rPr lang="ru-RU" dirty="0" smtClean="0"/>
              <a:t> (</a:t>
            </a:r>
            <a:r>
              <a:rPr lang="ru-RU" dirty="0" err="1" smtClean="0"/>
              <a:t>лідер</a:t>
            </a:r>
            <a:r>
              <a:rPr lang="ru-RU" dirty="0" smtClean="0"/>
              <a:t> - Хо </a:t>
            </a:r>
            <a:r>
              <a:rPr lang="ru-RU" dirty="0" err="1" smtClean="0"/>
              <a:t>Ши</a:t>
            </a:r>
            <a:r>
              <a:rPr lang="ru-RU" dirty="0" smtClean="0"/>
              <a:t> </a:t>
            </a:r>
            <a:r>
              <a:rPr lang="ru-RU" dirty="0" err="1" smtClean="0"/>
              <a:t>Мін</a:t>
            </a:r>
            <a:r>
              <a:rPr lang="ru-RU" dirty="0" smtClean="0"/>
              <a:t>). У роки </a:t>
            </a:r>
            <a:r>
              <a:rPr lang="ru-RU" dirty="0" err="1" smtClean="0"/>
              <a:t>Другої</a:t>
            </a:r>
            <a:r>
              <a:rPr lang="ru-RU" dirty="0" smtClean="0"/>
              <a:t> </a:t>
            </a:r>
            <a:r>
              <a:rPr lang="ru-RU" dirty="0" err="1" smtClean="0"/>
              <a:t>світової</a:t>
            </a:r>
            <a:r>
              <a:rPr lang="ru-RU" dirty="0" smtClean="0"/>
              <a:t> </a:t>
            </a:r>
            <a:r>
              <a:rPr lang="ru-RU" dirty="0" err="1" smtClean="0"/>
              <a:t>війни</a:t>
            </a:r>
            <a:r>
              <a:rPr lang="ru-RU" dirty="0" smtClean="0"/>
              <a:t> </a:t>
            </a:r>
            <a:r>
              <a:rPr lang="ru-RU" dirty="0" err="1" smtClean="0"/>
              <a:t>В'єтнам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захоплений</a:t>
            </a:r>
            <a:r>
              <a:rPr lang="ru-RU" dirty="0" smtClean="0"/>
              <a:t> </a:t>
            </a:r>
            <a:r>
              <a:rPr lang="ru-RU" dirty="0" err="1" smtClean="0"/>
              <a:t>японцями</a:t>
            </a:r>
            <a:r>
              <a:rPr lang="ru-RU" dirty="0" smtClean="0"/>
              <a:t>. До </a:t>
            </a:r>
            <a:r>
              <a:rPr lang="ru-RU" dirty="0" err="1" smtClean="0"/>
              <a:t>кінця</a:t>
            </a:r>
            <a:r>
              <a:rPr lang="ru-RU" dirty="0" smtClean="0"/>
              <a:t> </a:t>
            </a:r>
            <a:r>
              <a:rPr lang="ru-RU" dirty="0" err="1" smtClean="0"/>
              <a:t>війни</a:t>
            </a:r>
            <a:r>
              <a:rPr lang="ru-RU" dirty="0" smtClean="0"/>
              <a:t> </a:t>
            </a:r>
            <a:r>
              <a:rPr lang="ru-RU" dirty="0" err="1" smtClean="0"/>
              <a:t>японці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змушені</a:t>
            </a:r>
            <a:r>
              <a:rPr lang="ru-RU" dirty="0" smtClean="0"/>
              <a:t> </a:t>
            </a:r>
            <a:r>
              <a:rPr lang="ru-RU" dirty="0" err="1" smtClean="0"/>
              <a:t>вивести</a:t>
            </a:r>
            <a:r>
              <a:rPr lang="ru-RU" dirty="0" smtClean="0"/>
              <a:t> </a:t>
            </a:r>
            <a:r>
              <a:rPr lang="ru-RU" dirty="0" err="1" smtClean="0"/>
              <a:t>свої</a:t>
            </a:r>
            <a:r>
              <a:rPr lang="ru-RU" dirty="0" smtClean="0"/>
              <a:t> </a:t>
            </a:r>
            <a:r>
              <a:rPr lang="ru-RU" dirty="0" err="1" smtClean="0"/>
              <a:t>війська</a:t>
            </a:r>
            <a:r>
              <a:rPr lang="ru-RU" dirty="0" smtClean="0"/>
              <a:t> для </a:t>
            </a:r>
            <a:r>
              <a:rPr lang="ru-RU" dirty="0" err="1" smtClean="0"/>
              <a:t>посилення</a:t>
            </a:r>
            <a:r>
              <a:rPr lang="ru-RU" dirty="0" smtClean="0"/>
              <a:t> оборони </a:t>
            </a:r>
            <a:r>
              <a:rPr lang="ru-RU" dirty="0" err="1" smtClean="0"/>
              <a:t>Японії</a:t>
            </a:r>
            <a:r>
              <a:rPr lang="ru-RU" dirty="0" smtClean="0"/>
              <a:t> та </a:t>
            </a:r>
            <a:r>
              <a:rPr lang="ru-RU" dirty="0" err="1" smtClean="0"/>
              <a:t>Маньчжурії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Скориставшись</a:t>
            </a:r>
            <a:r>
              <a:rPr lang="ru-RU" dirty="0" smtClean="0"/>
              <a:t> </a:t>
            </a:r>
            <a:r>
              <a:rPr lang="ru-RU" dirty="0" err="1" smtClean="0"/>
              <a:t>виникли</a:t>
            </a:r>
            <a:r>
              <a:rPr lang="ru-RU" dirty="0" smtClean="0"/>
              <a:t> вакуумом </a:t>
            </a:r>
            <a:r>
              <a:rPr lang="ru-RU" dirty="0" err="1" smtClean="0"/>
              <a:t>влади</a:t>
            </a:r>
            <a:r>
              <a:rPr lang="ru-RU" dirty="0" smtClean="0"/>
              <a:t>, </a:t>
            </a:r>
            <a:r>
              <a:rPr lang="ru-RU" dirty="0" err="1" smtClean="0"/>
              <a:t>комуністи</a:t>
            </a:r>
            <a:r>
              <a:rPr lang="ru-RU" dirty="0" smtClean="0"/>
              <a:t> в </a:t>
            </a:r>
            <a:r>
              <a:rPr lang="ru-RU" dirty="0" err="1" smtClean="0"/>
              <a:t>серпні</a:t>
            </a:r>
            <a:r>
              <a:rPr lang="ru-RU" dirty="0" smtClean="0"/>
              <a:t> 1945 року </a:t>
            </a:r>
            <a:r>
              <a:rPr lang="ru-RU" dirty="0" err="1" smtClean="0"/>
              <a:t>ліквідували</a:t>
            </a:r>
            <a:r>
              <a:rPr lang="ru-RU" dirty="0" smtClean="0"/>
              <a:t> </a:t>
            </a:r>
            <a:r>
              <a:rPr lang="ru-RU" dirty="0" err="1" smtClean="0"/>
              <a:t>останні</a:t>
            </a:r>
            <a:r>
              <a:rPr lang="ru-RU" dirty="0" smtClean="0"/>
              <a:t> </a:t>
            </a:r>
            <a:r>
              <a:rPr lang="ru-RU" dirty="0" err="1" smtClean="0"/>
              <a:t>інститути</a:t>
            </a:r>
            <a:r>
              <a:rPr lang="ru-RU" dirty="0" smtClean="0"/>
              <a:t> </a:t>
            </a:r>
            <a:r>
              <a:rPr lang="ru-RU" dirty="0" err="1" smtClean="0"/>
              <a:t>колоніальній</a:t>
            </a:r>
            <a:r>
              <a:rPr lang="ru-RU" dirty="0" smtClean="0"/>
              <a:t> </a:t>
            </a:r>
            <a:r>
              <a:rPr lang="ru-RU" dirty="0" err="1" smtClean="0"/>
              <a:t>адміністрації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2 </a:t>
            </a:r>
            <a:r>
              <a:rPr lang="ru-RU" dirty="0" err="1" smtClean="0"/>
              <a:t>вересня</a:t>
            </a:r>
            <a:r>
              <a:rPr lang="ru-RU" dirty="0" smtClean="0"/>
              <a:t> 1945 </a:t>
            </a:r>
            <a:r>
              <a:rPr lang="ru-RU" dirty="0" err="1" smtClean="0"/>
              <a:t>оприлюднили</a:t>
            </a:r>
            <a:r>
              <a:rPr lang="ru-RU" dirty="0" smtClean="0"/>
              <a:t> </a:t>
            </a:r>
            <a:r>
              <a:rPr lang="ru-RU" dirty="0" err="1" smtClean="0"/>
              <a:t>Декларацію</a:t>
            </a:r>
            <a:r>
              <a:rPr lang="ru-RU" dirty="0" smtClean="0"/>
              <a:t> </a:t>
            </a:r>
            <a:r>
              <a:rPr lang="ru-RU" dirty="0" err="1" smtClean="0"/>
              <a:t>незалежності</a:t>
            </a:r>
            <a:r>
              <a:rPr lang="ru-RU" dirty="0" smtClean="0"/>
              <a:t>. </a:t>
            </a:r>
            <a:r>
              <a:rPr lang="ru-RU" dirty="0" err="1" smtClean="0"/>
              <a:t>Франція</a:t>
            </a:r>
            <a:r>
              <a:rPr lang="ru-RU" dirty="0" smtClean="0"/>
              <a:t> </a:t>
            </a:r>
            <a:r>
              <a:rPr lang="ru-RU" dirty="0" err="1" smtClean="0"/>
              <a:t>наприкінці</a:t>
            </a:r>
            <a:r>
              <a:rPr lang="ru-RU" dirty="0" smtClean="0"/>
              <a:t> 1945 року ввела </a:t>
            </a:r>
            <a:r>
              <a:rPr lang="ru-RU" dirty="0" err="1" smtClean="0"/>
              <a:t>війська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поклало</a:t>
            </a:r>
            <a:r>
              <a:rPr lang="ru-RU" dirty="0" smtClean="0"/>
              <a:t> початок «</a:t>
            </a:r>
            <a:r>
              <a:rPr lang="ru-RU" dirty="0" err="1" smtClean="0"/>
              <a:t>Війні</a:t>
            </a:r>
            <a:r>
              <a:rPr lang="ru-RU" dirty="0" smtClean="0"/>
              <a:t> Опору». </a:t>
            </a:r>
            <a:r>
              <a:rPr lang="ru-RU" dirty="0" err="1" smtClean="0"/>
              <a:t>Протягом</a:t>
            </a:r>
            <a:r>
              <a:rPr lang="ru-RU" dirty="0" smtClean="0"/>
              <a:t> </a:t>
            </a:r>
            <a:r>
              <a:rPr lang="ru-RU" dirty="0" err="1" smtClean="0"/>
              <a:t>декількох</a:t>
            </a:r>
            <a:r>
              <a:rPr lang="ru-RU" dirty="0" smtClean="0"/>
              <a:t> </a:t>
            </a:r>
            <a:r>
              <a:rPr lang="ru-RU" dirty="0" err="1" smtClean="0"/>
              <a:t>років</a:t>
            </a:r>
            <a:r>
              <a:rPr lang="ru-RU" dirty="0" smtClean="0"/>
              <a:t> </a:t>
            </a:r>
            <a:r>
              <a:rPr lang="ru-RU" dirty="0" err="1" smtClean="0"/>
              <a:t>бійці</a:t>
            </a:r>
            <a:r>
              <a:rPr lang="ru-RU" dirty="0" smtClean="0"/>
              <a:t> </a:t>
            </a:r>
            <a:r>
              <a:rPr lang="ru-RU" dirty="0" err="1" smtClean="0"/>
              <a:t>В'єтмінь</a:t>
            </a:r>
            <a:r>
              <a:rPr lang="ru-RU" dirty="0" smtClean="0"/>
              <a:t>, </a:t>
            </a:r>
            <a:r>
              <a:rPr lang="ru-RU" dirty="0" err="1" smtClean="0"/>
              <a:t>використовуючи</a:t>
            </a:r>
            <a:r>
              <a:rPr lang="ru-RU" dirty="0" smtClean="0"/>
              <a:t> </a:t>
            </a:r>
            <a:r>
              <a:rPr lang="ru-RU" dirty="0" err="1" smtClean="0"/>
              <a:t>партизанські</a:t>
            </a:r>
            <a:r>
              <a:rPr lang="ru-RU" dirty="0" smtClean="0"/>
              <a:t> </a:t>
            </a:r>
            <a:r>
              <a:rPr lang="ru-RU" dirty="0" err="1" smtClean="0"/>
              <a:t>методи</a:t>
            </a:r>
            <a:r>
              <a:rPr lang="ru-RU" dirty="0" smtClean="0"/>
              <a:t> </a:t>
            </a:r>
            <a:r>
              <a:rPr lang="ru-RU" dirty="0" err="1" smtClean="0"/>
              <a:t>боротьби</a:t>
            </a:r>
            <a:r>
              <a:rPr lang="ru-RU" dirty="0" smtClean="0"/>
              <a:t>, </a:t>
            </a:r>
            <a:r>
              <a:rPr lang="ru-RU" dirty="0" err="1" smtClean="0"/>
              <a:t>зуміли</a:t>
            </a:r>
            <a:r>
              <a:rPr lang="ru-RU" dirty="0" smtClean="0"/>
              <a:t> </a:t>
            </a:r>
            <a:r>
              <a:rPr lang="ru-RU" dirty="0" err="1" smtClean="0"/>
              <a:t>виснажити</a:t>
            </a:r>
            <a:r>
              <a:rPr lang="ru-RU" dirty="0" smtClean="0"/>
              <a:t> </a:t>
            </a:r>
            <a:r>
              <a:rPr lang="ru-RU" dirty="0" err="1" smtClean="0"/>
              <a:t>сили</a:t>
            </a:r>
            <a:r>
              <a:rPr lang="ru-RU" dirty="0" smtClean="0"/>
              <a:t> </a:t>
            </a:r>
            <a:r>
              <a:rPr lang="ru-RU" dirty="0" err="1" smtClean="0"/>
              <a:t>французів</a:t>
            </a:r>
            <a:r>
              <a:rPr lang="ru-RU" dirty="0" smtClean="0"/>
              <a:t>, а </a:t>
            </a:r>
            <a:r>
              <a:rPr lang="ru-RU" dirty="0" err="1" smtClean="0"/>
              <a:t>потім</a:t>
            </a:r>
            <a:r>
              <a:rPr lang="ru-RU" dirty="0" smtClean="0"/>
              <a:t>, посилившись за </a:t>
            </a:r>
            <a:r>
              <a:rPr lang="ru-RU" dirty="0" err="1" smtClean="0"/>
              <a:t>рахунок</a:t>
            </a:r>
            <a:r>
              <a:rPr lang="ru-RU" dirty="0" smtClean="0"/>
              <a:t> </a:t>
            </a:r>
            <a:r>
              <a:rPr lang="ru-RU" dirty="0" err="1" smtClean="0"/>
              <a:t>допомоги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КНР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Радянського</a:t>
            </a:r>
            <a:r>
              <a:rPr lang="ru-RU" dirty="0" smtClean="0"/>
              <a:t> Союзу, </a:t>
            </a:r>
            <a:r>
              <a:rPr lang="ru-RU" dirty="0" err="1" smtClean="0"/>
              <a:t>завдали</a:t>
            </a:r>
            <a:r>
              <a:rPr lang="ru-RU" dirty="0" smtClean="0"/>
              <a:t> </a:t>
            </a:r>
            <a:r>
              <a:rPr lang="ru-RU" dirty="0" err="1" smtClean="0"/>
              <a:t>колоніальної</a:t>
            </a:r>
            <a:r>
              <a:rPr lang="ru-RU" dirty="0" smtClean="0"/>
              <a:t> </a:t>
            </a:r>
            <a:r>
              <a:rPr lang="ru-RU" dirty="0" err="1" smtClean="0"/>
              <a:t>армії</a:t>
            </a:r>
            <a:r>
              <a:rPr lang="ru-RU" dirty="0" smtClean="0"/>
              <a:t> низку </a:t>
            </a:r>
            <a:r>
              <a:rPr lang="ru-RU" dirty="0" err="1" smtClean="0"/>
              <a:t>поразок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7158" y="500042"/>
            <a:ext cx="857252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	</a:t>
            </a:r>
            <a:r>
              <a:rPr lang="ru-RU" sz="2000" dirty="0" err="1" smtClean="0"/>
              <a:t>Влітку</a:t>
            </a:r>
            <a:r>
              <a:rPr lang="ru-RU" sz="2000" dirty="0" smtClean="0"/>
              <a:t> 1954 </a:t>
            </a:r>
            <a:r>
              <a:rPr lang="ru-RU" sz="2000" dirty="0" err="1" smtClean="0"/>
              <a:t>були</a:t>
            </a:r>
            <a:r>
              <a:rPr lang="ru-RU" sz="2000" dirty="0" smtClean="0"/>
              <a:t> </a:t>
            </a:r>
            <a:r>
              <a:rPr lang="ru-RU" sz="2000" dirty="0" err="1" smtClean="0"/>
              <a:t>підписані</a:t>
            </a:r>
            <a:r>
              <a:rPr lang="ru-RU" sz="2000" dirty="0" smtClean="0"/>
              <a:t> </a:t>
            </a:r>
            <a:r>
              <a:rPr lang="ru-RU" sz="2000" dirty="0" err="1" smtClean="0"/>
              <a:t>Женевські</a:t>
            </a:r>
            <a:r>
              <a:rPr lang="ru-RU" sz="2000" dirty="0" smtClean="0"/>
              <a:t> угоди,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передбачали</a:t>
            </a:r>
            <a:r>
              <a:rPr lang="ru-RU" sz="2000" dirty="0" smtClean="0"/>
              <a:t> </a:t>
            </a:r>
            <a:r>
              <a:rPr lang="ru-RU" sz="2000" dirty="0" err="1" smtClean="0"/>
              <a:t>повну</a:t>
            </a:r>
            <a:r>
              <a:rPr lang="ru-RU" sz="2000" dirty="0" smtClean="0"/>
              <a:t> </a:t>
            </a:r>
            <a:r>
              <a:rPr lang="ru-RU" sz="2000" dirty="0" err="1" smtClean="0"/>
              <a:t>незалежність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В'єтнаму</a:t>
            </a:r>
            <a:r>
              <a:rPr lang="ru-RU" sz="2000" dirty="0" smtClean="0"/>
              <a:t>, </a:t>
            </a:r>
            <a:r>
              <a:rPr lang="ru-RU" sz="2000" dirty="0" err="1" smtClean="0"/>
              <a:t>проведення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виборів</a:t>
            </a:r>
            <a:r>
              <a:rPr lang="ru-RU" sz="2000" dirty="0" smtClean="0"/>
              <a:t>. За </a:t>
            </a:r>
            <a:r>
              <a:rPr lang="ru-RU" sz="2000" dirty="0" err="1" smtClean="0"/>
              <a:t>сприяння</a:t>
            </a:r>
            <a:r>
              <a:rPr lang="ru-RU" sz="2000" dirty="0" smtClean="0"/>
              <a:t> США </a:t>
            </a:r>
            <a:r>
              <a:rPr lang="ru-RU" sz="2000" dirty="0" err="1" smtClean="0"/>
              <a:t>їх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проведення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було</a:t>
            </a:r>
            <a:r>
              <a:rPr lang="ru-RU" sz="2000" dirty="0" smtClean="0"/>
              <a:t> </a:t>
            </a:r>
            <a:r>
              <a:rPr lang="ru-RU" sz="2000" dirty="0" err="1" smtClean="0"/>
              <a:t>зірвано</a:t>
            </a:r>
            <a:r>
              <a:rPr lang="ru-RU" sz="2000" dirty="0" smtClean="0"/>
              <a:t>, на </a:t>
            </a:r>
            <a:r>
              <a:rPr lang="ru-RU" sz="2000" dirty="0" err="1" smtClean="0"/>
              <a:t>півдні</a:t>
            </a:r>
            <a:r>
              <a:rPr lang="ru-RU" sz="2000" dirty="0" smtClean="0"/>
              <a:t> </a:t>
            </a:r>
            <a:r>
              <a:rPr lang="ru-RU" sz="2000" dirty="0" err="1" smtClean="0"/>
              <a:t>була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проголошена</a:t>
            </a:r>
            <a:r>
              <a:rPr lang="ru-RU" sz="2000" dirty="0" smtClean="0"/>
              <a:t> </a:t>
            </a:r>
            <a:r>
              <a:rPr lang="ru-RU" sz="2000" dirty="0" err="1" smtClean="0"/>
              <a:t>Республіка</a:t>
            </a:r>
            <a:r>
              <a:rPr lang="ru-RU" sz="2000" dirty="0" smtClean="0"/>
              <a:t> </a:t>
            </a:r>
            <a:r>
              <a:rPr lang="ru-RU" sz="2000" dirty="0" err="1" smtClean="0"/>
              <a:t>В'єтнам</a:t>
            </a:r>
            <a:r>
              <a:rPr lang="ru-RU" sz="2000" dirty="0" smtClean="0"/>
              <a:t> </a:t>
            </a:r>
            <a:r>
              <a:rPr lang="ru-RU" sz="2000" dirty="0" err="1" smtClean="0"/>
              <a:t>зі</a:t>
            </a:r>
            <a:r>
              <a:rPr lang="ru-RU" sz="2000" dirty="0" smtClean="0"/>
              <a:t> столицею в </a:t>
            </a:r>
            <a:r>
              <a:rPr lang="ru-RU" sz="2000" dirty="0" err="1" smtClean="0"/>
              <a:t>Сайгоні</a:t>
            </a:r>
            <a:r>
              <a:rPr lang="ru-RU" sz="2000" dirty="0" smtClean="0"/>
              <a:t>, яку </a:t>
            </a:r>
            <a:r>
              <a:rPr lang="ru-RU" sz="2000" dirty="0" err="1" smtClean="0"/>
              <a:t>очолив</a:t>
            </a:r>
            <a:r>
              <a:rPr lang="ru-RU" sz="2000" dirty="0" smtClean="0"/>
              <a:t> </a:t>
            </a:r>
            <a:r>
              <a:rPr lang="ru-RU" sz="2000" dirty="0" err="1" smtClean="0"/>
              <a:t>Нго</a:t>
            </a:r>
            <a:r>
              <a:rPr lang="ru-RU" sz="2000" dirty="0" smtClean="0"/>
              <a:t> </a:t>
            </a:r>
            <a:r>
              <a:rPr lang="ru-RU" sz="2000" dirty="0" err="1" smtClean="0"/>
              <a:t>Дінь</a:t>
            </a:r>
            <a:r>
              <a:rPr lang="ru-RU" sz="2000" dirty="0" smtClean="0"/>
              <a:t> </a:t>
            </a:r>
            <a:r>
              <a:rPr lang="ru-RU" sz="2000" dirty="0" err="1" smtClean="0"/>
              <a:t>Зьем</a:t>
            </a:r>
            <a:r>
              <a:rPr lang="ru-RU" sz="2000" dirty="0" smtClean="0"/>
              <a:t>. У 1959 </a:t>
            </a:r>
            <a:r>
              <a:rPr lang="ru-RU" sz="2000" dirty="0" err="1" smtClean="0"/>
              <a:t>році</a:t>
            </a:r>
            <a:r>
              <a:rPr lang="ru-RU" sz="2000" dirty="0" smtClean="0"/>
              <a:t> </a:t>
            </a:r>
            <a:r>
              <a:rPr lang="ru-RU" sz="2000" dirty="0" err="1" smtClean="0"/>
              <a:t>керівництво</a:t>
            </a:r>
            <a:r>
              <a:rPr lang="ru-RU" sz="2000" dirty="0" smtClean="0"/>
              <a:t> </a:t>
            </a:r>
            <a:r>
              <a:rPr lang="ru-RU" sz="2000" dirty="0" err="1" smtClean="0"/>
              <a:t>північній</a:t>
            </a:r>
            <a:r>
              <a:rPr lang="ru-RU" sz="2000" dirty="0" smtClean="0"/>
              <a:t> </a:t>
            </a:r>
            <a:r>
              <a:rPr lang="ru-RU" sz="2000" dirty="0" err="1" smtClean="0"/>
              <a:t>Демократичної</a:t>
            </a:r>
            <a:r>
              <a:rPr lang="ru-RU" sz="2000" dirty="0" smtClean="0"/>
              <a:t> </a:t>
            </a:r>
            <a:r>
              <a:rPr lang="ru-RU" sz="2000" dirty="0" err="1" smtClean="0"/>
              <a:t>Республіки</a:t>
            </a:r>
            <a:r>
              <a:rPr lang="ru-RU" sz="2000" dirty="0" smtClean="0"/>
              <a:t> </a:t>
            </a:r>
            <a:r>
              <a:rPr lang="ru-RU" sz="2000" dirty="0" err="1" smtClean="0"/>
              <a:t>В'єтнам</a:t>
            </a:r>
            <a:r>
              <a:rPr lang="ru-RU" sz="2000" dirty="0" smtClean="0"/>
              <a:t> (ДРВ) </a:t>
            </a:r>
            <a:r>
              <a:rPr lang="ru-RU" sz="2000" dirty="0" err="1" smtClean="0"/>
              <a:t>прийшло</a:t>
            </a:r>
            <a:r>
              <a:rPr lang="ru-RU" sz="2000" dirty="0" smtClean="0"/>
              <a:t> до </a:t>
            </a:r>
            <a:r>
              <a:rPr lang="ru-RU" sz="2000" dirty="0" err="1" smtClean="0"/>
              <a:t>висновку</a:t>
            </a:r>
            <a:r>
              <a:rPr lang="ru-RU" sz="2000" dirty="0" smtClean="0"/>
              <a:t> про </a:t>
            </a:r>
            <a:r>
              <a:rPr lang="ru-RU" sz="2000" dirty="0" err="1" smtClean="0"/>
              <a:t>необхідність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об'єднання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країни</a:t>
            </a:r>
            <a:r>
              <a:rPr lang="ru-RU" sz="2000" dirty="0" smtClean="0"/>
              <a:t> </a:t>
            </a:r>
            <a:r>
              <a:rPr lang="ru-RU" sz="2000" dirty="0" err="1" smtClean="0"/>
              <a:t>силовим</a:t>
            </a:r>
            <a:r>
              <a:rPr lang="ru-RU" sz="2000" dirty="0" smtClean="0"/>
              <a:t> шляхом. </a:t>
            </a:r>
            <a:r>
              <a:rPr lang="ru-RU" sz="2000" dirty="0" err="1" smtClean="0"/>
              <a:t>Був</a:t>
            </a:r>
            <a:r>
              <a:rPr lang="ru-RU" sz="2000" dirty="0" smtClean="0"/>
              <a:t> </a:t>
            </a:r>
            <a:r>
              <a:rPr lang="ru-RU" sz="2000" dirty="0" err="1" smtClean="0"/>
              <a:t>створений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Національний</a:t>
            </a:r>
            <a:r>
              <a:rPr lang="ru-RU" sz="2000" dirty="0" smtClean="0"/>
              <a:t> фронт </a:t>
            </a:r>
            <a:r>
              <a:rPr lang="ru-RU" sz="2000" dirty="0" err="1" smtClean="0"/>
              <a:t>визволення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Південного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В'єтнаму</a:t>
            </a:r>
            <a:r>
              <a:rPr lang="ru-RU" sz="2000" dirty="0" smtClean="0"/>
              <a:t> (НФОЮВ, </a:t>
            </a:r>
            <a:r>
              <a:rPr lang="ru-RU" sz="2000" dirty="0" err="1" smtClean="0"/>
              <a:t>також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відомий</a:t>
            </a:r>
            <a:r>
              <a:rPr lang="ru-RU" sz="2000" dirty="0" smtClean="0"/>
              <a:t> як </a:t>
            </a:r>
            <a:r>
              <a:rPr lang="ru-RU" sz="2000" dirty="0" err="1" smtClean="0"/>
              <a:t>Вьетконг</a:t>
            </a:r>
            <a:r>
              <a:rPr lang="ru-RU" sz="2000" dirty="0" smtClean="0"/>
              <a:t>), </a:t>
            </a:r>
            <a:r>
              <a:rPr lang="ru-RU" sz="2000" dirty="0" err="1" smtClean="0"/>
              <a:t>який</a:t>
            </a:r>
            <a:r>
              <a:rPr lang="ru-RU" sz="2000" dirty="0" smtClean="0"/>
              <a:t> </a:t>
            </a:r>
            <a:r>
              <a:rPr lang="ru-RU" sz="2000" dirty="0" err="1" smtClean="0"/>
              <a:t>своїми</a:t>
            </a:r>
            <a:r>
              <a:rPr lang="ru-RU" sz="2000" dirty="0" smtClean="0"/>
              <a:t> </a:t>
            </a:r>
            <a:r>
              <a:rPr lang="ru-RU" sz="2000" dirty="0" err="1" smtClean="0"/>
              <a:t>партизанськими</a:t>
            </a:r>
            <a:r>
              <a:rPr lang="ru-RU" sz="2000" dirty="0" smtClean="0"/>
              <a:t> </a:t>
            </a:r>
            <a:r>
              <a:rPr lang="ru-RU" sz="2000" dirty="0" err="1" smtClean="0"/>
              <a:t>операціями</a:t>
            </a:r>
            <a:r>
              <a:rPr lang="ru-RU" sz="2000" dirty="0" smtClean="0"/>
              <a:t> </a:t>
            </a:r>
            <a:r>
              <a:rPr lang="ru-RU" sz="2000" dirty="0" err="1" smtClean="0"/>
              <a:t>намагався</a:t>
            </a:r>
            <a:r>
              <a:rPr lang="ru-RU" sz="2000" dirty="0" smtClean="0"/>
              <a:t> </a:t>
            </a:r>
            <a:r>
              <a:rPr lang="ru-RU" sz="2000" dirty="0" err="1" smtClean="0"/>
              <a:t>підривати</a:t>
            </a:r>
            <a:r>
              <a:rPr lang="ru-RU" sz="2000" dirty="0" smtClean="0"/>
              <a:t> </a:t>
            </a:r>
            <a:r>
              <a:rPr lang="ru-RU" sz="2000" dirty="0" err="1" smtClean="0"/>
              <a:t>вплив</a:t>
            </a:r>
            <a:r>
              <a:rPr lang="ru-RU" sz="2000" dirty="0" smtClean="0"/>
              <a:t> «сайгонского режиму». </a:t>
            </a:r>
          </a:p>
          <a:p>
            <a:r>
              <a:rPr lang="ru-RU" sz="2000" dirty="0" smtClean="0"/>
              <a:t>	До 1965 року НФОЮВ </a:t>
            </a:r>
            <a:r>
              <a:rPr lang="ru-RU" sz="2000" dirty="0" err="1" smtClean="0"/>
              <a:t>контролював</a:t>
            </a:r>
            <a:r>
              <a:rPr lang="ru-RU" sz="2000" dirty="0" smtClean="0"/>
              <a:t> не </a:t>
            </a:r>
            <a:r>
              <a:rPr lang="ru-RU" sz="2000" dirty="0" err="1" smtClean="0"/>
              <a:t>менше</a:t>
            </a:r>
            <a:r>
              <a:rPr lang="ru-RU" sz="2000" dirty="0" smtClean="0"/>
              <a:t> 30% </a:t>
            </a:r>
            <a:r>
              <a:rPr lang="ru-RU" sz="2000" dirty="0" err="1" smtClean="0"/>
              <a:t>території</a:t>
            </a:r>
            <a:r>
              <a:rPr lang="ru-RU" sz="2000" dirty="0" smtClean="0"/>
              <a:t> </a:t>
            </a:r>
            <a:r>
              <a:rPr lang="ru-RU" sz="2000" dirty="0" err="1" smtClean="0"/>
              <a:t>Південного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В'єтнаму</a:t>
            </a:r>
            <a:r>
              <a:rPr lang="ru-RU" sz="2000" dirty="0" smtClean="0"/>
              <a:t>. США </a:t>
            </a:r>
            <a:r>
              <a:rPr lang="ru-RU" sz="2000" dirty="0" err="1" smtClean="0"/>
              <a:t>скористалися</a:t>
            </a:r>
            <a:r>
              <a:rPr lang="ru-RU" sz="2000" dirty="0" smtClean="0"/>
              <a:t> </a:t>
            </a:r>
            <a:r>
              <a:rPr lang="ru-RU" sz="2000" dirty="0" err="1" smtClean="0"/>
              <a:t>Тонкінській</a:t>
            </a:r>
            <a:r>
              <a:rPr lang="ru-RU" sz="2000" dirty="0" smtClean="0"/>
              <a:t> </a:t>
            </a:r>
            <a:r>
              <a:rPr lang="ru-RU" sz="2000" dirty="0" err="1" smtClean="0"/>
              <a:t>інцидентом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почали </a:t>
            </a:r>
            <a:r>
              <a:rPr lang="ru-RU" sz="2000" dirty="0" err="1" smtClean="0"/>
              <a:t>перекидання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військ</a:t>
            </a:r>
            <a:r>
              <a:rPr lang="ru-RU" sz="2000" dirty="0" smtClean="0"/>
              <a:t> в </a:t>
            </a:r>
            <a:r>
              <a:rPr lang="ru-RU" sz="2000" dirty="0" err="1" smtClean="0"/>
              <a:t>Південний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В'єтнам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боротьби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НФОЮВ. </a:t>
            </a:r>
            <a:r>
              <a:rPr lang="ru-RU" sz="2000" dirty="0" err="1" smtClean="0"/>
              <a:t>Почалася</a:t>
            </a:r>
            <a:r>
              <a:rPr lang="ru-RU" sz="2000" dirty="0" smtClean="0"/>
              <a:t> </a:t>
            </a:r>
            <a:r>
              <a:rPr lang="ru-RU" sz="2000" dirty="0" err="1" smtClean="0"/>
              <a:t>В'єтнамська</a:t>
            </a:r>
            <a:r>
              <a:rPr lang="ru-RU" sz="2000" dirty="0" smtClean="0"/>
              <a:t> </a:t>
            </a:r>
            <a:r>
              <a:rPr lang="ru-RU" sz="2000" dirty="0" err="1" smtClean="0"/>
              <a:t>війна</a:t>
            </a:r>
            <a:r>
              <a:rPr lang="ru-RU" sz="2000" dirty="0" smtClean="0"/>
              <a:t>. </a:t>
            </a:r>
            <a:r>
              <a:rPr lang="ru-RU" sz="2000" dirty="0" err="1" smtClean="0"/>
              <a:t>Однак</a:t>
            </a:r>
            <a:r>
              <a:rPr lang="ru-RU" sz="2000" dirty="0" smtClean="0"/>
              <a:t> </a:t>
            </a:r>
            <a:r>
              <a:rPr lang="ru-RU" sz="2000" dirty="0" err="1" smtClean="0"/>
              <a:t>рішучі</a:t>
            </a:r>
            <a:r>
              <a:rPr lang="ru-RU" sz="2000" dirty="0" smtClean="0"/>
              <a:t> </a:t>
            </a:r>
            <a:r>
              <a:rPr lang="ru-RU" sz="2000" dirty="0" err="1" smtClean="0"/>
              <a:t>дії</a:t>
            </a:r>
            <a:r>
              <a:rPr lang="ru-RU" sz="2000" dirty="0" smtClean="0"/>
              <a:t> </a:t>
            </a:r>
            <a:r>
              <a:rPr lang="ru-RU" sz="2000" dirty="0" err="1" smtClean="0"/>
              <a:t>партизанів</a:t>
            </a:r>
            <a:r>
              <a:rPr lang="ru-RU" sz="2000" dirty="0" smtClean="0"/>
              <a:t> на </a:t>
            </a:r>
            <a:r>
              <a:rPr lang="ru-RU" sz="2000" dirty="0" err="1" smtClean="0"/>
              <a:t>півдні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успішне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протистояння</a:t>
            </a:r>
            <a:r>
              <a:rPr lang="ru-RU" sz="2000" dirty="0" smtClean="0"/>
              <a:t> ДРВ </a:t>
            </a:r>
            <a:r>
              <a:rPr lang="ru-RU" sz="2000" dirty="0" err="1" smtClean="0"/>
              <a:t>авіанальоту</a:t>
            </a:r>
            <a:r>
              <a:rPr lang="ru-RU" sz="2000" dirty="0" smtClean="0"/>
              <a:t> (при </a:t>
            </a:r>
            <a:r>
              <a:rPr lang="ru-RU" sz="2000" dirty="0" err="1" smtClean="0"/>
              <a:t>значній</a:t>
            </a:r>
            <a:r>
              <a:rPr lang="ru-RU" sz="2000" dirty="0" smtClean="0"/>
              <a:t> </a:t>
            </a:r>
            <a:r>
              <a:rPr lang="ru-RU" sz="2000" dirty="0" err="1" smtClean="0"/>
              <a:t>підтримці</a:t>
            </a:r>
            <a:r>
              <a:rPr lang="ru-RU" sz="2000" dirty="0" smtClean="0"/>
              <a:t> СРСР) </a:t>
            </a:r>
            <a:r>
              <a:rPr lang="ru-RU" sz="2000" dirty="0" err="1" smtClean="0"/>
              <a:t>змусили</a:t>
            </a:r>
            <a:r>
              <a:rPr lang="ru-RU" sz="2000" dirty="0" smtClean="0"/>
              <a:t> Вашингтон </a:t>
            </a:r>
            <a:r>
              <a:rPr lang="ru-RU" sz="2000" dirty="0" err="1" smtClean="0"/>
              <a:t>підписати</a:t>
            </a:r>
            <a:r>
              <a:rPr lang="ru-RU" sz="2000" dirty="0" smtClean="0"/>
              <a:t> </a:t>
            </a:r>
            <a:r>
              <a:rPr lang="ru-RU" sz="2000" dirty="0" err="1" smtClean="0"/>
              <a:t>Паризькі</a:t>
            </a:r>
            <a:r>
              <a:rPr lang="ru-RU" sz="2000" dirty="0" smtClean="0"/>
              <a:t> </a:t>
            </a:r>
            <a:r>
              <a:rPr lang="ru-RU" sz="2000" dirty="0" err="1" smtClean="0"/>
              <a:t>мирні</a:t>
            </a:r>
            <a:r>
              <a:rPr lang="ru-RU" sz="2000" dirty="0" smtClean="0"/>
              <a:t> угоди, за </a:t>
            </a:r>
            <a:r>
              <a:rPr lang="ru-RU" sz="2000" dirty="0" err="1" smtClean="0"/>
              <a:t>якими</a:t>
            </a:r>
            <a:r>
              <a:rPr lang="ru-RU" sz="2000" dirty="0" smtClean="0"/>
              <a:t> </a:t>
            </a:r>
            <a:r>
              <a:rPr lang="ru-RU" sz="2000" dirty="0" err="1" smtClean="0"/>
              <a:t>американські</a:t>
            </a:r>
            <a:r>
              <a:rPr lang="ru-RU" sz="2000" dirty="0" smtClean="0"/>
              <a:t> </a:t>
            </a:r>
            <a:r>
              <a:rPr lang="ru-RU" sz="2000" dirty="0" err="1" smtClean="0"/>
              <a:t>війська</a:t>
            </a:r>
            <a:r>
              <a:rPr lang="ru-RU" sz="2000" dirty="0" smtClean="0"/>
              <a:t> </a:t>
            </a:r>
            <a:r>
              <a:rPr lang="ru-RU" sz="2000" dirty="0" err="1" smtClean="0"/>
              <a:t>виводилися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В'єтнаму</a:t>
            </a:r>
            <a:r>
              <a:rPr lang="ru-RU" sz="2000" dirty="0" smtClean="0"/>
              <a:t>. 30 </a:t>
            </a:r>
            <a:r>
              <a:rPr lang="ru-RU" sz="2000" dirty="0" err="1" smtClean="0"/>
              <a:t>квітня</a:t>
            </a:r>
            <a:r>
              <a:rPr lang="ru-RU" sz="2000" dirty="0" smtClean="0"/>
              <a:t> 1975 </a:t>
            </a:r>
            <a:r>
              <a:rPr lang="ru-RU" sz="2000" dirty="0" err="1" smtClean="0"/>
              <a:t>южновьетнамскіе</a:t>
            </a:r>
            <a:r>
              <a:rPr lang="ru-RU" sz="2000" dirty="0" smtClean="0"/>
              <a:t> </a:t>
            </a:r>
            <a:r>
              <a:rPr lang="ru-RU" sz="2000" dirty="0" err="1" smtClean="0"/>
              <a:t>війська</a:t>
            </a:r>
            <a:r>
              <a:rPr lang="ru-RU" sz="2000" dirty="0" smtClean="0"/>
              <a:t> </a:t>
            </a:r>
            <a:r>
              <a:rPr lang="ru-RU" sz="2000" dirty="0" err="1" smtClean="0"/>
              <a:t>здали</a:t>
            </a:r>
            <a:r>
              <a:rPr lang="ru-RU" sz="2000" dirty="0" smtClean="0"/>
              <a:t> Сайгон,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об'єднання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країни</a:t>
            </a:r>
            <a:r>
              <a:rPr lang="ru-RU" sz="2000" dirty="0" smtClean="0"/>
              <a:t> </a:t>
            </a:r>
            <a:r>
              <a:rPr lang="ru-RU" sz="2000" dirty="0" err="1" smtClean="0"/>
              <a:t>було</a:t>
            </a:r>
            <a:r>
              <a:rPr lang="ru-RU" sz="2000" dirty="0" smtClean="0"/>
              <a:t> завершено.</a:t>
            </a:r>
            <a:endParaRPr lang="ru-RU" sz="2000" dirty="0"/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hino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785794"/>
            <a:ext cx="4570412" cy="33782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85720" y="214290"/>
            <a:ext cx="421484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У 1976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прийнята</a:t>
            </a:r>
            <a:r>
              <a:rPr lang="ru-RU" dirty="0" smtClean="0"/>
              <a:t> нова </a:t>
            </a:r>
            <a:r>
              <a:rPr lang="ru-RU" dirty="0" err="1" smtClean="0"/>
              <a:t>конституція</a:t>
            </a:r>
            <a:r>
              <a:rPr lang="ru-RU" dirty="0" smtClean="0"/>
              <a:t> </a:t>
            </a:r>
            <a:r>
              <a:rPr lang="ru-RU" dirty="0" err="1" smtClean="0"/>
              <a:t>Соціалістичної</a:t>
            </a:r>
            <a:r>
              <a:rPr lang="ru-RU" dirty="0" smtClean="0"/>
              <a:t> </a:t>
            </a:r>
            <a:r>
              <a:rPr lang="ru-RU" dirty="0" err="1" smtClean="0"/>
              <a:t>Республіки</a:t>
            </a:r>
            <a:r>
              <a:rPr lang="ru-RU" dirty="0" smtClean="0"/>
              <a:t> </a:t>
            </a:r>
            <a:r>
              <a:rPr lang="ru-RU" dirty="0" err="1" smtClean="0"/>
              <a:t>В'єтнам</a:t>
            </a:r>
            <a:r>
              <a:rPr lang="ru-RU" dirty="0" smtClean="0"/>
              <a:t> (СРВ). </a:t>
            </a:r>
            <a:r>
              <a:rPr lang="ru-RU" dirty="0" err="1" smtClean="0"/>
              <a:t>Сучасна</a:t>
            </a:r>
            <a:r>
              <a:rPr lang="ru-RU" dirty="0" smtClean="0"/>
              <a:t> </a:t>
            </a:r>
            <a:r>
              <a:rPr lang="ru-RU" dirty="0" err="1" smtClean="0"/>
              <a:t>історія</a:t>
            </a:r>
            <a:r>
              <a:rPr lang="ru-RU" dirty="0" smtClean="0"/>
              <a:t> </a:t>
            </a:r>
          </a:p>
          <a:p>
            <a:r>
              <a:rPr lang="ru-RU" dirty="0" smtClean="0"/>
              <a:t>	У </a:t>
            </a:r>
            <a:r>
              <a:rPr lang="ru-RU" dirty="0" err="1" smtClean="0"/>
              <a:t>грудні</a:t>
            </a:r>
            <a:r>
              <a:rPr lang="ru-RU" dirty="0" smtClean="0"/>
              <a:t> 1978 року </a:t>
            </a:r>
            <a:r>
              <a:rPr lang="ru-RU" dirty="0" err="1" smtClean="0"/>
              <a:t>в'єтнамські</a:t>
            </a:r>
            <a:r>
              <a:rPr lang="ru-RU" dirty="0" smtClean="0"/>
              <a:t> </a:t>
            </a:r>
            <a:r>
              <a:rPr lang="ru-RU" dirty="0" err="1" smtClean="0"/>
              <a:t>війська</a:t>
            </a:r>
            <a:r>
              <a:rPr lang="ru-RU" dirty="0" smtClean="0"/>
              <a:t> у </a:t>
            </a:r>
            <a:r>
              <a:rPr lang="ru-RU" dirty="0" err="1" smtClean="0"/>
              <a:t>відповідь</a:t>
            </a:r>
            <a:r>
              <a:rPr lang="ru-RU" dirty="0" smtClean="0"/>
              <a:t> на </a:t>
            </a:r>
            <a:r>
              <a:rPr lang="ru-RU" dirty="0" err="1" smtClean="0"/>
              <a:t>агресію</a:t>
            </a:r>
            <a:r>
              <a:rPr lang="ru-RU" dirty="0" smtClean="0"/>
              <a:t> </a:t>
            </a:r>
            <a:r>
              <a:rPr lang="ru-RU" dirty="0" err="1" smtClean="0"/>
              <a:t>увійшли</a:t>
            </a:r>
            <a:r>
              <a:rPr lang="ru-RU" dirty="0" smtClean="0"/>
              <a:t> до </a:t>
            </a:r>
            <a:r>
              <a:rPr lang="ru-RU" dirty="0" err="1" smtClean="0"/>
              <a:t>Камбоджі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повалили режим Пол Пота,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викликало</a:t>
            </a:r>
            <a:r>
              <a:rPr lang="ru-RU" dirty="0" smtClean="0"/>
              <a:t> </a:t>
            </a:r>
            <a:r>
              <a:rPr lang="ru-RU" dirty="0" err="1" smtClean="0"/>
              <a:t>різке</a:t>
            </a:r>
            <a:r>
              <a:rPr lang="ru-RU" dirty="0" smtClean="0"/>
              <a:t> </a:t>
            </a:r>
            <a:r>
              <a:rPr lang="ru-RU" dirty="0" err="1" smtClean="0"/>
              <a:t>невдоволення</a:t>
            </a:r>
            <a:r>
              <a:rPr lang="ru-RU" dirty="0" smtClean="0"/>
              <a:t> КНР. В </a:t>
            </a:r>
            <a:r>
              <a:rPr lang="ru-RU" dirty="0" err="1" smtClean="0"/>
              <a:t>результаті</a:t>
            </a:r>
            <a:r>
              <a:rPr lang="ru-RU" dirty="0" smtClean="0"/>
              <a:t> </a:t>
            </a:r>
            <a:r>
              <a:rPr lang="ru-RU" dirty="0" err="1" smtClean="0"/>
              <a:t>навесні</a:t>
            </a:r>
            <a:r>
              <a:rPr lang="ru-RU" dirty="0" smtClean="0"/>
              <a:t> 1979 року </a:t>
            </a:r>
            <a:r>
              <a:rPr lang="ru-RU" dirty="0" err="1" smtClean="0"/>
              <a:t>сталася</a:t>
            </a:r>
            <a:r>
              <a:rPr lang="ru-RU" dirty="0" smtClean="0"/>
              <a:t> </a:t>
            </a:r>
            <a:r>
              <a:rPr lang="ru-RU" dirty="0" err="1" smtClean="0"/>
              <a:t>китайсько-в'єтнамська</a:t>
            </a:r>
            <a:r>
              <a:rPr lang="ru-RU" dirty="0" smtClean="0"/>
              <a:t> </a:t>
            </a:r>
            <a:r>
              <a:rPr lang="ru-RU" dirty="0" err="1" smtClean="0"/>
              <a:t>війна</a:t>
            </a:r>
            <a:r>
              <a:rPr lang="ru-RU" dirty="0" smtClean="0"/>
              <a:t>. </a:t>
            </a:r>
            <a:r>
              <a:rPr lang="ru-RU" dirty="0" err="1" smtClean="0"/>
              <a:t>Дипломатичне</a:t>
            </a:r>
            <a:r>
              <a:rPr lang="ru-RU" dirty="0" smtClean="0"/>
              <a:t> </a:t>
            </a:r>
            <a:r>
              <a:rPr lang="ru-RU" dirty="0" err="1" smtClean="0"/>
              <a:t>втручання</a:t>
            </a:r>
            <a:r>
              <a:rPr lang="ru-RU" dirty="0" smtClean="0"/>
              <a:t> СРСР </a:t>
            </a:r>
            <a:r>
              <a:rPr lang="ru-RU" dirty="0" err="1" smtClean="0"/>
              <a:t>змусило</a:t>
            </a:r>
            <a:r>
              <a:rPr lang="ru-RU" dirty="0" smtClean="0"/>
              <a:t> КНР </a:t>
            </a:r>
            <a:r>
              <a:rPr lang="ru-RU" dirty="0" err="1" smtClean="0"/>
              <a:t>відмовитися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подальших</a:t>
            </a:r>
            <a:r>
              <a:rPr lang="ru-RU" dirty="0" smtClean="0"/>
              <a:t> </a:t>
            </a:r>
            <a:r>
              <a:rPr lang="ru-RU" dirty="0" err="1" smtClean="0"/>
              <a:t>дій</a:t>
            </a:r>
            <a:r>
              <a:rPr lang="ru-RU" dirty="0" smtClean="0"/>
              <a:t> </a:t>
            </a:r>
            <a:r>
              <a:rPr lang="ru-RU" dirty="0" err="1" smtClean="0"/>
              <a:t>проти</a:t>
            </a:r>
            <a:r>
              <a:rPr lang="ru-RU" dirty="0" smtClean="0"/>
              <a:t> </a:t>
            </a:r>
            <a:r>
              <a:rPr lang="ru-RU" dirty="0" err="1" smtClean="0"/>
              <a:t>В'єтнаму</a:t>
            </a:r>
            <a:r>
              <a:rPr lang="ru-RU" dirty="0" smtClean="0"/>
              <a:t>.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на </a:t>
            </a:r>
            <a:r>
              <a:rPr lang="ru-RU" dirty="0" err="1" smtClean="0"/>
              <a:t>китайсько-в'єтнамської</a:t>
            </a:r>
            <a:r>
              <a:rPr lang="ru-RU" dirty="0" smtClean="0"/>
              <a:t> </a:t>
            </a:r>
            <a:r>
              <a:rPr lang="ru-RU" dirty="0" err="1" smtClean="0"/>
              <a:t>кордоні</a:t>
            </a:r>
            <a:r>
              <a:rPr lang="ru-RU" dirty="0" smtClean="0"/>
              <a:t> </a:t>
            </a:r>
            <a:r>
              <a:rPr lang="ru-RU" dirty="0" err="1" smtClean="0"/>
              <a:t>періодично</a:t>
            </a:r>
            <a:r>
              <a:rPr lang="ru-RU" dirty="0" smtClean="0"/>
              <a:t> </a:t>
            </a:r>
            <a:r>
              <a:rPr lang="ru-RU" dirty="0" err="1" smtClean="0"/>
              <a:t>відбувалися</a:t>
            </a:r>
            <a:r>
              <a:rPr lang="ru-RU" dirty="0" smtClean="0"/>
              <a:t> </a:t>
            </a:r>
            <a:r>
              <a:rPr lang="ru-RU" dirty="0" err="1" smtClean="0"/>
              <a:t>збройні</a:t>
            </a:r>
            <a:r>
              <a:rPr lang="ru-RU" dirty="0" smtClean="0"/>
              <a:t> </a:t>
            </a:r>
            <a:r>
              <a:rPr lang="ru-RU" dirty="0" err="1" smtClean="0"/>
              <a:t>інциденти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4929198"/>
            <a:ext cx="864399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В </a:t>
            </a:r>
            <a:r>
              <a:rPr lang="ru-RU" dirty="0" err="1" smtClean="0"/>
              <a:t>даний</a:t>
            </a:r>
            <a:r>
              <a:rPr lang="ru-RU" dirty="0" smtClean="0"/>
              <a:t> час у </a:t>
            </a:r>
            <a:r>
              <a:rPr lang="ru-RU" dirty="0" err="1" smtClean="0"/>
              <a:t>В'єтнамі</a:t>
            </a:r>
            <a:r>
              <a:rPr lang="ru-RU" dirty="0" smtClean="0"/>
              <a:t> </a:t>
            </a:r>
            <a:r>
              <a:rPr lang="ru-RU" dirty="0" err="1" smtClean="0"/>
              <a:t>відбулася</a:t>
            </a:r>
            <a:r>
              <a:rPr lang="ru-RU" dirty="0" smtClean="0"/>
              <a:t> </a:t>
            </a:r>
            <a:r>
              <a:rPr lang="ru-RU" dirty="0" err="1" smtClean="0"/>
              <a:t>часткова</a:t>
            </a:r>
            <a:r>
              <a:rPr lang="ru-RU" dirty="0" smtClean="0"/>
              <a:t> </a:t>
            </a:r>
            <a:r>
              <a:rPr lang="ru-RU" dirty="0" err="1" smtClean="0"/>
              <a:t>лібералізація</a:t>
            </a:r>
            <a:r>
              <a:rPr lang="ru-RU" dirty="0" smtClean="0"/>
              <a:t> </a:t>
            </a:r>
            <a:r>
              <a:rPr lang="ru-RU" dirty="0" err="1" smtClean="0"/>
              <a:t>економічної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значне</a:t>
            </a:r>
            <a:r>
              <a:rPr lang="ru-RU" dirty="0" smtClean="0"/>
              <a:t> </a:t>
            </a:r>
            <a:r>
              <a:rPr lang="ru-RU" dirty="0" err="1" smtClean="0"/>
              <a:t>розширення</a:t>
            </a:r>
            <a:r>
              <a:rPr lang="ru-RU" dirty="0" smtClean="0"/>
              <a:t> </a:t>
            </a:r>
            <a:r>
              <a:rPr lang="ru-RU" dirty="0" err="1" smtClean="0"/>
              <a:t>контактів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зарубіжними</a:t>
            </a:r>
            <a:r>
              <a:rPr lang="ru-RU" dirty="0" smtClean="0"/>
              <a:t> </a:t>
            </a:r>
            <a:r>
              <a:rPr lang="ru-RU" dirty="0" err="1" smtClean="0"/>
              <a:t>країнами</a:t>
            </a:r>
            <a:r>
              <a:rPr lang="ru-RU" dirty="0" smtClean="0"/>
              <a:t> при </a:t>
            </a:r>
            <a:r>
              <a:rPr lang="ru-RU" dirty="0" err="1" smtClean="0"/>
              <a:t>деякому</a:t>
            </a:r>
            <a:r>
              <a:rPr lang="ru-RU" dirty="0" smtClean="0"/>
              <a:t> </a:t>
            </a:r>
            <a:r>
              <a:rPr lang="ru-RU" dirty="0" err="1" smtClean="0"/>
              <a:t>ослабленні</a:t>
            </a:r>
            <a:r>
              <a:rPr lang="ru-RU" dirty="0" smtClean="0"/>
              <a:t> </a:t>
            </a:r>
            <a:r>
              <a:rPr lang="ru-RU" dirty="0" err="1" smtClean="0"/>
              <a:t>партійного</a:t>
            </a:r>
            <a:r>
              <a:rPr lang="ru-RU" dirty="0" smtClean="0"/>
              <a:t> контролю над </a:t>
            </a:r>
            <a:r>
              <a:rPr lang="ru-RU" dirty="0" err="1" smtClean="0"/>
              <a:t>усіма</a:t>
            </a:r>
            <a:r>
              <a:rPr lang="ru-RU" dirty="0" smtClean="0"/>
              <a:t> сферами </a:t>
            </a:r>
            <a:r>
              <a:rPr lang="ru-RU" dirty="0" err="1" smtClean="0"/>
              <a:t>громадського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В'єтнам</a:t>
            </a:r>
            <a:r>
              <a:rPr lang="ru-RU" dirty="0" smtClean="0"/>
              <a:t> став </a:t>
            </a:r>
            <a:r>
              <a:rPr lang="ru-RU" dirty="0" err="1" smtClean="0"/>
              <a:t>повноправним</a:t>
            </a:r>
            <a:r>
              <a:rPr lang="ru-RU" dirty="0" smtClean="0"/>
              <a:t> членом </a:t>
            </a:r>
            <a:r>
              <a:rPr lang="ru-RU" dirty="0" err="1" smtClean="0"/>
              <a:t>Асоціації</a:t>
            </a:r>
            <a:r>
              <a:rPr lang="ru-RU" dirty="0" smtClean="0"/>
              <a:t> </a:t>
            </a:r>
            <a:r>
              <a:rPr lang="ru-RU" dirty="0" err="1" smtClean="0"/>
              <a:t>країн</a:t>
            </a:r>
            <a:r>
              <a:rPr lang="ru-RU" dirty="0" smtClean="0"/>
              <a:t> </a:t>
            </a:r>
            <a:r>
              <a:rPr lang="ru-RU" dirty="0" err="1" smtClean="0"/>
              <a:t>Південно-Східної</a:t>
            </a:r>
            <a:r>
              <a:rPr lang="ru-RU" dirty="0" smtClean="0"/>
              <a:t> </a:t>
            </a:r>
            <a:r>
              <a:rPr lang="ru-RU" dirty="0" err="1" smtClean="0"/>
              <a:t>Азії</a:t>
            </a:r>
            <a:r>
              <a:rPr lang="ru-RU" dirty="0" smtClean="0"/>
              <a:t> (АСЕАН). </a:t>
            </a:r>
            <a:r>
              <a:rPr lang="ru-RU" dirty="0" err="1" smtClean="0"/>
              <a:t>Повністю</a:t>
            </a:r>
            <a:r>
              <a:rPr lang="ru-RU" dirty="0" smtClean="0"/>
              <a:t> </a:t>
            </a:r>
            <a:r>
              <a:rPr lang="ru-RU" dirty="0" err="1" smtClean="0"/>
              <a:t>нормалізовані</a:t>
            </a:r>
            <a:r>
              <a:rPr lang="ru-RU" dirty="0" smtClean="0"/>
              <a:t> </a:t>
            </a:r>
            <a:r>
              <a:rPr lang="ru-RU" dirty="0" err="1" smtClean="0"/>
              <a:t>дипломатичні</a:t>
            </a:r>
            <a:r>
              <a:rPr lang="ru-RU" dirty="0" smtClean="0"/>
              <a:t> </a:t>
            </a:r>
            <a:r>
              <a:rPr lang="ru-RU" dirty="0" err="1" smtClean="0"/>
              <a:t>відносини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США.</a:t>
            </a:r>
            <a:endParaRPr lang="ru-RU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WordArt 4"/>
          <p:cNvSpPr>
            <a:spLocks noChangeArrowheads="1" noChangeShapeType="1" noTextEdit="1"/>
          </p:cNvSpPr>
          <p:nvPr/>
        </p:nvSpPr>
        <p:spPr bwMode="auto">
          <a:xfrm>
            <a:off x="1142976" y="214290"/>
            <a:ext cx="3178166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720" dirty="0" err="1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Географія</a:t>
            </a:r>
            <a:endParaRPr lang="ru-RU" sz="3600" kern="10" spc="72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AAAAAA"/>
                  </a:gs>
                  <a:gs pos="100000">
                    <a:srgbClr val="FFFFFF"/>
                  </a:gs>
                </a:gsLst>
                <a:lin ang="5400000" scaled="1"/>
              </a:gradFill>
              <a:effectLst>
                <a:outerShdw dist="45791" dir="3378596" algn="ctr" rotWithShape="0">
                  <a:srgbClr val="4D4D4D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9223" name="Picture 7" descr="hanoi"/>
          <p:cNvPicPr>
            <a:picLocks noChangeAspect="1" noChangeArrowheads="1"/>
          </p:cNvPicPr>
          <p:nvPr/>
        </p:nvPicPr>
        <p:blipFill>
          <a:blip r:embed="rId2" cstate="print"/>
          <a:srcRect l="5215" t="3674" r="5446" b="5553"/>
          <a:stretch>
            <a:fillRect/>
          </a:stretch>
        </p:blipFill>
        <p:spPr bwMode="auto">
          <a:xfrm>
            <a:off x="6084888" y="1268413"/>
            <a:ext cx="2798762" cy="403383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7072313" y="5681663"/>
            <a:ext cx="844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Ханой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714356"/>
            <a:ext cx="542928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  <a:r>
              <a:rPr lang="ru-RU" dirty="0" err="1" smtClean="0"/>
              <a:t>Більше</a:t>
            </a:r>
            <a:r>
              <a:rPr lang="ru-RU" dirty="0" smtClean="0"/>
              <a:t> 80% </a:t>
            </a:r>
            <a:r>
              <a:rPr lang="ru-RU" dirty="0" err="1" smtClean="0"/>
              <a:t>території</a:t>
            </a:r>
            <a:r>
              <a:rPr lang="ru-RU" dirty="0" smtClean="0"/>
              <a:t> </a:t>
            </a:r>
            <a:r>
              <a:rPr lang="ru-RU" dirty="0" err="1" smtClean="0"/>
              <a:t>В'єтнаму</a:t>
            </a:r>
            <a:r>
              <a:rPr lang="ru-RU" dirty="0" smtClean="0"/>
              <a:t> </a:t>
            </a:r>
            <a:r>
              <a:rPr lang="ru-RU" dirty="0" err="1" smtClean="0"/>
              <a:t>займають</a:t>
            </a:r>
            <a:r>
              <a:rPr lang="ru-RU" dirty="0" smtClean="0"/>
              <a:t> </a:t>
            </a:r>
            <a:r>
              <a:rPr lang="ru-RU" dirty="0" err="1" smtClean="0"/>
              <a:t>низькі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середньовисотні</a:t>
            </a:r>
            <a:r>
              <a:rPr lang="ru-RU" dirty="0" smtClean="0"/>
              <a:t> гори. На </a:t>
            </a:r>
            <a:r>
              <a:rPr lang="ru-RU" dirty="0" err="1" smtClean="0"/>
              <a:t>півночі</a:t>
            </a:r>
            <a:r>
              <a:rPr lang="ru-RU" dirty="0" smtClean="0"/>
              <a:t> </a:t>
            </a:r>
            <a:r>
              <a:rPr lang="ru-RU" dirty="0" err="1" smtClean="0"/>
              <a:t>простягаються</a:t>
            </a:r>
            <a:r>
              <a:rPr lang="ru-RU" dirty="0" smtClean="0"/>
              <a:t> </a:t>
            </a:r>
            <a:r>
              <a:rPr lang="ru-RU" dirty="0" err="1" smtClean="0"/>
              <a:t>брилові-складчасті</a:t>
            </a:r>
            <a:r>
              <a:rPr lang="ru-RU" dirty="0" smtClean="0"/>
              <a:t> </a:t>
            </a:r>
            <a:r>
              <a:rPr lang="ru-RU" dirty="0" err="1" smtClean="0"/>
              <a:t>хребти</a:t>
            </a:r>
            <a:r>
              <a:rPr lang="ru-RU" dirty="0" smtClean="0"/>
              <a:t>, </a:t>
            </a:r>
            <a:r>
              <a:rPr lang="ru-RU" dirty="0" err="1" smtClean="0"/>
              <a:t>розділені</a:t>
            </a:r>
            <a:r>
              <a:rPr lang="ru-RU" dirty="0" smtClean="0"/>
              <a:t> </a:t>
            </a:r>
            <a:r>
              <a:rPr lang="ru-RU" dirty="0" err="1" smtClean="0"/>
              <a:t>вузькими</a:t>
            </a:r>
            <a:r>
              <a:rPr lang="ru-RU" dirty="0" smtClean="0"/>
              <a:t>, </a:t>
            </a:r>
            <a:r>
              <a:rPr lang="ru-RU" dirty="0" err="1" smtClean="0"/>
              <a:t>глибокими</a:t>
            </a:r>
            <a:r>
              <a:rPr lang="ru-RU" dirty="0" smtClean="0"/>
              <a:t> </a:t>
            </a:r>
            <a:r>
              <a:rPr lang="ru-RU" dirty="0" err="1" smtClean="0"/>
              <a:t>поздовжніми</a:t>
            </a:r>
            <a:r>
              <a:rPr lang="ru-RU" dirty="0" smtClean="0"/>
              <a:t> долинами. </a:t>
            </a:r>
            <a:r>
              <a:rPr lang="ru-RU" dirty="0" err="1" smtClean="0"/>
              <a:t>Уздовж</a:t>
            </a:r>
            <a:r>
              <a:rPr lang="ru-RU" dirty="0" smtClean="0"/>
              <a:t> </a:t>
            </a:r>
            <a:r>
              <a:rPr lang="ru-RU" dirty="0" err="1" smtClean="0"/>
              <a:t>західного</a:t>
            </a:r>
            <a:r>
              <a:rPr lang="ru-RU" dirty="0" smtClean="0"/>
              <a:t> кордону </a:t>
            </a:r>
            <a:r>
              <a:rPr lang="ru-RU" dirty="0" err="1" smtClean="0"/>
              <a:t>простягаються</a:t>
            </a:r>
            <a:r>
              <a:rPr lang="ru-RU" dirty="0" smtClean="0"/>
              <a:t> </a:t>
            </a:r>
            <a:r>
              <a:rPr lang="ru-RU" dirty="0" err="1" smtClean="0"/>
              <a:t>Аннамскіе</a:t>
            </a:r>
            <a:r>
              <a:rPr lang="ru-RU" dirty="0" smtClean="0"/>
              <a:t> гори. У </a:t>
            </a:r>
            <a:r>
              <a:rPr lang="ru-RU" dirty="0" err="1" smtClean="0"/>
              <a:t>центральній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південній</a:t>
            </a:r>
            <a:r>
              <a:rPr lang="ru-RU" dirty="0" smtClean="0"/>
              <a:t> </a:t>
            </a:r>
            <a:r>
              <a:rPr lang="ru-RU" dirty="0" err="1" smtClean="0"/>
              <a:t>частині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 </a:t>
            </a:r>
            <a:r>
              <a:rPr lang="ru-RU" dirty="0" err="1" smtClean="0"/>
              <a:t>розташовані</a:t>
            </a:r>
            <a:r>
              <a:rPr lang="ru-RU" dirty="0" smtClean="0"/>
              <a:t> </a:t>
            </a:r>
            <a:r>
              <a:rPr lang="ru-RU" dirty="0" err="1" smtClean="0"/>
              <a:t>цокольні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базальтові</a:t>
            </a:r>
            <a:r>
              <a:rPr lang="ru-RU" dirty="0" smtClean="0"/>
              <a:t> плато. </a:t>
            </a:r>
            <a:r>
              <a:rPr lang="ru-RU" dirty="0" err="1" smtClean="0"/>
              <a:t>Найбільші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повноводні</a:t>
            </a:r>
            <a:r>
              <a:rPr lang="ru-RU" dirty="0" smtClean="0"/>
              <a:t> </a:t>
            </a:r>
            <a:r>
              <a:rPr lang="ru-RU" dirty="0" err="1" smtClean="0"/>
              <a:t>ріки</a:t>
            </a:r>
            <a:r>
              <a:rPr lang="ru-RU" dirty="0" smtClean="0"/>
              <a:t> </a:t>
            </a:r>
            <a:r>
              <a:rPr lang="ru-RU" dirty="0" err="1" smtClean="0"/>
              <a:t>Південно-Східної</a:t>
            </a:r>
            <a:r>
              <a:rPr lang="ru-RU" dirty="0" smtClean="0"/>
              <a:t> </a:t>
            </a:r>
            <a:r>
              <a:rPr lang="ru-RU" dirty="0" err="1" smtClean="0"/>
              <a:t>Азії</a:t>
            </a:r>
            <a:r>
              <a:rPr lang="ru-RU" dirty="0" smtClean="0"/>
              <a:t> </a:t>
            </a:r>
            <a:r>
              <a:rPr lang="ru-RU" dirty="0" err="1" smtClean="0"/>
              <a:t>Хонгха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Меконг </a:t>
            </a:r>
            <a:r>
              <a:rPr lang="ru-RU" dirty="0" err="1" smtClean="0"/>
              <a:t>закінчують</a:t>
            </a:r>
            <a:r>
              <a:rPr lang="ru-RU" dirty="0" smtClean="0"/>
              <a:t> </a:t>
            </a:r>
            <a:r>
              <a:rPr lang="ru-RU" dirty="0" err="1" smtClean="0"/>
              <a:t>свій</a:t>
            </a:r>
            <a:r>
              <a:rPr lang="ru-RU" dirty="0" smtClean="0"/>
              <a:t> </a:t>
            </a:r>
            <a:r>
              <a:rPr lang="ru-RU" dirty="0" err="1" smtClean="0"/>
              <a:t>плин</a:t>
            </a:r>
            <a:r>
              <a:rPr lang="ru-RU" dirty="0" smtClean="0"/>
              <a:t> на </a:t>
            </a:r>
            <a:r>
              <a:rPr lang="ru-RU" dirty="0" err="1" smtClean="0"/>
              <a:t>території</a:t>
            </a:r>
            <a:r>
              <a:rPr lang="ru-RU" dirty="0" smtClean="0"/>
              <a:t> </a:t>
            </a:r>
            <a:r>
              <a:rPr lang="ru-RU" dirty="0" err="1" smtClean="0"/>
              <a:t>В'єтнаму</a:t>
            </a:r>
            <a:r>
              <a:rPr lang="ru-RU" dirty="0" smtClean="0"/>
              <a:t>, </a:t>
            </a:r>
            <a:r>
              <a:rPr lang="ru-RU" dirty="0" err="1" smtClean="0"/>
              <a:t>впадаючи</a:t>
            </a:r>
            <a:r>
              <a:rPr lang="ru-RU" dirty="0" smtClean="0"/>
              <a:t> в </a:t>
            </a:r>
            <a:r>
              <a:rPr lang="ru-RU" dirty="0" err="1" smtClean="0"/>
              <a:t>Південно-Китайське</a:t>
            </a:r>
            <a:r>
              <a:rPr lang="ru-RU" dirty="0" smtClean="0"/>
              <a:t> море. У низинах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дельті</a:t>
            </a:r>
            <a:r>
              <a:rPr lang="ru-RU" dirty="0" smtClean="0"/>
              <a:t> </a:t>
            </a:r>
            <a:r>
              <a:rPr lang="ru-RU" dirty="0" err="1" smtClean="0"/>
              <a:t>Хонгха</a:t>
            </a:r>
            <a:r>
              <a:rPr lang="ru-RU" dirty="0" smtClean="0"/>
              <a:t> на </a:t>
            </a:r>
            <a:r>
              <a:rPr lang="ru-RU" dirty="0" err="1" smtClean="0"/>
              <a:t>півночі</a:t>
            </a:r>
            <a:r>
              <a:rPr lang="ru-RU" dirty="0" smtClean="0"/>
              <a:t> </a:t>
            </a:r>
            <a:r>
              <a:rPr lang="ru-RU" dirty="0" err="1" smtClean="0"/>
              <a:t>В'єтнаму</a:t>
            </a:r>
            <a:r>
              <a:rPr lang="ru-RU" dirty="0" smtClean="0"/>
              <a:t> </a:t>
            </a:r>
            <a:r>
              <a:rPr lang="ru-RU" dirty="0" err="1" smtClean="0"/>
              <a:t>розташована</a:t>
            </a:r>
            <a:r>
              <a:rPr lang="ru-RU" dirty="0" smtClean="0"/>
              <a:t> </a:t>
            </a:r>
            <a:r>
              <a:rPr lang="ru-RU" dirty="0" err="1" smtClean="0"/>
              <a:t>алювіально-дельтових</a:t>
            </a:r>
            <a:r>
              <a:rPr lang="ru-RU" dirty="0" smtClean="0"/>
              <a:t> </a:t>
            </a:r>
            <a:r>
              <a:rPr lang="ru-RU" dirty="0" err="1" smtClean="0"/>
              <a:t>рівнина</a:t>
            </a:r>
            <a:r>
              <a:rPr lang="ru-RU" dirty="0" smtClean="0"/>
              <a:t> </a:t>
            </a:r>
            <a:r>
              <a:rPr lang="ru-RU" dirty="0" err="1" smtClean="0"/>
              <a:t>Тонкінська</a:t>
            </a:r>
            <a:r>
              <a:rPr lang="ru-RU" dirty="0" smtClean="0"/>
              <a:t> затока. Тут же </a:t>
            </a:r>
            <a:r>
              <a:rPr lang="ru-RU" dirty="0" err="1" smtClean="0"/>
              <a:t>найбільша</a:t>
            </a:r>
            <a:r>
              <a:rPr lang="ru-RU" dirty="0" smtClean="0"/>
              <a:t> </a:t>
            </a:r>
            <a:r>
              <a:rPr lang="ru-RU" dirty="0" err="1" smtClean="0"/>
              <a:t>щільність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 (1100 </a:t>
            </a:r>
            <a:r>
              <a:rPr lang="ru-RU" dirty="0" err="1" smtClean="0"/>
              <a:t>чол</a:t>
            </a:r>
            <a:r>
              <a:rPr lang="ru-RU" dirty="0" smtClean="0"/>
              <a:t> / км ²)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розташована</a:t>
            </a:r>
            <a:r>
              <a:rPr lang="ru-RU" dirty="0" smtClean="0"/>
              <a:t> </a:t>
            </a:r>
            <a:r>
              <a:rPr lang="ru-RU" dirty="0" err="1" smtClean="0"/>
              <a:t>столиця</a:t>
            </a:r>
            <a:r>
              <a:rPr lang="ru-RU" dirty="0" smtClean="0"/>
              <a:t> </a:t>
            </a:r>
            <a:r>
              <a:rPr lang="ru-RU" dirty="0" err="1" smtClean="0"/>
              <a:t>В'єтнаму</a:t>
            </a:r>
            <a:r>
              <a:rPr lang="ru-RU" dirty="0" smtClean="0"/>
              <a:t> Ханой. Велика </a:t>
            </a:r>
            <a:r>
              <a:rPr lang="ru-RU" dirty="0" err="1" smtClean="0"/>
              <a:t>алювіально-дельтових</a:t>
            </a:r>
            <a:r>
              <a:rPr lang="ru-RU" dirty="0" smtClean="0"/>
              <a:t> </a:t>
            </a:r>
            <a:r>
              <a:rPr lang="ru-RU" dirty="0" err="1" smtClean="0"/>
              <a:t>рівнина</a:t>
            </a:r>
            <a:r>
              <a:rPr lang="ru-RU" dirty="0" smtClean="0"/>
              <a:t> </a:t>
            </a:r>
            <a:r>
              <a:rPr lang="ru-RU" dirty="0" err="1" smtClean="0"/>
              <a:t>Намбу</a:t>
            </a:r>
            <a:r>
              <a:rPr lang="ru-RU" dirty="0" smtClean="0"/>
              <a:t> </a:t>
            </a:r>
            <a:r>
              <a:rPr lang="ru-RU" dirty="0" err="1" smtClean="0"/>
              <a:t>розташована</a:t>
            </a:r>
            <a:r>
              <a:rPr lang="ru-RU" dirty="0" smtClean="0"/>
              <a:t> на </a:t>
            </a:r>
            <a:r>
              <a:rPr lang="ru-RU" dirty="0" err="1" smtClean="0"/>
              <a:t>крайньому</a:t>
            </a:r>
            <a:r>
              <a:rPr lang="ru-RU" dirty="0" smtClean="0"/>
              <a:t> </a:t>
            </a:r>
            <a:r>
              <a:rPr lang="ru-RU" dirty="0" err="1" smtClean="0"/>
              <a:t>південному</a:t>
            </a:r>
            <a:r>
              <a:rPr lang="ru-RU" dirty="0" smtClean="0"/>
              <a:t> </a:t>
            </a:r>
            <a:r>
              <a:rPr lang="ru-RU" dirty="0" err="1" smtClean="0"/>
              <a:t>заході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 в </a:t>
            </a:r>
            <a:r>
              <a:rPr lang="ru-RU" dirty="0" err="1" smtClean="0"/>
              <a:t>дельті</a:t>
            </a:r>
            <a:r>
              <a:rPr lang="ru-RU" dirty="0" smtClean="0"/>
              <a:t> Меконгу. Тут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висока</a:t>
            </a:r>
            <a:r>
              <a:rPr lang="ru-RU" dirty="0" smtClean="0"/>
              <a:t> </a:t>
            </a:r>
            <a:r>
              <a:rPr lang="ru-RU" dirty="0" err="1" smtClean="0"/>
              <a:t>щільність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 (450 </a:t>
            </a:r>
            <a:r>
              <a:rPr lang="ru-RU" dirty="0" err="1" smtClean="0"/>
              <a:t>чол</a:t>
            </a:r>
            <a:r>
              <a:rPr lang="ru-RU" dirty="0" smtClean="0"/>
              <a:t> / км ²)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розташований</a:t>
            </a:r>
            <a:r>
              <a:rPr lang="ru-RU" dirty="0" smtClean="0"/>
              <a:t> </a:t>
            </a:r>
            <a:r>
              <a:rPr lang="ru-RU" dirty="0" err="1" smtClean="0"/>
              <a:t>найбільший</a:t>
            </a:r>
            <a:r>
              <a:rPr lang="ru-RU" dirty="0" smtClean="0"/>
              <a:t> </a:t>
            </a:r>
            <a:r>
              <a:rPr lang="ru-RU" dirty="0" err="1" smtClean="0"/>
              <a:t>місто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 </a:t>
            </a:r>
            <a:r>
              <a:rPr lang="ru-RU" dirty="0" err="1" smtClean="0"/>
              <a:t>Хошімін</a:t>
            </a:r>
            <a:r>
              <a:rPr lang="ru-RU" dirty="0" smtClean="0"/>
              <a:t>. 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281</TotalTime>
  <Words>999</Words>
  <Application>Microsoft Office PowerPoint</Application>
  <PresentationFormat>Экран (4:3)</PresentationFormat>
  <Paragraphs>62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Метро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Школа № 4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9</cp:revision>
  <dcterms:created xsi:type="dcterms:W3CDTF">2009-01-29T12:48:49Z</dcterms:created>
  <dcterms:modified xsi:type="dcterms:W3CDTF">2010-08-19T20:33:00Z</dcterms:modified>
</cp:coreProperties>
</file>