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Вікова структура населення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Вікова структура населення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 14 років</c:v>
                </c:pt>
                <c:pt idx="1">
                  <c:v>15-24 роки</c:v>
                </c:pt>
                <c:pt idx="2">
                  <c:v>25-54 роки</c:v>
                </c:pt>
                <c:pt idx="3">
                  <c:v>55-64 роки</c:v>
                </c:pt>
                <c:pt idx="4">
                  <c:v>65 років і старше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0.13109999999999999</c:v>
                </c:pt>
                <c:pt idx="1">
                  <c:v>9.6799999999999997E-2</c:v>
                </c:pt>
                <c:pt idx="2">
                  <c:v>0.37869999999999998</c:v>
                </c:pt>
                <c:pt idx="3">
                  <c:v>0.12759999999999999</c:v>
                </c:pt>
                <c:pt idx="4">
                  <c:v>0.26590000000000003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4F6FA-AD1E-4FFF-BC1A-4034DFD4EC48}" type="datetimeFigureOut">
              <a:rPr lang="uk-UA" smtClean="0"/>
              <a:t>19.08.2018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ECA42-95E0-4C46-AEA6-BD85CAAA91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04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026360"/>
            <a:ext cx="3600400" cy="1656184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Робота</a:t>
            </a:r>
          </a:p>
          <a:p>
            <a:r>
              <a:rPr lang="uk-UA" dirty="0">
                <a:solidFill>
                  <a:srgbClr val="002060"/>
                </a:solidFill>
              </a:rPr>
              <a:t>у</a:t>
            </a:r>
            <a:r>
              <a:rPr lang="uk-UA" dirty="0" smtClean="0">
                <a:solidFill>
                  <a:srgbClr val="002060"/>
                </a:solidFill>
              </a:rPr>
              <a:t>чениці 10 класу</a:t>
            </a:r>
          </a:p>
          <a:p>
            <a:r>
              <a:rPr lang="uk-UA" dirty="0" err="1" smtClean="0">
                <a:solidFill>
                  <a:srgbClr val="002060"/>
                </a:solidFill>
              </a:rPr>
              <a:t>Євсузького</a:t>
            </a:r>
            <a:r>
              <a:rPr lang="uk-UA" dirty="0" smtClean="0">
                <a:solidFill>
                  <a:srgbClr val="002060"/>
                </a:solidFill>
              </a:rPr>
              <a:t> НВК «Веселка»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Нарожної Богдани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212976"/>
            <a:ext cx="46805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Японія</a:t>
            </a:r>
            <a:endParaRPr lang="uk-UA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9" name="Picture 5" descr="https://im0-tub-ua.yandex.net/i?id=67a5c4fb16733386953b636d46d486f1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1"/>
            <a:ext cx="3420380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sumie-art.ru/files/41/g/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27" y="517793"/>
            <a:ext cx="3681844" cy="2690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82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770485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endParaRPr lang="uk-UA" sz="44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усьому світі добре відомі фільми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Акира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Куросава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Ясудзиро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Одзу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Кэндзи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Мідзогуті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режисерів. Останнім часом чимало японських фільми отримують призи на міжнародних кінофестивалях у Кані, Венеції, Монреалі.</a:t>
            </a:r>
          </a:p>
        </p:txBody>
      </p:sp>
      <p:pic>
        <p:nvPicPr>
          <p:cNvPr id="9218" name="Picture 2" descr="http://www.s.city01.am/section/newsIconCis2/upload/images/news/icon/+415114_14759952975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0" y="3717032"/>
            <a:ext cx="3599234" cy="23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0-tub-ua.yandex.net/i?id=abfab2006308eeb4d38bc2efc8aea6db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01" y="3212976"/>
            <a:ext cx="4418552" cy="248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0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009599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11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</a:t>
            </a:r>
          </a:p>
          <a:p>
            <a:pPr algn="ctr"/>
            <a:r>
              <a:rPr lang="uk-UA" sz="11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увагу!</a:t>
            </a:r>
            <a:endParaRPr lang="uk-UA" sz="11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7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od32.ru/wp-content/uploads/2016/06/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3859671" cy="240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7656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Символи країни</a:t>
            </a:r>
            <a:endParaRPr lang="uk-U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4317" y="384934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Хіномару</a:t>
            </a:r>
            <a:r>
              <a:rPr lang="ru-RU" b="1" dirty="0" smtClean="0">
                <a:solidFill>
                  <a:srgbClr val="002060"/>
                </a:solidFill>
              </a:rPr>
              <a:t>» – </a:t>
            </a:r>
            <a:r>
              <a:rPr lang="ru-RU" b="1" dirty="0" err="1" smtClean="0">
                <a:solidFill>
                  <a:srgbClr val="002060"/>
                </a:solidFill>
              </a:rPr>
              <a:t>це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знайоме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всім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біле</a:t>
            </a:r>
            <a:r>
              <a:rPr lang="ru-RU" b="1" dirty="0">
                <a:solidFill>
                  <a:srgbClr val="002060"/>
                </a:solidFill>
              </a:rPr>
              <a:t> полотнище з </a:t>
            </a:r>
            <a:r>
              <a:rPr lang="ru-RU" b="1" dirty="0" err="1">
                <a:solidFill>
                  <a:srgbClr val="002060"/>
                </a:solidFill>
              </a:rPr>
              <a:t>червоним</a:t>
            </a:r>
            <a:r>
              <a:rPr lang="ru-RU" b="1" dirty="0">
                <a:solidFill>
                  <a:srgbClr val="002060"/>
                </a:solidFill>
              </a:rPr>
              <a:t> колом,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символізує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сонце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У 1999 </a:t>
            </a:r>
            <a:r>
              <a:rPr lang="ru-RU" b="1" dirty="0" err="1">
                <a:solidFill>
                  <a:srgbClr val="002060"/>
                </a:solidFill>
              </a:rPr>
              <a:t>році</a:t>
            </a:r>
            <a:r>
              <a:rPr lang="ru-RU" b="1" dirty="0">
                <a:solidFill>
                  <a:srgbClr val="002060"/>
                </a:solidFill>
              </a:rPr>
              <a:t> «</a:t>
            </a:r>
            <a:r>
              <a:rPr lang="ru-RU" b="1" dirty="0" err="1">
                <a:solidFill>
                  <a:srgbClr val="002060"/>
                </a:solidFill>
              </a:rPr>
              <a:t>хіномару</a:t>
            </a:r>
            <a:r>
              <a:rPr lang="ru-RU" b="1" dirty="0">
                <a:solidFill>
                  <a:srgbClr val="002060"/>
                </a:solidFill>
              </a:rPr>
              <a:t>» </a:t>
            </a:r>
            <a:r>
              <a:rPr lang="ru-RU" b="1" dirty="0" err="1">
                <a:solidFill>
                  <a:srgbClr val="002060"/>
                </a:solidFill>
              </a:rPr>
              <a:t>визнали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офіційно</a:t>
            </a:r>
            <a:r>
              <a:rPr lang="ru-RU" b="1" dirty="0">
                <a:solidFill>
                  <a:srgbClr val="002060"/>
                </a:solidFill>
              </a:rPr>
              <a:t> і по закону затвердили день, </a:t>
            </a:r>
            <a:r>
              <a:rPr lang="ru-RU" b="1" dirty="0" err="1">
                <a:solidFill>
                  <a:srgbClr val="002060"/>
                </a:solidFill>
              </a:rPr>
              <a:t>присвячений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прапору, – 13 </a:t>
            </a:r>
            <a:r>
              <a:rPr lang="ru-RU" b="1" dirty="0" err="1" smtClean="0">
                <a:solidFill>
                  <a:srgbClr val="002060"/>
                </a:solidFill>
              </a:rPr>
              <a:t>серпня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img08.rl0.ru/8c8c701973857012b8e65d30c870521b/c640x450/emergencynumbers.ru/asia/eastern-asia/images/japan-coat-of-arm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32" y="1183978"/>
            <a:ext cx="3528392" cy="24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47683" y="372822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b="1" dirty="0" err="1">
                <a:solidFill>
                  <a:srgbClr val="002060"/>
                </a:solidFill>
              </a:rPr>
              <a:t>Головним</a:t>
            </a:r>
            <a:r>
              <a:rPr lang="ru-RU" b="1" dirty="0">
                <a:solidFill>
                  <a:srgbClr val="002060"/>
                </a:solidFill>
              </a:rPr>
              <a:t> символом </a:t>
            </a:r>
            <a:r>
              <a:rPr lang="ru-RU" b="1" dirty="0" err="1">
                <a:solidFill>
                  <a:srgbClr val="002060"/>
                </a:solidFill>
              </a:rPr>
              <a:t>країни</a:t>
            </a:r>
            <a:r>
              <a:rPr lang="ru-RU" b="1" dirty="0">
                <a:solidFill>
                  <a:srgbClr val="002060"/>
                </a:solidFill>
              </a:rPr>
              <a:t> є </a:t>
            </a:r>
            <a:r>
              <a:rPr lang="ru-RU" b="1" dirty="0" err="1">
                <a:solidFill>
                  <a:srgbClr val="002060"/>
                </a:solidFill>
              </a:rPr>
              <a:t>кікукамонсе</a:t>
            </a:r>
            <a:r>
              <a:rPr lang="ru-RU" b="1" dirty="0">
                <a:solidFill>
                  <a:srgbClr val="002060"/>
                </a:solidFill>
              </a:rPr>
              <a:t> - герб у </a:t>
            </a:r>
            <a:r>
              <a:rPr lang="ru-RU" b="1" dirty="0" err="1">
                <a:solidFill>
                  <a:srgbClr val="002060"/>
                </a:solidFill>
              </a:rPr>
              <a:t>вигляді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квітки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хризантеми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002060"/>
                </a:solidFill>
              </a:rPr>
              <a:t>У </a:t>
            </a:r>
            <a:r>
              <a:rPr lang="ru-RU" b="1" dirty="0" err="1">
                <a:solidFill>
                  <a:srgbClr val="002060"/>
                </a:solidFill>
              </a:rPr>
              <a:t>період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правління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імператора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Готоби</a:t>
            </a:r>
            <a:r>
              <a:rPr lang="ru-RU" b="1" dirty="0">
                <a:solidFill>
                  <a:srgbClr val="002060"/>
                </a:solidFill>
              </a:rPr>
              <a:t> - з 1183 по 1198 - </a:t>
            </a:r>
            <a:r>
              <a:rPr lang="ru-RU" b="1" dirty="0" err="1">
                <a:solidFill>
                  <a:srgbClr val="002060"/>
                </a:solidFill>
              </a:rPr>
              <a:t>зображення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рослини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вперше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з'явилося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державній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символіці</a:t>
            </a:r>
            <a:r>
              <a:rPr lang="ru-RU" b="1" dirty="0">
                <a:solidFill>
                  <a:srgbClr val="002060"/>
                </a:solidFill>
              </a:rPr>
              <a:t>, а </a:t>
            </a:r>
            <a:r>
              <a:rPr lang="ru-RU" b="1" dirty="0" err="1">
                <a:solidFill>
                  <a:srgbClr val="002060"/>
                </a:solidFill>
              </a:rPr>
              <a:t>саме</a:t>
            </a:r>
            <a:r>
              <a:rPr lang="ru-RU" b="1" dirty="0">
                <a:solidFill>
                  <a:srgbClr val="002060"/>
                </a:solidFill>
              </a:rPr>
              <a:t> на печатках </a:t>
            </a:r>
            <a:r>
              <a:rPr lang="ru-RU" b="1" dirty="0" smtClean="0">
                <a:solidFill>
                  <a:srgbClr val="002060"/>
                </a:solidFill>
              </a:rPr>
              <a:t>правителя.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47683" y="1340768"/>
            <a:ext cx="24317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Гимн Японии - 君が代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07703" y="5949279"/>
            <a:ext cx="487363" cy="487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трелка влево 9"/>
          <p:cNvSpPr/>
          <p:nvPr/>
        </p:nvSpPr>
        <p:spPr>
          <a:xfrm>
            <a:off x="3851920" y="6021288"/>
            <a:ext cx="2088232" cy="648072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Гімн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7969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53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4171" y="1700808"/>
            <a:ext cx="7467600" cy="1540768"/>
          </a:xfrm>
        </p:spPr>
        <p:txBody>
          <a:bodyPr>
            <a:normAutofit fontScale="92500"/>
          </a:bodyPr>
          <a:lstStyle/>
          <a:p>
            <a:pPr algn="just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Японія – це острівна країна, що знаходиться в Тихому океані, недалеко від Східної Азії.</a:t>
            </a:r>
          </a:p>
          <a:p>
            <a:pPr algn="just"/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Країну утворюють більш ніж 6800 островів.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332656"/>
            <a:ext cx="4828566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101600" prst="ribl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Положення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2" y="2924944"/>
            <a:ext cx="3816424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Сприятливі риси: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 до моря(океану)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Широка берегова лінія(порти)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4222956"/>
            <a:ext cx="3816424" cy="1438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Несприятливі риси: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Ізольованість(острівна держава)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Віддаленість від більшості країн(ринка сировини)</a:t>
            </a:r>
          </a:p>
        </p:txBody>
      </p:sp>
    </p:spTree>
    <p:extLst>
      <p:ext uri="{BB962C8B-B14F-4D97-AF65-F5344CB8AC3E}">
        <p14:creationId xmlns:p14="http://schemas.microsoft.com/office/powerpoint/2010/main" val="32359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1087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Густота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населення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країни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становила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347,2 особи/км² (40-ве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місце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світі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2656"/>
            <a:ext cx="5688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Населення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29420433"/>
              </p:ext>
            </p:extLst>
          </p:nvPr>
        </p:nvGraphicFramePr>
        <p:xfrm>
          <a:off x="407876" y="2492896"/>
          <a:ext cx="6096000" cy="397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6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332656"/>
            <a:ext cx="5718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влади</a:t>
            </a:r>
            <a:endParaRPr lang="uk-U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283006"/>
            <a:ext cx="3960440" cy="4306233"/>
          </a:xfrm>
          <a:prstGeom prst="roundRect">
            <a:avLst/>
          </a:prstGeom>
        </p:spPr>
        <p:style>
          <a:lnRef idx="1">
            <a:schemeClr val="accent4"/>
          </a:lnRef>
          <a:fillRef idx="1002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конституції, Японія є унітарною конституційною монархією. Головою держави є Імператор, але виконавча влада в країні зосереджена у руках прем'єр-міністра. Законодавча влада належить Парламенту, який є одним із старіших демократичних інституцій Азії.</a:t>
            </a:r>
          </a:p>
        </p:txBody>
      </p:sp>
      <p:pic>
        <p:nvPicPr>
          <p:cNvPr id="4098" name="Picture 2" descr="http://tourjapan.ru/sites/default/files/styles/news_and_articles_xx502/public/picture1/article/605-konstituciya-653.jpg?itok=y4k3mP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72" y="1484784"/>
            <a:ext cx="4248472" cy="31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9489" y="478025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Конституція Японії</a:t>
            </a:r>
            <a:endParaRPr lang="uk-UA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31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5976" y="1772816"/>
            <a:ext cx="4536504" cy="3960440"/>
          </a:xfrm>
        </p:spPr>
        <p:txBody>
          <a:bodyPr/>
          <a:lstStyle/>
          <a:p>
            <a:pPr marL="0" indent="0" algn="just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чорна</a:t>
            </a:r>
            <a:r>
              <a:rPr lang="ru-RU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кольорова</a:t>
            </a:r>
            <a:r>
              <a:rPr lang="ru-RU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металургія</a:t>
            </a:r>
            <a:r>
              <a:rPr lang="ru-RU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суднобудівна</a:t>
            </a:r>
            <a:r>
              <a:rPr lang="ru-RU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</a:t>
            </a:r>
            <a:r>
              <a:rPr lang="ru-RU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автомобільна</a:t>
            </a:r>
            <a:r>
              <a:rPr lang="ru-RU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r>
              <a:rPr lang="ru-RU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приладобудування,нафтохімічна</a:t>
            </a:r>
            <a:r>
              <a:rPr lang="ru-RU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харчова</a:t>
            </a:r>
            <a:r>
              <a:rPr lang="ru-RU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0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текстильна</a:t>
            </a:r>
            <a:r>
              <a:rPr lang="ru-RU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 легка </a:t>
            </a:r>
            <a:r>
              <a:rPr lang="ru-RU" sz="20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r>
              <a:rPr lang="ru-RU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buNone/>
            </a:pP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72907"/>
            <a:ext cx="5966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Промисловість </a:t>
            </a:r>
            <a:endParaRPr lang="uk-UA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2757"/>
              </p:ext>
            </p:extLst>
          </p:nvPr>
        </p:nvGraphicFramePr>
        <p:xfrm>
          <a:off x="107504" y="1496237"/>
          <a:ext cx="4104456" cy="4868764"/>
        </p:xfrm>
        <a:graphic>
          <a:graphicData uri="http://schemas.openxmlformats.org/drawingml/2006/table">
            <a:tbl>
              <a:tblPr/>
              <a:tblGrid>
                <a:gridCol w="2137250"/>
                <a:gridCol w="1779893"/>
                <a:gridCol w="187313"/>
              </a:tblGrid>
              <a:tr h="275810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Імпорт</a:t>
                      </a:r>
                      <a:endParaRPr lang="uk-UA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2741" marR="72741" marT="36370" marB="36370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Експорт</a:t>
                      </a:r>
                      <a:endParaRPr lang="uk-UA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2741" marR="72741" marT="36370" marB="36370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 marL="72741" marR="72741" marT="36370" marB="36370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72740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 трлн (</a:t>
                      </a:r>
                      <a:r>
                        <a:rPr lang="ru-RU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риба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морепродукти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, текстиль)</a:t>
                      </a:r>
                    </a:p>
                  </a:txBody>
                  <a:tcPr marL="72741" marR="72741" marT="36370" marB="36370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 трлн (комп'ютери, хімікати)</a:t>
                      </a:r>
                    </a:p>
                  </a:txBody>
                  <a:tcPr marL="72741" marR="72741" marT="36370" marB="36370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94562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3,9 трлн (</a:t>
                      </a:r>
                      <a:r>
                        <a:rPr lang="ru-RU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паливо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нафта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, </a:t>
                      </a:r>
                      <a:r>
                        <a:rPr lang="ru-RU" sz="1400" b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алюміній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</a:p>
                  </a:txBody>
                  <a:tcPr marL="72741" marR="72741" marT="36370" marB="36370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7,8 трлн (автомобілі, запчастини)</a:t>
                      </a:r>
                    </a:p>
                  </a:txBody>
                  <a:tcPr marL="72741" marR="72741" marT="36370" marB="36370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27407">
                <a:tc>
                  <a:txBody>
                    <a:bodyPr/>
                    <a:lstStyle/>
                    <a:p>
                      <a:r>
                        <a:rPr lang="uk-UA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12,2 трлн (мікросхеми, електротовари)</a:t>
                      </a:r>
                    </a:p>
                  </a:txBody>
                  <a:tcPr marL="72741" marR="72741" marT="36370" marB="36370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12,0 трлн (мікросхеми, електротовари)</a:t>
                      </a:r>
                    </a:p>
                  </a:txBody>
                  <a:tcPr marL="72741" marR="72741" marT="36370" marB="36370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27407">
                <a:tc>
                  <a:txBody>
                    <a:bodyPr/>
                    <a:lstStyle/>
                    <a:p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4,5 трлн (паливо, нафта, газ)</a:t>
                      </a:r>
                    </a:p>
                  </a:txBody>
                  <a:tcPr marL="72741" marR="72741" marT="36370" marB="36370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10,3 трлн (автомобілі, запчастини)</a:t>
                      </a:r>
                    </a:p>
                  </a:txBody>
                  <a:tcPr marL="72741" marR="72741" marT="36370" marB="36370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27407">
                <a:tc>
                  <a:txBody>
                    <a:bodyPr/>
                    <a:lstStyle/>
                    <a:p>
                      <a:r>
                        <a:rPr lang="uk-UA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2,7 трлн (текстиль, тютюн)</a:t>
                      </a:r>
                    </a:p>
                  </a:txBody>
                  <a:tcPr marL="72741" marR="72741" marT="36370" marB="36370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5,7 трлн (хімікати)</a:t>
                      </a:r>
                    </a:p>
                  </a:txBody>
                  <a:tcPr marL="72741" marR="72741" marT="36370" marB="36370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27407">
                <a:tc>
                  <a:txBody>
                    <a:bodyPr/>
                    <a:lstStyle/>
                    <a:p>
                      <a:r>
                        <a:rPr lang="uk-UA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2,9 трлн (волокно, мікросхеми)</a:t>
                      </a:r>
                    </a:p>
                  </a:txBody>
                  <a:tcPr marL="72741" marR="72741" marT="36370" marB="36370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4,5 трлн (мікросхеми, електротовари)</a:t>
                      </a:r>
                    </a:p>
                  </a:txBody>
                  <a:tcPr marL="72741" marR="72741" marT="36370" marB="36370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7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8940" y="1412776"/>
            <a:ext cx="8047476" cy="5052211"/>
          </a:xfrm>
        </p:spPr>
        <p:txBody>
          <a:bodyPr>
            <a:normAutofit/>
          </a:bodyPr>
          <a:lstStyle/>
          <a:p>
            <a:pPr algn="just"/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галуззю сільського господарства Японії є рисівництво. Близько половини усієї орної землі країни, призначена для вирощування рослин, відведена під </a:t>
            </a: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рис.</a:t>
            </a:r>
          </a:p>
          <a:p>
            <a:pPr algn="just"/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Сільськогосподарські угіддя Японії складають близько 13% її території. Більше половини цих угідь — заливні поля, які використовуються для рисівництва. </a:t>
            </a:r>
            <a:endParaRPr lang="uk-UA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Рибальство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морепродуктів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традиційною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галуззю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японців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неоліту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777686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Сільське господарство</a:t>
            </a:r>
            <a:endParaRPr lang="uk-U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49694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2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944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Театр</a:t>
            </a:r>
          </a:p>
          <a:p>
            <a:pPr marL="0" indent="0" algn="just">
              <a:buNone/>
            </a:pP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Широкий інтерес </a:t>
            </a: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викликає сценічне </a:t>
            </a:r>
            <a:r>
              <a:rPr lang="uk-UA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мистецтво Японії, що є носієм багатовікових традицій. Найдавніший театр. Вона має найпростіші декорації, актори грають у масках і костюмах виконувалися минулих епох, дію розвивається плавно й повагом. На противагу цьому театр Кабукі відрізняє динаміка і кількість ефектних сцен.</a:t>
            </a:r>
          </a:p>
          <a:p>
            <a:pPr marL="0" indent="0">
              <a:buNone/>
            </a:pP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648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Культура</a:t>
            </a:r>
            <a:endParaRPr lang="uk-UA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60" y="1556792"/>
            <a:ext cx="281420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media.idisturato.com/2013/11/veliko-sivo-odjelo-turato.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60" y="4123220"/>
            <a:ext cx="274269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920880" cy="5277200"/>
          </a:xfrm>
        </p:spPr>
        <p:txBody>
          <a:bodyPr/>
          <a:lstStyle/>
          <a:p>
            <a:pPr marL="0" indent="0">
              <a:buNone/>
            </a:pPr>
            <a:r>
              <a:rPr lang="uk-UA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</a:t>
            </a:r>
          </a:p>
          <a:p>
            <a:pPr marL="0" indent="0" algn="just">
              <a:buNone/>
            </a:pP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Традиційна східна живопис у Японії проявилася в гравюрі на дереві, зокрема у жанрі </a:t>
            </a:r>
            <a:r>
              <a:rPr lang="uk-UA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укиёэ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яким є такі знамениті художники, як </a:t>
            </a:r>
            <a:r>
              <a:rPr lang="uk-UA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Судзукі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Харунобу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Китагава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Утамаро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Кацусика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Хокусай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Утагава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Хіросіге</a:t>
            </a:r>
            <a:r>
              <a:rPr lang="uk-U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інші.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56992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Архітектура</a:t>
            </a:r>
          </a:p>
          <a:p>
            <a:r>
              <a:rPr lang="uk-UA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Старі японські столиці Нара і Кіото багаті чудовою архітектурою. Храм </a:t>
            </a:r>
            <a:r>
              <a:rPr lang="uk-UA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Хорюдзи</a:t>
            </a:r>
            <a:r>
              <a:rPr lang="uk-UA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саме древнє дерев'яне споруду на Японії - досі захоплює досконалістю архітектурних форм</a:t>
            </a:r>
            <a:r>
              <a:rPr lang="uk-UA" sz="2000" dirty="0">
                <a:solidFill>
                  <a:srgbClr val="3366FF"/>
                </a:solidFill>
              </a:rPr>
              <a:t>. </a:t>
            </a:r>
          </a:p>
        </p:txBody>
      </p:sp>
      <p:pic>
        <p:nvPicPr>
          <p:cNvPr id="8194" name="Picture 2" descr="http://www.wattention.com/wp-content/uploads/2015/08/DSCF1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788024" cy="638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06931"/>
            <a:ext cx="9750181" cy="650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7704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581</TotalTime>
  <Words>447</Words>
  <Application>Microsoft Office PowerPoint</Application>
  <PresentationFormat>Экран (4:3)</PresentationFormat>
  <Paragraphs>56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Богдана</dc:creator>
  <cp:lastModifiedBy>Богдана</cp:lastModifiedBy>
  <cp:revision>16</cp:revision>
  <dcterms:created xsi:type="dcterms:W3CDTF">2017-03-19T11:57:04Z</dcterms:created>
  <dcterms:modified xsi:type="dcterms:W3CDTF">2018-08-19T07:12:32Z</dcterms:modified>
</cp:coreProperties>
</file>