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3725"/>
    <a:srgbClr val="663300"/>
    <a:srgbClr val="723420"/>
    <a:srgbClr val="5F2B1B"/>
    <a:srgbClr val="C75B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5" autoAdjust="0"/>
  </p:normalViewPr>
  <p:slideViewPr>
    <p:cSldViewPr>
      <p:cViewPr varScale="1">
        <p:scale>
          <a:sx n="111" d="100"/>
          <a:sy n="111"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4C71EC6-210F-42DE-9C53-41977AD35B3D}" type="datetimeFigureOut">
              <a:rPr lang="ru-RU" smtClean="0"/>
              <a:t>26.02.2015</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19B0651-EE4F-4900-A07F-96A6BFA9D0F0}"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B4C71EC6-210F-42DE-9C53-41977AD35B3D}" type="datetimeFigureOut">
              <a:rPr lang="ru-RU" smtClean="0"/>
              <a:t>26.02.2015</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19B0651-EE4F-4900-A07F-96A6BFA9D0F0}"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26.02.2015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C71EC6-210F-42DE-9C53-41977AD35B3D}" type="datetimeFigureOut">
              <a:rPr lang="ru-RU" smtClean="0"/>
              <a:t>26.02.2015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26.02.2015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19B0651-EE4F-4900-A07F-96A6BFA9D0F0}"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4C71EC6-210F-42DE-9C53-41977AD35B3D}" type="datetimeFigureOut">
              <a:rPr lang="ru-RU" smtClean="0"/>
              <a:t>26.02.2015</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020272" y="332656"/>
            <a:ext cx="1944216" cy="6192688"/>
          </a:xfrm>
        </p:spPr>
        <p:txBody>
          <a:bodyPr/>
          <a:lstStyle/>
          <a:p>
            <a:r>
              <a:rPr lang="en-US" dirty="0"/>
              <a:t>This </a:t>
            </a:r>
            <a:r>
              <a:rPr lang="en-US" dirty="0" err="1" smtClean="0"/>
              <a:t>presen</a:t>
            </a:r>
            <a:r>
              <a:rPr lang="en-US" dirty="0" smtClean="0"/>
              <a:t>- </a:t>
            </a:r>
            <a:r>
              <a:rPr lang="en-US" dirty="0" err="1" smtClean="0"/>
              <a:t>tation</a:t>
            </a:r>
            <a:r>
              <a:rPr lang="en-US" dirty="0" smtClean="0"/>
              <a:t> </a:t>
            </a:r>
            <a:r>
              <a:rPr lang="en-US" dirty="0"/>
              <a:t>is </a:t>
            </a:r>
            <a:r>
              <a:rPr lang="en-US" dirty="0" smtClean="0"/>
              <a:t>dedicated </a:t>
            </a:r>
            <a:r>
              <a:rPr lang="en-US" dirty="0"/>
              <a:t>to the </a:t>
            </a:r>
            <a:r>
              <a:rPr lang="en-US" dirty="0" err="1" smtClean="0"/>
              <a:t>spon-taneous</a:t>
            </a:r>
            <a:r>
              <a:rPr lang="en-US" dirty="0" smtClean="0"/>
              <a:t> evil </a:t>
            </a:r>
            <a:r>
              <a:rPr lang="en-US" u="sng" dirty="0" smtClean="0">
                <a:solidFill>
                  <a:srgbClr val="5F2B1B"/>
                </a:solidFill>
              </a:rPr>
              <a:t>TORNADO</a:t>
            </a:r>
            <a:endParaRPr lang="ru-RU" u="sng" dirty="0">
              <a:solidFill>
                <a:srgbClr val="5F2B1B"/>
              </a:solidFill>
            </a:endParaRPr>
          </a:p>
        </p:txBody>
      </p:sp>
      <p:sp>
        <p:nvSpPr>
          <p:cNvPr id="2" name="Заголовок 1"/>
          <p:cNvSpPr>
            <a:spLocks noGrp="1"/>
          </p:cNvSpPr>
          <p:nvPr>
            <p:ph type="title"/>
          </p:nvPr>
        </p:nvSpPr>
        <p:spPr>
          <a:xfrm>
            <a:off x="2267744" y="5229200"/>
            <a:ext cx="2787283" cy="1180728"/>
          </a:xfrm>
        </p:spPr>
        <p:txBody>
          <a:bodyPr/>
          <a:lstStyle/>
          <a:p>
            <a:r>
              <a:rPr lang="en-US" dirty="0"/>
              <a:t>tornado</a:t>
            </a:r>
            <a:endParaRPr lang="ru-RU" dirty="0"/>
          </a:p>
        </p:txBody>
      </p:sp>
      <p:pic>
        <p:nvPicPr>
          <p:cNvPr id="1026" name="Picture 2" descr="http://hdwallpapers.cat/wallpaper_1280x960/tornado_vento_pessoas_carro_forte_natureza_1280x960_hd-wallpaper-10942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6336704" cy="4754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386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0999" y="1719071"/>
            <a:ext cx="8439473" cy="1493905"/>
          </a:xfrm>
        </p:spPr>
        <p:txBody>
          <a:bodyPr/>
          <a:lstStyle/>
          <a:p>
            <a:pPr marL="45720" indent="0">
              <a:buNone/>
            </a:pPr>
            <a:r>
              <a:rPr lang="en-US" dirty="0" smtClean="0"/>
              <a:t> Tornado - is </a:t>
            </a:r>
            <a:r>
              <a:rPr lang="en-US" dirty="0"/>
              <a:t>a</a:t>
            </a:r>
            <a:r>
              <a:rPr lang="en-US" dirty="0" smtClean="0"/>
              <a:t>tmospheric </a:t>
            </a:r>
            <a:r>
              <a:rPr lang="en-US" dirty="0"/>
              <a:t>vortex that occurs in thunderclouds and extends downwards, often to the surface of the Earth in the form of a dark cloud sleeve or a trunk diameter of </a:t>
            </a:r>
            <a:r>
              <a:rPr lang="en-US" dirty="0" smtClean="0"/>
              <a:t>hundreds </a:t>
            </a:r>
            <a:r>
              <a:rPr lang="en-US" dirty="0"/>
              <a:t>of meters.</a:t>
            </a:r>
            <a:endParaRPr lang="ru-RU" dirty="0"/>
          </a:p>
        </p:txBody>
      </p:sp>
      <p:sp>
        <p:nvSpPr>
          <p:cNvPr id="2" name="Заголовок 1"/>
          <p:cNvSpPr>
            <a:spLocks noGrp="1"/>
          </p:cNvSpPr>
          <p:nvPr>
            <p:ph type="title"/>
          </p:nvPr>
        </p:nvSpPr>
        <p:spPr/>
        <p:txBody>
          <a:bodyPr/>
          <a:lstStyle/>
          <a:p>
            <a:r>
              <a:rPr lang="en-US" dirty="0"/>
              <a:t>What is a tornado?</a:t>
            </a:r>
            <a:endParaRPr lang="ru-RU" dirty="0"/>
          </a:p>
        </p:txBody>
      </p:sp>
      <p:pic>
        <p:nvPicPr>
          <p:cNvPr id="2050" name="Picture 2" descr="http://a5.format-assets.com/image/private/s--i0R4Mk65--/c_limit,g_center,h_65535,w_1600/a_auto,fl_keep_iptc.progressive,q_95/62737-3697233-Tornado_H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3016677"/>
            <a:ext cx="5040560" cy="3551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001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28728" y="4149080"/>
            <a:ext cx="4363752" cy="504056"/>
          </a:xfrm>
        </p:spPr>
        <p:txBody>
          <a:bodyPr>
            <a:normAutofit/>
          </a:bodyPr>
          <a:lstStyle/>
          <a:p>
            <a:pPr marL="45720" indent="0">
              <a:buNone/>
            </a:pPr>
            <a:r>
              <a:rPr lang="en-US" sz="1200" dirty="0"/>
              <a:t>In the city of </a:t>
            </a:r>
            <a:r>
              <a:rPr lang="en-US" sz="1200" dirty="0" smtClean="0"/>
              <a:t>Tuscaloosa, state </a:t>
            </a:r>
            <a:r>
              <a:rPr lang="en-US" sz="1200" dirty="0"/>
              <a:t>Alabama, after tornadoes</a:t>
            </a:r>
            <a:endParaRPr lang="ru-RU" sz="1200" dirty="0"/>
          </a:p>
        </p:txBody>
      </p:sp>
      <p:sp>
        <p:nvSpPr>
          <p:cNvPr id="3" name="Заголовок 2"/>
          <p:cNvSpPr>
            <a:spLocks noGrp="1"/>
          </p:cNvSpPr>
          <p:nvPr>
            <p:ph type="title"/>
          </p:nvPr>
        </p:nvSpPr>
        <p:spPr/>
        <p:txBody>
          <a:bodyPr/>
          <a:lstStyle/>
          <a:p>
            <a:r>
              <a:rPr lang="en-US" dirty="0" smtClean="0"/>
              <a:t>Newly Tornado</a:t>
            </a:r>
            <a:endParaRPr lang="ru-RU" dirty="0"/>
          </a:p>
        </p:txBody>
      </p:sp>
      <p:pic>
        <p:nvPicPr>
          <p:cNvPr id="3074" name="Picture 2" descr="&amp;Ucy; &amp;mcy;&amp;iukcy;&amp;scy;&amp;tcy;&amp;iukcy; &amp;Tcy;&amp;acy;&amp;scy;&amp;kcy;&amp;acy;&amp;lcy;&amp;ucy;&amp;scy;&amp;acy;, &amp;shcy;&amp;tcy;&amp;acy;&amp;tcy; &amp;Acy;&amp;lcy;&amp;acy;&amp;bcy;&amp;acy;&amp;mcy;&amp;acy;, &amp;pcy;&amp;iukcy;&amp;scy;&amp;lcy;&amp;yacy; &amp;tcy;&amp;ocy;&amp;rcy;&amp;ncy;&amp;acy;&amp;dcy;&amp;o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700808"/>
            <a:ext cx="4207364" cy="2366643"/>
          </a:xfrm>
          <a:prstGeom prst="rect">
            <a:avLst/>
          </a:prstGeom>
          <a:noFill/>
          <a:extLst>
            <a:ext uri="{909E8E84-426E-40DD-AFC4-6F175D3DCCD1}">
              <a14:hiddenFill xmlns:a14="http://schemas.microsoft.com/office/drawing/2010/main">
                <a:solidFill>
                  <a:srgbClr val="FFFFFF"/>
                </a:solidFill>
              </a14:hiddenFill>
            </a:ext>
          </a:extLst>
        </p:spPr>
      </p:pic>
      <p:sp>
        <p:nvSpPr>
          <p:cNvPr id="5" name="Объект 1"/>
          <p:cNvSpPr txBox="1">
            <a:spLocks/>
          </p:cNvSpPr>
          <p:nvPr/>
        </p:nvSpPr>
        <p:spPr>
          <a:xfrm>
            <a:off x="2771800" y="6237312"/>
            <a:ext cx="7071321" cy="2195732"/>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endParaRPr lang="ru-RU" dirty="0"/>
          </a:p>
        </p:txBody>
      </p:sp>
      <p:sp>
        <p:nvSpPr>
          <p:cNvPr id="8" name="Объект 1"/>
          <p:cNvSpPr txBox="1">
            <a:spLocks/>
          </p:cNvSpPr>
          <p:nvPr/>
        </p:nvSpPr>
        <p:spPr>
          <a:xfrm>
            <a:off x="179512" y="1696632"/>
            <a:ext cx="4363752" cy="3028512"/>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sz="1200" dirty="0"/>
              <a:t> </a:t>
            </a:r>
            <a:r>
              <a:rPr lang="en-US" sz="1200" dirty="0" smtClean="0"/>
              <a:t>President </a:t>
            </a:r>
            <a:r>
              <a:rPr lang="en-US" sz="1200" dirty="0"/>
              <a:t>Barack Obama</a:t>
            </a:r>
            <a:r>
              <a:rPr lang="en-US" sz="1200" dirty="0" smtClean="0"/>
              <a:t>, </a:t>
            </a:r>
            <a:r>
              <a:rPr lang="en-US" sz="1200" dirty="0"/>
              <a:t>visited the city of Tuscaloosa in Alabama - this state has undergone a major hit </a:t>
            </a:r>
            <a:r>
              <a:rPr lang="en-US" sz="1200" dirty="0" smtClean="0"/>
              <a:t>tornado.</a:t>
            </a:r>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pPr marL="45720" indent="0">
              <a:buNone/>
            </a:pPr>
            <a:r>
              <a:rPr lang="en-US" sz="1200" dirty="0"/>
              <a:t> </a:t>
            </a:r>
            <a:r>
              <a:rPr lang="en-US" sz="1200" dirty="0" smtClean="0"/>
              <a:t>He </a:t>
            </a:r>
            <a:r>
              <a:rPr lang="en-US" sz="1200" dirty="0"/>
              <a:t>promised as quickly provide federal assistance to victims</a:t>
            </a:r>
            <a:r>
              <a:rPr lang="en-US" sz="1200" dirty="0" smtClean="0"/>
              <a:t>.</a:t>
            </a:r>
            <a:endParaRPr lang="ru-RU" sz="1200" dirty="0"/>
          </a:p>
        </p:txBody>
      </p:sp>
      <p:pic>
        <p:nvPicPr>
          <p:cNvPr id="3076" name="Picture 4" descr="http://gdb.rferl.org/20CBD44E-6CD1-4A77-A49D-F9DF72EAF30F_s_w52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344861"/>
            <a:ext cx="2599289" cy="1948235"/>
          </a:xfrm>
          <a:prstGeom prst="rect">
            <a:avLst/>
          </a:prstGeom>
          <a:noFill/>
          <a:extLst>
            <a:ext uri="{909E8E84-426E-40DD-AFC4-6F175D3DCCD1}">
              <a14:hiddenFill xmlns:a14="http://schemas.microsoft.com/office/drawing/2010/main">
                <a:solidFill>
                  <a:srgbClr val="FFFFFF"/>
                </a:solidFill>
              </a14:hiddenFill>
            </a:ext>
          </a:extLst>
        </p:spPr>
      </p:pic>
      <p:sp>
        <p:nvSpPr>
          <p:cNvPr id="10" name="Объект 1"/>
          <p:cNvSpPr txBox="1">
            <a:spLocks/>
          </p:cNvSpPr>
          <p:nvPr/>
        </p:nvSpPr>
        <p:spPr>
          <a:xfrm>
            <a:off x="251520" y="5373216"/>
            <a:ext cx="8599852" cy="720080"/>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sz="1200" dirty="0"/>
              <a:t>Alabama, Mississippi and Georgia declared areas of maximum destruction. Objectives street just razed to the ground, even stone buildings stood not, because the wind speed reached 330 kilometers per hour.</a:t>
            </a:r>
            <a:endParaRPr lang="ru-RU" sz="1200" dirty="0"/>
          </a:p>
        </p:txBody>
      </p:sp>
    </p:spTree>
    <p:extLst>
      <p:ext uri="{BB962C8B-B14F-4D97-AF65-F5344CB8AC3E}">
        <p14:creationId xmlns:p14="http://schemas.microsoft.com/office/powerpoint/2010/main" val="964178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700808"/>
            <a:ext cx="8655670" cy="4896544"/>
          </a:xfrm>
        </p:spPr>
        <p:txBody>
          <a:bodyPr>
            <a:normAutofit/>
          </a:bodyPr>
          <a:lstStyle/>
          <a:p>
            <a:pPr marL="45720" indent="0">
              <a:buNone/>
            </a:pPr>
            <a:r>
              <a:rPr lang="en-US" sz="1300" b="1" dirty="0" smtClean="0"/>
              <a:t>1. Tornado invisible</a:t>
            </a:r>
            <a:endParaRPr lang="en-US" sz="1300" dirty="0" smtClean="0"/>
          </a:p>
          <a:p>
            <a:pPr marL="45720" indent="0">
              <a:buNone/>
            </a:pPr>
            <a:r>
              <a:rPr lang="en-US" sz="1300" dirty="0" smtClean="0"/>
              <a:t> It's </a:t>
            </a:r>
            <a:r>
              <a:rPr lang="en-US" sz="1300" dirty="0"/>
              <a:t>true - he tornadoes, invisible, like the wind, literally</a:t>
            </a:r>
            <a:r>
              <a:rPr lang="en-US" sz="1300" dirty="0" smtClean="0"/>
              <a:t>.</a:t>
            </a:r>
          </a:p>
          <a:p>
            <a:pPr marL="45720" indent="0">
              <a:buNone/>
            </a:pPr>
            <a:r>
              <a:rPr lang="en-US" sz="1300" dirty="0" smtClean="0"/>
              <a:t>What </a:t>
            </a:r>
            <a:r>
              <a:rPr lang="en-US" sz="1300" dirty="0"/>
              <a:t>you see is a tornado moisture in the air, and </a:t>
            </a:r>
            <a:r>
              <a:rPr lang="en-US" sz="1300" dirty="0" smtClean="0"/>
              <a:t>lots</a:t>
            </a:r>
          </a:p>
          <a:p>
            <a:pPr marL="45720" indent="0">
              <a:buNone/>
            </a:pPr>
            <a:r>
              <a:rPr lang="en-US" sz="1300" dirty="0" smtClean="0"/>
              <a:t>of </a:t>
            </a:r>
            <a:r>
              <a:rPr lang="en-US" sz="1300" dirty="0"/>
              <a:t>dust and debris that tornado picked up along the way</a:t>
            </a:r>
            <a:r>
              <a:rPr lang="en-US" sz="1300" dirty="0" smtClean="0"/>
              <a:t>.</a:t>
            </a:r>
          </a:p>
          <a:p>
            <a:pPr marL="45720" indent="0">
              <a:buNone/>
            </a:pPr>
            <a:r>
              <a:rPr lang="en-US" sz="1300" b="1" dirty="0" smtClean="0"/>
              <a:t>2</a:t>
            </a:r>
            <a:r>
              <a:rPr lang="en-US" sz="1300" b="1" dirty="0"/>
              <a:t>. </a:t>
            </a:r>
            <a:r>
              <a:rPr lang="en-US" sz="1300" b="1" dirty="0" smtClean="0"/>
              <a:t>Each </a:t>
            </a:r>
            <a:r>
              <a:rPr lang="en-US" sz="1300" b="1" dirty="0"/>
              <a:t>with its own </a:t>
            </a:r>
            <a:r>
              <a:rPr lang="en-US" sz="1300" b="1" dirty="0" smtClean="0"/>
              <a:t>smell</a:t>
            </a:r>
          </a:p>
          <a:p>
            <a:pPr marL="45720" indent="0">
              <a:buNone/>
            </a:pPr>
            <a:r>
              <a:rPr lang="en-US" sz="1300" b="1" dirty="0"/>
              <a:t> </a:t>
            </a:r>
            <a:r>
              <a:rPr lang="en-US" sz="1300" dirty="0"/>
              <a:t>Hunters say that every tornado funnel has its own </a:t>
            </a:r>
            <a:r>
              <a:rPr lang="en-US" sz="1300" dirty="0" smtClean="0"/>
              <a:t>unique</a:t>
            </a:r>
          </a:p>
          <a:p>
            <a:pPr marL="45720" indent="0">
              <a:buNone/>
            </a:pPr>
            <a:r>
              <a:rPr lang="en-US" sz="1300" dirty="0" smtClean="0"/>
              <a:t>personality </a:t>
            </a:r>
            <a:r>
              <a:rPr lang="en-US" sz="1300" dirty="0"/>
              <a:t>type, with a distinct smell and color</a:t>
            </a:r>
            <a:r>
              <a:rPr lang="en-US" sz="1300" dirty="0" smtClean="0"/>
              <a:t>.</a:t>
            </a:r>
          </a:p>
          <a:p>
            <a:pPr marL="45720" indent="0">
              <a:buNone/>
            </a:pPr>
            <a:r>
              <a:rPr lang="en-US" sz="1300" b="1" dirty="0" smtClean="0"/>
              <a:t>3. </a:t>
            </a:r>
            <a:r>
              <a:rPr lang="en-US" sz="1300" b="1" dirty="0"/>
              <a:t>They can appear </a:t>
            </a:r>
            <a:r>
              <a:rPr lang="en-US" sz="1300" b="1" dirty="0" smtClean="0"/>
              <a:t>anywhere</a:t>
            </a:r>
          </a:p>
          <a:p>
            <a:pPr marL="45720" indent="0">
              <a:buNone/>
            </a:pPr>
            <a:r>
              <a:rPr lang="en-US" sz="1300" dirty="0" smtClean="0"/>
              <a:t>While some places are more prone than others, tornadoes</a:t>
            </a:r>
          </a:p>
          <a:p>
            <a:pPr marL="45720" indent="0">
              <a:buNone/>
            </a:pPr>
            <a:r>
              <a:rPr lang="en-US" sz="1300" dirty="0" smtClean="0"/>
              <a:t>can appear and appear everywhere on </a:t>
            </a:r>
            <a:r>
              <a:rPr lang="en-US" sz="1300" dirty="0"/>
              <a:t>Earth. </a:t>
            </a:r>
            <a:r>
              <a:rPr lang="en-US" sz="1300" dirty="0" smtClean="0"/>
              <a:t>Tornadoes can </a:t>
            </a:r>
            <a:r>
              <a:rPr lang="en-US" sz="1300" dirty="0"/>
              <a:t>occur over any type of terrain, </a:t>
            </a:r>
            <a:r>
              <a:rPr lang="en-US" sz="1300" dirty="0" smtClean="0"/>
              <a:t>including water, mountains </a:t>
            </a:r>
            <a:r>
              <a:rPr lang="en-US" sz="1300" dirty="0"/>
              <a:t>and dense urban areas</a:t>
            </a:r>
            <a:r>
              <a:rPr lang="en-US" sz="1300" dirty="0" smtClean="0"/>
              <a:t>.</a:t>
            </a:r>
          </a:p>
          <a:p>
            <a:pPr marL="45720" indent="0">
              <a:buNone/>
            </a:pPr>
            <a:r>
              <a:rPr lang="en-US" sz="1300" b="1" dirty="0" smtClean="0"/>
              <a:t>4. </a:t>
            </a:r>
            <a:r>
              <a:rPr lang="en-US" sz="1300" b="1" dirty="0"/>
              <a:t>Hide </a:t>
            </a:r>
            <a:r>
              <a:rPr lang="en-US" sz="1300" b="1" dirty="0" smtClean="0"/>
              <a:t>in </a:t>
            </a:r>
            <a:r>
              <a:rPr lang="en-US" sz="1300" b="1" dirty="0"/>
              <a:t>a ditch not </a:t>
            </a:r>
            <a:r>
              <a:rPr lang="en-US" sz="1300" b="1" dirty="0" smtClean="0"/>
              <a:t>help</a:t>
            </a:r>
          </a:p>
          <a:p>
            <a:pPr marL="45720" indent="0">
              <a:buNone/>
            </a:pPr>
            <a:r>
              <a:rPr lang="en-US" sz="1300" b="1" dirty="0"/>
              <a:t> </a:t>
            </a:r>
            <a:r>
              <a:rPr lang="en-US" sz="1300" dirty="0"/>
              <a:t>One of the tips in the event of a tornado - hide in a ditch, supposedly because tornadoes are directly above you at ground level. People are not looking for shelter from a tornado in a ditch. It will not work outside of not taking you. Many people died as a result of bad advice.</a:t>
            </a:r>
            <a:endParaRPr lang="ru-RU" sz="1300" b="1" dirty="0"/>
          </a:p>
        </p:txBody>
      </p:sp>
      <p:sp>
        <p:nvSpPr>
          <p:cNvPr id="3" name="Заголовок 2"/>
          <p:cNvSpPr>
            <a:spLocks noGrp="1"/>
          </p:cNvSpPr>
          <p:nvPr>
            <p:ph type="title"/>
          </p:nvPr>
        </p:nvSpPr>
        <p:spPr>
          <a:xfrm>
            <a:off x="381000" y="355847"/>
            <a:ext cx="7161038" cy="1054394"/>
          </a:xfrm>
        </p:spPr>
        <p:txBody>
          <a:bodyPr/>
          <a:lstStyle/>
          <a:p>
            <a:r>
              <a:rPr lang="en-US" dirty="0"/>
              <a:t>facts about tornadoes</a:t>
            </a:r>
            <a:endParaRPr lang="ru-RU" dirty="0"/>
          </a:p>
        </p:txBody>
      </p:sp>
      <p:pic>
        <p:nvPicPr>
          <p:cNvPr id="4098" name="Picture 2" descr="http://www.sciencekids.co.nz/images/experiments/tornado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23310"/>
            <a:ext cx="828675" cy="1238250"/>
          </a:xfrm>
          <a:prstGeom prst="rect">
            <a:avLst/>
          </a:prstGeom>
          <a:noFill/>
          <a:effectLst>
            <a:glow>
              <a:schemeClr val="bg1"/>
            </a:glow>
            <a:reflection endPos="0" dir="5400000" sy="-100000" algn="bl" rotWithShape="0"/>
            <a:softEdge rad="12700"/>
          </a:effectLst>
          <a:extLst>
            <a:ext uri="{909E8E84-426E-40DD-AFC4-6F175D3DCCD1}">
              <a14:hiddenFill xmlns:a14="http://schemas.microsoft.com/office/drawing/2010/main">
                <a:solidFill>
                  <a:srgbClr val="FFFFFF"/>
                </a:solidFill>
              </a14:hiddenFill>
            </a:ext>
          </a:extLst>
        </p:spPr>
      </p:pic>
      <p:pic>
        <p:nvPicPr>
          <p:cNvPr id="4102" name="Picture 6" descr="http://fakty.ua/user_uploads/images/articles/2014/04/29/180912/tag-reuters%20%282%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441" y="1628801"/>
            <a:ext cx="3438047"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410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628800"/>
            <a:ext cx="8784975" cy="5040560"/>
          </a:xfrm>
        </p:spPr>
        <p:txBody>
          <a:bodyPr/>
          <a:lstStyle/>
          <a:p>
            <a:pPr marL="45720" indent="0">
              <a:buNone/>
            </a:pPr>
            <a:r>
              <a:rPr lang="en-US" dirty="0">
                <a:solidFill>
                  <a:srgbClr val="473725"/>
                </a:solidFill>
              </a:rPr>
              <a:t> </a:t>
            </a:r>
            <a:r>
              <a:rPr lang="en-US" sz="1600" dirty="0">
                <a:solidFill>
                  <a:schemeClr val="accent3">
                    <a:lumMod val="50000"/>
                  </a:schemeClr>
                </a:solidFill>
              </a:rPr>
              <a:t>Each year in the United States noted in an average of 1,000 tornadoes in which, on average, about 80 people are killed and 1,500 injured. Tornadoes in this country can occur anywhere and at any time of the year. In the southern states of the peak of the destructive phenomena to the period from March to May. In the northern states, peaking during the summer months only</a:t>
            </a:r>
            <a:r>
              <a:rPr lang="en-US" sz="1600" dirty="0" smtClean="0">
                <a:solidFill>
                  <a:schemeClr val="accent3">
                    <a:lumMod val="50000"/>
                  </a:schemeClr>
                </a:solidFill>
              </a:rPr>
              <a:t>.</a:t>
            </a:r>
          </a:p>
          <a:p>
            <a:pPr marL="45720" indent="0">
              <a:buNone/>
            </a:pPr>
            <a:endParaRPr lang="en-US" sz="1600" dirty="0" smtClean="0">
              <a:solidFill>
                <a:srgbClr val="473725"/>
              </a:solidFill>
            </a:endParaRPr>
          </a:p>
          <a:p>
            <a:pPr marL="45720" indent="0">
              <a:buNone/>
            </a:pPr>
            <a:r>
              <a:rPr lang="en-US" sz="1600" dirty="0"/>
              <a:t>Statistics states where most tornadoes during the </a:t>
            </a:r>
            <a:r>
              <a:rPr lang="en-US" sz="1600" dirty="0" smtClean="0"/>
              <a:t>year</a:t>
            </a:r>
            <a:endParaRPr lang="en-US" sz="1600" dirty="0">
              <a:solidFill>
                <a:srgbClr val="473725"/>
              </a:solidFill>
            </a:endParaRPr>
          </a:p>
          <a:p>
            <a:pPr marL="45720" indent="0">
              <a:buNone/>
            </a:pPr>
            <a:r>
              <a:rPr lang="en-US" sz="1600" dirty="0" smtClean="0"/>
              <a:t>1. Texas (155)</a:t>
            </a:r>
          </a:p>
          <a:p>
            <a:pPr marL="45720" indent="0">
              <a:buNone/>
            </a:pPr>
            <a:r>
              <a:rPr lang="en-US" sz="1600" dirty="0" smtClean="0"/>
              <a:t>2</a:t>
            </a:r>
            <a:r>
              <a:rPr lang="en-US" sz="1600" dirty="0"/>
              <a:t>. </a:t>
            </a:r>
            <a:r>
              <a:rPr lang="en-US" sz="1600" dirty="0" smtClean="0"/>
              <a:t>Kansas (96)</a:t>
            </a:r>
          </a:p>
          <a:p>
            <a:pPr marL="45720" indent="0">
              <a:buNone/>
            </a:pPr>
            <a:r>
              <a:rPr lang="en-US" sz="1600" dirty="0" smtClean="0"/>
              <a:t>3</a:t>
            </a:r>
            <a:r>
              <a:rPr lang="en-US" sz="1600" dirty="0"/>
              <a:t>. </a:t>
            </a:r>
            <a:r>
              <a:rPr lang="en-US" sz="1600" dirty="0" smtClean="0"/>
              <a:t>Florida (66)</a:t>
            </a:r>
          </a:p>
          <a:p>
            <a:pPr marL="45720" indent="0">
              <a:buNone/>
            </a:pPr>
            <a:r>
              <a:rPr lang="en-US" sz="1600" dirty="0" smtClean="0"/>
              <a:t>4</a:t>
            </a:r>
            <a:r>
              <a:rPr lang="en-US" sz="1600" dirty="0"/>
              <a:t>. </a:t>
            </a:r>
            <a:r>
              <a:rPr lang="en-US" sz="1600" dirty="0" smtClean="0"/>
              <a:t>Oklahoma (62)</a:t>
            </a:r>
          </a:p>
          <a:p>
            <a:pPr marL="45720" indent="0">
              <a:buNone/>
            </a:pPr>
            <a:r>
              <a:rPr lang="en-US" sz="1600" dirty="0" smtClean="0"/>
              <a:t>5</a:t>
            </a:r>
            <a:r>
              <a:rPr lang="en-US" sz="1600" dirty="0"/>
              <a:t>. </a:t>
            </a:r>
            <a:r>
              <a:rPr lang="en-US" sz="1600" dirty="0" smtClean="0"/>
              <a:t>Nebraska (57)</a:t>
            </a:r>
          </a:p>
          <a:p>
            <a:pPr marL="45720" indent="0">
              <a:buNone/>
            </a:pPr>
            <a:r>
              <a:rPr lang="en-US" sz="1600" dirty="0" smtClean="0">
                <a:solidFill>
                  <a:srgbClr val="473725"/>
                </a:solidFill>
              </a:rPr>
              <a:t>6. </a:t>
            </a:r>
            <a:r>
              <a:rPr lang="en-US" sz="1600" dirty="0" smtClean="0">
                <a:cs typeface="Arial" pitchFamily="34" charset="0"/>
              </a:rPr>
              <a:t>I</a:t>
            </a:r>
            <a:r>
              <a:rPr lang="en-US" sz="1600" dirty="0" smtClean="0"/>
              <a:t>llinois (54)</a:t>
            </a:r>
            <a:endParaRPr lang="en-US" sz="1600" dirty="0" smtClean="0">
              <a:solidFill>
                <a:srgbClr val="473725"/>
              </a:solidFill>
            </a:endParaRPr>
          </a:p>
          <a:p>
            <a:pPr marL="45720" indent="0">
              <a:buNone/>
            </a:pPr>
            <a:r>
              <a:rPr lang="en-US" sz="1600" dirty="0" smtClean="0">
                <a:solidFill>
                  <a:srgbClr val="473725"/>
                </a:solidFill>
              </a:rPr>
              <a:t>7. </a:t>
            </a:r>
            <a:r>
              <a:rPr lang="en-US" sz="1600" dirty="0" smtClean="0"/>
              <a:t>Colorado (53)</a:t>
            </a:r>
            <a:endParaRPr lang="en-US" sz="1600" dirty="0" smtClean="0">
              <a:solidFill>
                <a:srgbClr val="473725"/>
              </a:solidFill>
            </a:endParaRPr>
          </a:p>
          <a:p>
            <a:pPr marL="45720" indent="0">
              <a:buNone/>
            </a:pPr>
            <a:r>
              <a:rPr lang="en-US" sz="1600" dirty="0" smtClean="0">
                <a:solidFill>
                  <a:schemeClr val="accent3">
                    <a:lumMod val="50000"/>
                  </a:schemeClr>
                </a:solidFill>
              </a:rPr>
              <a:t>8. Iowa (51)</a:t>
            </a:r>
          </a:p>
          <a:p>
            <a:pPr marL="45720" indent="0">
              <a:buNone/>
            </a:pPr>
            <a:r>
              <a:rPr lang="en-US" sz="1600" dirty="0" smtClean="0">
                <a:solidFill>
                  <a:srgbClr val="473725"/>
                </a:solidFill>
              </a:rPr>
              <a:t>9. </a:t>
            </a:r>
            <a:r>
              <a:rPr lang="en-US" sz="1600" dirty="0" smtClean="0"/>
              <a:t>Minnesota (45)</a:t>
            </a:r>
            <a:endParaRPr lang="en-US" sz="1600" dirty="0" smtClean="0">
              <a:solidFill>
                <a:srgbClr val="473725"/>
              </a:solidFill>
            </a:endParaRPr>
          </a:p>
          <a:p>
            <a:pPr marL="45720" indent="0">
              <a:buNone/>
            </a:pPr>
            <a:r>
              <a:rPr lang="en-US" sz="1600" dirty="0" smtClean="0">
                <a:solidFill>
                  <a:srgbClr val="473725"/>
                </a:solidFill>
              </a:rPr>
              <a:t>10. </a:t>
            </a:r>
            <a:r>
              <a:rPr lang="en-US" sz="1600" dirty="0" smtClean="0"/>
              <a:t>Missouri (45)</a:t>
            </a:r>
            <a:endParaRPr lang="en-US" sz="1600" dirty="0">
              <a:solidFill>
                <a:srgbClr val="473725"/>
              </a:solidFill>
            </a:endParaRPr>
          </a:p>
          <a:p>
            <a:endParaRPr lang="ru-RU" dirty="0"/>
          </a:p>
        </p:txBody>
      </p:sp>
      <p:sp>
        <p:nvSpPr>
          <p:cNvPr id="3" name="Заголовок 2"/>
          <p:cNvSpPr>
            <a:spLocks noGrp="1"/>
          </p:cNvSpPr>
          <p:nvPr>
            <p:ph type="title"/>
          </p:nvPr>
        </p:nvSpPr>
        <p:spPr/>
        <p:txBody>
          <a:bodyPr/>
          <a:lstStyle/>
          <a:p>
            <a:r>
              <a:rPr lang="en-US" dirty="0"/>
              <a:t>Statistics tornadoes in the USA</a:t>
            </a:r>
            <a:endParaRPr lang="ru-RU" dirty="0"/>
          </a:p>
        </p:txBody>
      </p:sp>
      <p:pic>
        <p:nvPicPr>
          <p:cNvPr id="4" name="Picture 2" descr="&amp;icy;&amp;ncy;&amp;fcy;&amp;ocy;&amp;gcy;&amp;rcy;&amp;acy;&amp;fcy;&amp;icy;&amp;kcy;&amp;acy; &amp;scy;&amp;tcy;&amp;acy;&amp;tcy;&amp;icy;&amp;scy;&amp;tcy;&amp;icy;&amp;kcy;&amp;acy; &amp;tcy;&amp;ocy;&amp;rcy;&amp;ncy;&amp;acy;&amp;dcy;&amp;ocy; &amp;vcy; &amp;Scy;&amp;SHcy;&amp;Acy; | &amp;Fcy;&amp;ocy;&amp;tcy;&amp;ocy;: &amp;Ncy;&amp;acy;&amp;kcy;&amp;acy;&amp;ncy;&amp;ucy;&amp;ncy;&amp;iecy;.RU"/>
          <p:cNvPicPr>
            <a:picLocks noChangeAspect="1" noChangeArrowheads="1"/>
          </p:cNvPicPr>
          <p:nvPr/>
        </p:nvPicPr>
        <p:blipFill rotWithShape="1">
          <a:blip r:embed="rId2">
            <a:extLst>
              <a:ext uri="{28A0092B-C50C-407E-A947-70E740481C1C}">
                <a14:useLocalDpi xmlns:a14="http://schemas.microsoft.com/office/drawing/2010/main" val="0"/>
              </a:ext>
            </a:extLst>
          </a:blip>
          <a:srcRect l="5" t="10647" r="19501" b="61518"/>
          <a:stretch/>
        </p:blipFill>
        <p:spPr bwMode="auto">
          <a:xfrm>
            <a:off x="3312480" y="4077352"/>
            <a:ext cx="5580000" cy="25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984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114</TotalTime>
  <Words>469</Words>
  <Application>Microsoft Office PowerPoint</Application>
  <PresentationFormat>Экран (4:3)</PresentationFormat>
  <Paragraphs>45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Сетка</vt:lpstr>
      <vt:lpstr>tornado</vt:lpstr>
      <vt:lpstr>What is a tornado?</vt:lpstr>
      <vt:lpstr>Newly Tornado</vt:lpstr>
      <vt:lpstr>facts about tornadoes</vt:lpstr>
      <vt:lpstr>Statistics tornadoes in the USA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User</cp:lastModifiedBy>
  <cp:revision>12</cp:revision>
  <dcterms:modified xsi:type="dcterms:W3CDTF">2015-02-26T19:54:40Z</dcterms:modified>
</cp:coreProperties>
</file>